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256" r:id="rId2"/>
    <p:sldId id="1020" r:id="rId3"/>
    <p:sldId id="1023" r:id="rId4"/>
    <p:sldId id="1024" r:id="rId5"/>
    <p:sldId id="928" r:id="rId6"/>
    <p:sldId id="930" r:id="rId7"/>
    <p:sldId id="931" r:id="rId8"/>
    <p:sldId id="1025" r:id="rId9"/>
    <p:sldId id="1015" r:id="rId10"/>
    <p:sldId id="1026" r:id="rId11"/>
    <p:sldId id="1014" r:id="rId12"/>
    <p:sldId id="1027" r:id="rId13"/>
    <p:sldId id="1013" r:id="rId14"/>
    <p:sldId id="1019" r:id="rId15"/>
    <p:sldId id="1028" r:id="rId16"/>
    <p:sldId id="1029" r:id="rId17"/>
    <p:sldId id="1021" r:id="rId18"/>
    <p:sldId id="1022" r:id="rId19"/>
    <p:sldId id="1030" r:id="rId20"/>
    <p:sldId id="1031" r:id="rId21"/>
    <p:sldId id="971" r:id="rId22"/>
    <p:sldId id="972" r:id="rId23"/>
    <p:sldId id="969" r:id="rId24"/>
    <p:sldId id="970" r:id="rId25"/>
    <p:sldId id="1032" r:id="rId26"/>
    <p:sldId id="1033" r:id="rId27"/>
    <p:sldId id="1043" r:id="rId28"/>
    <p:sldId id="957" r:id="rId29"/>
    <p:sldId id="961" r:id="rId30"/>
    <p:sldId id="962" r:id="rId31"/>
    <p:sldId id="963" r:id="rId32"/>
    <p:sldId id="967" r:id="rId33"/>
    <p:sldId id="1046" r:id="rId34"/>
    <p:sldId id="1047" r:id="rId35"/>
    <p:sldId id="1048" r:id="rId36"/>
    <p:sldId id="1049" r:id="rId37"/>
    <p:sldId id="1050" r:id="rId38"/>
    <p:sldId id="1034" r:id="rId39"/>
    <p:sldId id="1035" r:id="rId40"/>
    <p:sldId id="1036" r:id="rId41"/>
    <p:sldId id="1037" r:id="rId42"/>
    <p:sldId id="1039" r:id="rId43"/>
    <p:sldId id="1040" r:id="rId44"/>
    <p:sldId id="1042" r:id="rId45"/>
    <p:sldId id="998" r:id="rId46"/>
    <p:sldId id="1000" r:id="rId47"/>
    <p:sldId id="999" r:id="rId48"/>
    <p:sldId id="1002" r:id="rId49"/>
    <p:sldId id="1008" r:id="rId50"/>
    <p:sldId id="1016" r:id="rId51"/>
    <p:sldId id="1017" r:id="rId52"/>
    <p:sldId id="1147" r:id="rId53"/>
    <p:sldId id="1018" r:id="rId54"/>
    <p:sldId id="981" r:id="rId55"/>
    <p:sldId id="978" r:id="rId56"/>
    <p:sldId id="979" r:id="rId57"/>
    <p:sldId id="980" r:id="rId58"/>
    <p:sldId id="1146" r:id="rId59"/>
    <p:sldId id="1148" r:id="rId60"/>
    <p:sldId id="1149" r:id="rId61"/>
    <p:sldId id="986" r:id="rId62"/>
    <p:sldId id="984" r:id="rId63"/>
    <p:sldId id="987" r:id="rId64"/>
    <p:sldId id="982" r:id="rId65"/>
    <p:sldId id="983" r:id="rId66"/>
    <p:sldId id="1051" r:id="rId67"/>
    <p:sldId id="1052" r:id="rId68"/>
    <p:sldId id="1053" r:id="rId69"/>
    <p:sldId id="1054" r:id="rId70"/>
    <p:sldId id="1055" r:id="rId71"/>
    <p:sldId id="1056" r:id="rId72"/>
    <p:sldId id="1057" r:id="rId73"/>
    <p:sldId id="1058" r:id="rId74"/>
    <p:sldId id="1059" r:id="rId75"/>
    <p:sldId id="1060" r:id="rId76"/>
    <p:sldId id="1071" r:id="rId77"/>
    <p:sldId id="1072" r:id="rId78"/>
    <p:sldId id="1073" r:id="rId79"/>
    <p:sldId id="1074" r:id="rId80"/>
    <p:sldId id="1075" r:id="rId81"/>
    <p:sldId id="1076" r:id="rId82"/>
    <p:sldId id="1077" r:id="rId83"/>
    <p:sldId id="1078" r:id="rId84"/>
    <p:sldId id="1041" r:id="rId85"/>
    <p:sldId id="1079" r:id="rId86"/>
    <p:sldId id="1080" r:id="rId87"/>
    <p:sldId id="1044" r:id="rId88"/>
    <p:sldId id="1081" r:id="rId89"/>
    <p:sldId id="1082" r:id="rId90"/>
    <p:sldId id="1083" r:id="rId91"/>
    <p:sldId id="1084" r:id="rId92"/>
    <p:sldId id="1085" r:id="rId93"/>
    <p:sldId id="1086" r:id="rId94"/>
    <p:sldId id="1087" r:id="rId95"/>
    <p:sldId id="1088" r:id="rId96"/>
    <p:sldId id="1089" r:id="rId97"/>
    <p:sldId id="1090" r:id="rId98"/>
    <p:sldId id="1091" r:id="rId99"/>
    <p:sldId id="1092" r:id="rId100"/>
    <p:sldId id="1093" r:id="rId101"/>
    <p:sldId id="1094" r:id="rId102"/>
    <p:sldId id="1061" r:id="rId103"/>
    <p:sldId id="1062" r:id="rId104"/>
    <p:sldId id="1063" r:id="rId105"/>
    <p:sldId id="1065" r:id="rId106"/>
    <p:sldId id="1066" r:id="rId107"/>
    <p:sldId id="1067" r:id="rId108"/>
    <p:sldId id="1068" r:id="rId109"/>
    <p:sldId id="1069" r:id="rId110"/>
    <p:sldId id="1070" r:id="rId111"/>
    <p:sldId id="1095" r:id="rId112"/>
    <p:sldId id="1009" r:id="rId113"/>
    <p:sldId id="1151" r:id="rId114"/>
    <p:sldId id="1150" r:id="rId115"/>
    <p:sldId id="1152" r:id="rId116"/>
    <p:sldId id="990" r:id="rId117"/>
    <p:sldId id="991" r:id="rId118"/>
    <p:sldId id="992" r:id="rId119"/>
    <p:sldId id="993" r:id="rId120"/>
    <p:sldId id="994" r:id="rId121"/>
    <p:sldId id="995" r:id="rId122"/>
    <p:sldId id="996" r:id="rId123"/>
    <p:sldId id="997" r:id="rId124"/>
    <p:sldId id="1096" r:id="rId125"/>
    <p:sldId id="1097" r:id="rId126"/>
    <p:sldId id="1098" r:id="rId127"/>
    <p:sldId id="1099" r:id="rId128"/>
    <p:sldId id="1100" r:id="rId129"/>
    <p:sldId id="1101" r:id="rId130"/>
    <p:sldId id="1102" r:id="rId131"/>
    <p:sldId id="1103" r:id="rId132"/>
    <p:sldId id="1104" r:id="rId133"/>
    <p:sldId id="1105" r:id="rId134"/>
    <p:sldId id="1106" r:id="rId135"/>
    <p:sldId id="1107" r:id="rId136"/>
    <p:sldId id="1108" r:id="rId137"/>
    <p:sldId id="1109" r:id="rId138"/>
    <p:sldId id="1110" r:id="rId139"/>
    <p:sldId id="1111" r:id="rId140"/>
    <p:sldId id="1112" r:id="rId141"/>
    <p:sldId id="1113" r:id="rId142"/>
    <p:sldId id="1114" r:id="rId143"/>
    <p:sldId id="1115" r:id="rId144"/>
    <p:sldId id="1116" r:id="rId145"/>
    <p:sldId id="1117" r:id="rId146"/>
    <p:sldId id="1118" r:id="rId147"/>
    <p:sldId id="1119" r:id="rId148"/>
    <p:sldId id="1120" r:id="rId149"/>
    <p:sldId id="1121" r:id="rId150"/>
    <p:sldId id="1122" r:id="rId151"/>
    <p:sldId id="1123" r:id="rId152"/>
    <p:sldId id="1124" r:id="rId153"/>
    <p:sldId id="1125" r:id="rId154"/>
    <p:sldId id="1126" r:id="rId155"/>
    <p:sldId id="1127" r:id="rId156"/>
    <p:sldId id="1128" r:id="rId157"/>
    <p:sldId id="1129" r:id="rId158"/>
    <p:sldId id="1130" r:id="rId159"/>
    <p:sldId id="1131" r:id="rId160"/>
    <p:sldId id="1132" r:id="rId161"/>
    <p:sldId id="1133" r:id="rId162"/>
    <p:sldId id="1134" r:id="rId163"/>
    <p:sldId id="1135" r:id="rId164"/>
    <p:sldId id="1011" r:id="rId165"/>
    <p:sldId id="937" r:id="rId166"/>
    <p:sldId id="938" r:id="rId167"/>
    <p:sldId id="939" r:id="rId168"/>
    <p:sldId id="940" r:id="rId169"/>
    <p:sldId id="941" r:id="rId170"/>
    <p:sldId id="942" r:id="rId171"/>
    <p:sldId id="943" r:id="rId172"/>
    <p:sldId id="944" r:id="rId173"/>
    <p:sldId id="945" r:id="rId174"/>
    <p:sldId id="946" r:id="rId175"/>
    <p:sldId id="948" r:id="rId176"/>
    <p:sldId id="965" r:id="rId177"/>
    <p:sldId id="966" r:id="rId178"/>
    <p:sldId id="1136" r:id="rId179"/>
    <p:sldId id="1137" r:id="rId180"/>
    <p:sldId id="1138" r:id="rId181"/>
    <p:sldId id="1139" r:id="rId182"/>
    <p:sldId id="1140" r:id="rId183"/>
    <p:sldId id="1141" r:id="rId184"/>
    <p:sldId id="1142" r:id="rId185"/>
    <p:sldId id="1143" r:id="rId186"/>
    <p:sldId id="1144" r:id="rId187"/>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06" autoAdjust="0"/>
    <p:restoredTop sz="69762" autoAdjust="0"/>
  </p:normalViewPr>
  <p:slideViewPr>
    <p:cSldViewPr>
      <p:cViewPr varScale="1">
        <p:scale>
          <a:sx n="73" d="100"/>
          <a:sy n="73" d="100"/>
        </p:scale>
        <p:origin x="1856" y="192"/>
      </p:cViewPr>
      <p:guideLst>
        <p:guide orient="horz" pos="2160"/>
        <p:guide pos="2880"/>
      </p:guideLst>
    </p:cSldViewPr>
  </p:slideViewPr>
  <p:outlineViewPr>
    <p:cViewPr>
      <p:scale>
        <a:sx n="33" d="100"/>
        <a:sy n="33" d="100"/>
      </p:scale>
      <p:origin x="0" y="5910"/>
    </p:cViewPr>
  </p:outlineViewPr>
  <p:notesTextViewPr>
    <p:cViewPr>
      <p:scale>
        <a:sx n="3" d="2"/>
        <a:sy n="3" d="2"/>
      </p:scale>
      <p:origin x="0" y="0"/>
    </p:cViewPr>
  </p:notesTextViewPr>
  <p:sorterViewPr>
    <p:cViewPr varScale="1">
      <p:scale>
        <a:sx n="100" d="100"/>
        <a:sy n="100" d="100"/>
      </p:scale>
      <p:origin x="0" y="-6504"/>
    </p:cViewPr>
  </p:sorterViewPr>
  <p:notesViewPr>
    <p:cSldViewPr>
      <p:cViewPr varScale="1">
        <p:scale>
          <a:sx n="71" d="100"/>
          <a:sy n="71" d="100"/>
        </p:scale>
        <p:origin x="3000" y="4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microsoft.com/office/2016/11/relationships/changesInfo" Target="changesInfos/changesInfo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XU SUN" userId="c6452eb1147bfb92" providerId="LiveId" clId="{3D8AC3C5-BC7C-5CF2-B3A9-7F556BBD2200}"/>
    <pc:docChg chg="undo redo custSel addSld delSld modSld sldOrd modMainMaster">
      <pc:chgData name="LONGXU SUN" userId="c6452eb1147bfb92" providerId="LiveId" clId="{3D8AC3C5-BC7C-5CF2-B3A9-7F556BBD2200}" dt="2026-06-10T07:18:47.312" v="1107" actId="2696"/>
      <pc:docMkLst>
        <pc:docMk/>
      </pc:docMkLst>
      <pc:sldChg chg="modSp mod">
        <pc:chgData name="LONGXU SUN" userId="c6452eb1147bfb92" providerId="LiveId" clId="{3D8AC3C5-BC7C-5CF2-B3A9-7F556BBD2200}" dt="2026-06-03T06:18:38.542" v="65" actId="20577"/>
        <pc:sldMkLst>
          <pc:docMk/>
          <pc:sldMk cId="0" sldId="256"/>
        </pc:sldMkLst>
        <pc:spChg chg="mod">
          <ac:chgData name="LONGXU SUN" userId="c6452eb1147bfb92" providerId="LiveId" clId="{3D8AC3C5-BC7C-5CF2-B3A9-7F556BBD2200}" dt="2026-06-03T06:18:38.542" v="65" actId="20577"/>
          <ac:spMkLst>
            <pc:docMk/>
            <pc:sldMk cId="0" sldId="256"/>
            <ac:spMk id="4" creationId="{00000000-0000-0000-0000-000000000000}"/>
          </ac:spMkLst>
        </pc:spChg>
      </pc:sldChg>
      <pc:sldChg chg="addSp delSp modSp mod">
        <pc:chgData name="LONGXU SUN" userId="c6452eb1147bfb92" providerId="LiveId" clId="{3D8AC3C5-BC7C-5CF2-B3A9-7F556BBD2200}" dt="2026-06-05T17:10:02.304" v="295"/>
        <pc:sldMkLst>
          <pc:docMk/>
          <pc:sldMk cId="3560645801" sldId="928"/>
        </pc:sldMkLst>
        <pc:spChg chg="add mod">
          <ac:chgData name="LONGXU SUN" userId="c6452eb1147bfb92" providerId="LiveId" clId="{3D8AC3C5-BC7C-5CF2-B3A9-7F556BBD2200}" dt="2026-06-05T17:10:02.304" v="295"/>
          <ac:spMkLst>
            <pc:docMk/>
            <pc:sldMk cId="3560645801" sldId="928"/>
            <ac:spMk id="7" creationId="{2E171095-0EF0-2396-4A0F-361DB1E766E6}"/>
          </ac:spMkLst>
        </pc:spChg>
      </pc:sldChg>
      <pc:sldChg chg="addSp delSp modSp">
        <pc:chgData name="LONGXU SUN" userId="c6452eb1147bfb92" providerId="LiveId" clId="{3D8AC3C5-BC7C-5CF2-B3A9-7F556BBD2200}" dt="2026-06-05T17:09:55.965" v="293"/>
        <pc:sldMkLst>
          <pc:docMk/>
          <pc:sldMk cId="3064975276" sldId="930"/>
        </pc:sldMkLst>
        <pc:spChg chg="add mod">
          <ac:chgData name="LONGXU SUN" userId="c6452eb1147bfb92" providerId="LiveId" clId="{3D8AC3C5-BC7C-5CF2-B3A9-7F556BBD2200}" dt="2026-06-05T17:09:55.965" v="293"/>
          <ac:spMkLst>
            <pc:docMk/>
            <pc:sldMk cId="3064975276" sldId="930"/>
            <ac:spMk id="31" creationId="{96CE87CF-8E64-C636-B082-3A2648F0170D}"/>
          </ac:spMkLst>
        </pc:spChg>
      </pc:sldChg>
      <pc:sldChg chg="addSp delSp modSp">
        <pc:chgData name="LONGXU SUN" userId="c6452eb1147bfb92" providerId="LiveId" clId="{3D8AC3C5-BC7C-5CF2-B3A9-7F556BBD2200}" dt="2026-06-05T17:09:54.025" v="292"/>
        <pc:sldMkLst>
          <pc:docMk/>
          <pc:sldMk cId="2380890459" sldId="931"/>
        </pc:sldMkLst>
        <pc:spChg chg="add mod">
          <ac:chgData name="LONGXU SUN" userId="c6452eb1147bfb92" providerId="LiveId" clId="{3D8AC3C5-BC7C-5CF2-B3A9-7F556BBD2200}" dt="2026-06-05T17:09:54.025" v="292"/>
          <ac:spMkLst>
            <pc:docMk/>
            <pc:sldMk cId="2380890459" sldId="931"/>
            <ac:spMk id="16" creationId="{C288AB45-B269-54F7-1281-10FB24312A13}"/>
          </ac:spMkLst>
        </pc:spChg>
      </pc:sldChg>
      <pc:sldChg chg="addSp delSp modSp">
        <pc:chgData name="LONGXU SUN" userId="c6452eb1147bfb92" providerId="LiveId" clId="{3D8AC3C5-BC7C-5CF2-B3A9-7F556BBD2200}" dt="2026-06-05T17:02:23.954" v="128"/>
        <pc:sldMkLst>
          <pc:docMk/>
          <pc:sldMk cId="3133673758" sldId="937"/>
        </pc:sldMkLst>
        <pc:spChg chg="add mod">
          <ac:chgData name="LONGXU SUN" userId="c6452eb1147bfb92" providerId="LiveId" clId="{3D8AC3C5-BC7C-5CF2-B3A9-7F556BBD2200}" dt="2026-06-05T17:02:23.954" v="128"/>
          <ac:spMkLst>
            <pc:docMk/>
            <pc:sldMk cId="3133673758" sldId="937"/>
            <ac:spMk id="8" creationId="{9C651398-0A38-EE5D-6135-BFAB9CE2A39B}"/>
          </ac:spMkLst>
        </pc:spChg>
      </pc:sldChg>
      <pc:sldChg chg="addSp delSp modSp">
        <pc:chgData name="LONGXU SUN" userId="c6452eb1147bfb92" providerId="LiveId" clId="{3D8AC3C5-BC7C-5CF2-B3A9-7F556BBD2200}" dt="2026-06-05T17:02:22.770" v="127"/>
        <pc:sldMkLst>
          <pc:docMk/>
          <pc:sldMk cId="4256077772" sldId="938"/>
        </pc:sldMkLst>
        <pc:spChg chg="add mod">
          <ac:chgData name="LONGXU SUN" userId="c6452eb1147bfb92" providerId="LiveId" clId="{3D8AC3C5-BC7C-5CF2-B3A9-7F556BBD2200}" dt="2026-06-05T17:02:22.770" v="127"/>
          <ac:spMkLst>
            <pc:docMk/>
            <pc:sldMk cId="4256077772" sldId="938"/>
            <ac:spMk id="5" creationId="{02A2A689-A560-7289-89CB-7E8B96E4FB17}"/>
          </ac:spMkLst>
        </pc:spChg>
      </pc:sldChg>
      <pc:sldChg chg="addSp delSp modSp">
        <pc:chgData name="LONGXU SUN" userId="c6452eb1147bfb92" providerId="LiveId" clId="{3D8AC3C5-BC7C-5CF2-B3A9-7F556BBD2200}" dt="2026-06-05T17:02:21.455" v="126"/>
        <pc:sldMkLst>
          <pc:docMk/>
          <pc:sldMk cId="2771544686" sldId="939"/>
        </pc:sldMkLst>
        <pc:spChg chg="add mod">
          <ac:chgData name="LONGXU SUN" userId="c6452eb1147bfb92" providerId="LiveId" clId="{3D8AC3C5-BC7C-5CF2-B3A9-7F556BBD2200}" dt="2026-06-05T17:02:21.455" v="126"/>
          <ac:spMkLst>
            <pc:docMk/>
            <pc:sldMk cId="2771544686" sldId="939"/>
            <ac:spMk id="6" creationId="{D6FF49A9-B0CC-DDB0-4F64-5A5557A580AE}"/>
          </ac:spMkLst>
        </pc:spChg>
      </pc:sldChg>
      <pc:sldChg chg="addSp delSp modSp">
        <pc:chgData name="LONGXU SUN" userId="c6452eb1147bfb92" providerId="LiveId" clId="{3D8AC3C5-BC7C-5CF2-B3A9-7F556BBD2200}" dt="2026-06-05T17:02:20.064" v="125"/>
        <pc:sldMkLst>
          <pc:docMk/>
          <pc:sldMk cId="1411102383" sldId="940"/>
        </pc:sldMkLst>
        <pc:spChg chg="add mod">
          <ac:chgData name="LONGXU SUN" userId="c6452eb1147bfb92" providerId="LiveId" clId="{3D8AC3C5-BC7C-5CF2-B3A9-7F556BBD2200}" dt="2026-06-05T17:02:20.064" v="125"/>
          <ac:spMkLst>
            <pc:docMk/>
            <pc:sldMk cId="1411102383" sldId="940"/>
            <ac:spMk id="5" creationId="{299642DB-E7B4-86D5-9C65-3599A43D32E7}"/>
          </ac:spMkLst>
        </pc:spChg>
      </pc:sldChg>
      <pc:sldChg chg="addSp delSp modSp">
        <pc:chgData name="LONGXU SUN" userId="c6452eb1147bfb92" providerId="LiveId" clId="{3D8AC3C5-BC7C-5CF2-B3A9-7F556BBD2200}" dt="2026-06-05T17:02:18.328" v="124"/>
        <pc:sldMkLst>
          <pc:docMk/>
          <pc:sldMk cId="604443609" sldId="941"/>
        </pc:sldMkLst>
        <pc:spChg chg="add mod">
          <ac:chgData name="LONGXU SUN" userId="c6452eb1147bfb92" providerId="LiveId" clId="{3D8AC3C5-BC7C-5CF2-B3A9-7F556BBD2200}" dt="2026-06-05T17:02:18.328" v="124"/>
          <ac:spMkLst>
            <pc:docMk/>
            <pc:sldMk cId="604443609" sldId="941"/>
            <ac:spMk id="7" creationId="{1F243DE8-75D4-28B1-916A-18404F5C408E}"/>
          </ac:spMkLst>
        </pc:spChg>
      </pc:sldChg>
      <pc:sldChg chg="addSp delSp modSp mod">
        <pc:chgData name="LONGXU SUN" userId="c6452eb1147bfb92" providerId="LiveId" clId="{3D8AC3C5-BC7C-5CF2-B3A9-7F556BBD2200}" dt="2026-06-05T17:02:15.444" v="123" actId="1076"/>
        <pc:sldMkLst>
          <pc:docMk/>
          <pc:sldMk cId="1203075007" sldId="942"/>
        </pc:sldMkLst>
        <pc:spChg chg="add mod">
          <ac:chgData name="LONGXU SUN" userId="c6452eb1147bfb92" providerId="LiveId" clId="{3D8AC3C5-BC7C-5CF2-B3A9-7F556BBD2200}" dt="2026-06-05T17:02:15.444" v="123" actId="1076"/>
          <ac:spMkLst>
            <pc:docMk/>
            <pc:sldMk cId="1203075007" sldId="942"/>
            <ac:spMk id="6" creationId="{7C87E91F-EEF1-9036-92F2-EC1AE4FBC7A5}"/>
          </ac:spMkLst>
        </pc:spChg>
      </pc:sldChg>
      <pc:sldChg chg="addSp delSp modSp">
        <pc:chgData name="LONGXU SUN" userId="c6452eb1147bfb92" providerId="LiveId" clId="{3D8AC3C5-BC7C-5CF2-B3A9-7F556BBD2200}" dt="2026-06-05T17:02:08.064" v="121"/>
        <pc:sldMkLst>
          <pc:docMk/>
          <pc:sldMk cId="1127028600" sldId="943"/>
        </pc:sldMkLst>
        <pc:spChg chg="add mod">
          <ac:chgData name="LONGXU SUN" userId="c6452eb1147bfb92" providerId="LiveId" clId="{3D8AC3C5-BC7C-5CF2-B3A9-7F556BBD2200}" dt="2026-06-05T17:02:08.064" v="121"/>
          <ac:spMkLst>
            <pc:docMk/>
            <pc:sldMk cId="1127028600" sldId="943"/>
            <ac:spMk id="5" creationId="{0E6F9873-B3C1-EA75-7A27-330668352739}"/>
          </ac:spMkLst>
        </pc:spChg>
      </pc:sldChg>
      <pc:sldChg chg="addSp delSp modSp">
        <pc:chgData name="LONGXU SUN" userId="c6452eb1147bfb92" providerId="LiveId" clId="{3D8AC3C5-BC7C-5CF2-B3A9-7F556BBD2200}" dt="2026-06-05T17:02:05.394" v="120"/>
        <pc:sldMkLst>
          <pc:docMk/>
          <pc:sldMk cId="2735227136" sldId="944"/>
        </pc:sldMkLst>
        <pc:spChg chg="add mod">
          <ac:chgData name="LONGXU SUN" userId="c6452eb1147bfb92" providerId="LiveId" clId="{3D8AC3C5-BC7C-5CF2-B3A9-7F556BBD2200}" dt="2026-06-05T17:02:04.255" v="119"/>
          <ac:spMkLst>
            <pc:docMk/>
            <pc:sldMk cId="2735227136" sldId="944"/>
            <ac:spMk id="7" creationId="{F6B25279-307C-D372-1C02-A491F5A44767}"/>
          </ac:spMkLst>
        </pc:spChg>
      </pc:sldChg>
      <pc:sldChg chg="addSp delSp modSp">
        <pc:chgData name="LONGXU SUN" userId="c6452eb1147bfb92" providerId="LiveId" clId="{3D8AC3C5-BC7C-5CF2-B3A9-7F556BBD2200}" dt="2026-06-05T17:02:03.113" v="118"/>
        <pc:sldMkLst>
          <pc:docMk/>
          <pc:sldMk cId="981900008" sldId="945"/>
        </pc:sldMkLst>
        <pc:spChg chg="add mod">
          <ac:chgData name="LONGXU SUN" userId="c6452eb1147bfb92" providerId="LiveId" clId="{3D8AC3C5-BC7C-5CF2-B3A9-7F556BBD2200}" dt="2026-06-05T17:02:03.113" v="118"/>
          <ac:spMkLst>
            <pc:docMk/>
            <pc:sldMk cId="981900008" sldId="945"/>
            <ac:spMk id="8" creationId="{B5DE02C4-4EC2-B39D-5B01-DC8E134B8032}"/>
          </ac:spMkLst>
        </pc:spChg>
      </pc:sldChg>
      <pc:sldChg chg="addSp delSp modSp">
        <pc:chgData name="LONGXU SUN" userId="c6452eb1147bfb92" providerId="LiveId" clId="{3D8AC3C5-BC7C-5CF2-B3A9-7F556BBD2200}" dt="2026-06-05T17:02:01.982" v="117"/>
        <pc:sldMkLst>
          <pc:docMk/>
          <pc:sldMk cId="960922048" sldId="946"/>
        </pc:sldMkLst>
        <pc:spChg chg="add mod">
          <ac:chgData name="LONGXU SUN" userId="c6452eb1147bfb92" providerId="LiveId" clId="{3D8AC3C5-BC7C-5CF2-B3A9-7F556BBD2200}" dt="2026-06-05T17:02:01.982" v="117"/>
          <ac:spMkLst>
            <pc:docMk/>
            <pc:sldMk cId="960922048" sldId="946"/>
            <ac:spMk id="8" creationId="{17AC7ED0-0143-F2E1-3736-782AEE4C932D}"/>
          </ac:spMkLst>
        </pc:spChg>
      </pc:sldChg>
      <pc:sldChg chg="addSp delSp modSp">
        <pc:chgData name="LONGXU SUN" userId="c6452eb1147bfb92" providerId="LiveId" clId="{3D8AC3C5-BC7C-5CF2-B3A9-7F556BBD2200}" dt="2026-06-05T17:02:00.780" v="116"/>
        <pc:sldMkLst>
          <pc:docMk/>
          <pc:sldMk cId="549829574" sldId="948"/>
        </pc:sldMkLst>
        <pc:spChg chg="add mod">
          <ac:chgData name="LONGXU SUN" userId="c6452eb1147bfb92" providerId="LiveId" clId="{3D8AC3C5-BC7C-5CF2-B3A9-7F556BBD2200}" dt="2026-06-05T17:02:00.780" v="116"/>
          <ac:spMkLst>
            <pc:docMk/>
            <pc:sldMk cId="549829574" sldId="948"/>
            <ac:spMk id="8" creationId="{EDA6077B-A116-938D-CFA0-255B4C1CBEDB}"/>
          </ac:spMkLst>
        </pc:spChg>
      </pc:sldChg>
      <pc:sldChg chg="addSp delSp modSp">
        <pc:chgData name="LONGXU SUN" userId="c6452eb1147bfb92" providerId="LiveId" clId="{3D8AC3C5-BC7C-5CF2-B3A9-7F556BBD2200}" dt="2026-06-05T17:08:28.743" v="260"/>
        <pc:sldMkLst>
          <pc:docMk/>
          <pc:sldMk cId="1531471109" sldId="957"/>
        </pc:sldMkLst>
        <pc:spChg chg="add mod">
          <ac:chgData name="LONGXU SUN" userId="c6452eb1147bfb92" providerId="LiveId" clId="{3D8AC3C5-BC7C-5CF2-B3A9-7F556BBD2200}" dt="2026-06-05T17:08:28.743" v="260"/>
          <ac:spMkLst>
            <pc:docMk/>
            <pc:sldMk cId="1531471109" sldId="957"/>
            <ac:spMk id="5" creationId="{4D67664A-10F8-4D74-CA90-0CB29215B9AC}"/>
          </ac:spMkLst>
        </pc:spChg>
      </pc:sldChg>
      <pc:sldChg chg="addSp delSp modSp">
        <pc:chgData name="LONGXU SUN" userId="c6452eb1147bfb92" providerId="LiveId" clId="{3D8AC3C5-BC7C-5CF2-B3A9-7F556BBD2200}" dt="2026-06-05T17:08:26.839" v="259"/>
        <pc:sldMkLst>
          <pc:docMk/>
          <pc:sldMk cId="2350269116" sldId="961"/>
        </pc:sldMkLst>
        <pc:spChg chg="add mod">
          <ac:chgData name="LONGXU SUN" userId="c6452eb1147bfb92" providerId="LiveId" clId="{3D8AC3C5-BC7C-5CF2-B3A9-7F556BBD2200}" dt="2026-06-05T17:08:26.839" v="259"/>
          <ac:spMkLst>
            <pc:docMk/>
            <pc:sldMk cId="2350269116" sldId="961"/>
            <ac:spMk id="5" creationId="{2C3C6956-3C39-062B-D79A-75FB26B895DA}"/>
          </ac:spMkLst>
        </pc:spChg>
      </pc:sldChg>
      <pc:sldChg chg="addSp delSp modSp">
        <pc:chgData name="LONGXU SUN" userId="c6452eb1147bfb92" providerId="LiveId" clId="{3D8AC3C5-BC7C-5CF2-B3A9-7F556BBD2200}" dt="2026-06-05T17:08:25.485" v="258"/>
        <pc:sldMkLst>
          <pc:docMk/>
          <pc:sldMk cId="3096983731" sldId="962"/>
        </pc:sldMkLst>
        <pc:spChg chg="add mod">
          <ac:chgData name="LONGXU SUN" userId="c6452eb1147bfb92" providerId="LiveId" clId="{3D8AC3C5-BC7C-5CF2-B3A9-7F556BBD2200}" dt="2026-06-05T17:08:25.485" v="258"/>
          <ac:spMkLst>
            <pc:docMk/>
            <pc:sldMk cId="3096983731" sldId="962"/>
            <ac:spMk id="5" creationId="{14568A4F-BC58-42B1-198D-04C78513AF97}"/>
          </ac:spMkLst>
        </pc:spChg>
      </pc:sldChg>
      <pc:sldChg chg="addSp delSp modSp">
        <pc:chgData name="LONGXU SUN" userId="c6452eb1147bfb92" providerId="LiveId" clId="{3D8AC3C5-BC7C-5CF2-B3A9-7F556BBD2200}" dt="2026-06-05T17:08:23.678" v="257"/>
        <pc:sldMkLst>
          <pc:docMk/>
          <pc:sldMk cId="3050901836" sldId="963"/>
        </pc:sldMkLst>
        <pc:spChg chg="add mod">
          <ac:chgData name="LONGXU SUN" userId="c6452eb1147bfb92" providerId="LiveId" clId="{3D8AC3C5-BC7C-5CF2-B3A9-7F556BBD2200}" dt="2026-06-05T17:08:23.678" v="257"/>
          <ac:spMkLst>
            <pc:docMk/>
            <pc:sldMk cId="3050901836" sldId="963"/>
            <ac:spMk id="7" creationId="{BCA3D4C9-89E0-203A-A4E4-4F5AF4B575DD}"/>
          </ac:spMkLst>
        </pc:spChg>
      </pc:sldChg>
      <pc:sldChg chg="addSp delSp modSp">
        <pc:chgData name="LONGXU SUN" userId="c6452eb1147bfb92" providerId="LiveId" clId="{3D8AC3C5-BC7C-5CF2-B3A9-7F556BBD2200}" dt="2026-06-05T17:01:59.465" v="115"/>
        <pc:sldMkLst>
          <pc:docMk/>
          <pc:sldMk cId="2921951498" sldId="965"/>
        </pc:sldMkLst>
        <pc:spChg chg="add mod">
          <ac:chgData name="LONGXU SUN" userId="c6452eb1147bfb92" providerId="LiveId" clId="{3D8AC3C5-BC7C-5CF2-B3A9-7F556BBD2200}" dt="2026-06-05T17:01:59.465" v="115"/>
          <ac:spMkLst>
            <pc:docMk/>
            <pc:sldMk cId="2921951498" sldId="965"/>
            <ac:spMk id="7" creationId="{62A49F2F-1425-5B2F-0352-6ACF5BBD127C}"/>
          </ac:spMkLst>
        </pc:spChg>
      </pc:sldChg>
      <pc:sldChg chg="addSp delSp modSp">
        <pc:chgData name="LONGXU SUN" userId="c6452eb1147bfb92" providerId="LiveId" clId="{3D8AC3C5-BC7C-5CF2-B3A9-7F556BBD2200}" dt="2026-06-05T17:01:57.905" v="114"/>
        <pc:sldMkLst>
          <pc:docMk/>
          <pc:sldMk cId="2884162557" sldId="966"/>
        </pc:sldMkLst>
        <pc:spChg chg="add mod">
          <ac:chgData name="LONGXU SUN" userId="c6452eb1147bfb92" providerId="LiveId" clId="{3D8AC3C5-BC7C-5CF2-B3A9-7F556BBD2200}" dt="2026-06-05T17:01:57.905" v="114"/>
          <ac:spMkLst>
            <pc:docMk/>
            <pc:sldMk cId="2884162557" sldId="966"/>
            <ac:spMk id="7" creationId="{2A36027F-87E7-E0F9-48DB-91E7B43B251C}"/>
          </ac:spMkLst>
        </pc:spChg>
      </pc:sldChg>
      <pc:sldChg chg="addSp delSp modSp mod">
        <pc:chgData name="LONGXU SUN" userId="c6452eb1147bfb92" providerId="LiveId" clId="{3D8AC3C5-BC7C-5CF2-B3A9-7F556BBD2200}" dt="2026-06-05T17:08:20.488" v="256" actId="1076"/>
        <pc:sldMkLst>
          <pc:docMk/>
          <pc:sldMk cId="2737807716" sldId="967"/>
        </pc:sldMkLst>
        <pc:spChg chg="add mod">
          <ac:chgData name="LONGXU SUN" userId="c6452eb1147bfb92" providerId="LiveId" clId="{3D8AC3C5-BC7C-5CF2-B3A9-7F556BBD2200}" dt="2026-06-05T17:08:20.488" v="256" actId="1076"/>
          <ac:spMkLst>
            <pc:docMk/>
            <pc:sldMk cId="2737807716" sldId="967"/>
            <ac:spMk id="7" creationId="{E14BC91D-AF8A-3A37-7D00-600F0FF0650F}"/>
          </ac:spMkLst>
        </pc:spChg>
      </pc:sldChg>
      <pc:sldChg chg="addSp delSp modSp mod">
        <pc:chgData name="LONGXU SUN" userId="c6452eb1147bfb92" providerId="LiveId" clId="{3D8AC3C5-BC7C-5CF2-B3A9-7F556BBD2200}" dt="2026-06-05T17:08:48.128" v="268" actId="1076"/>
        <pc:sldMkLst>
          <pc:docMk/>
          <pc:sldMk cId="3857485864" sldId="969"/>
        </pc:sldMkLst>
        <pc:spChg chg="add mod">
          <ac:chgData name="LONGXU SUN" userId="c6452eb1147bfb92" providerId="LiveId" clId="{3D8AC3C5-BC7C-5CF2-B3A9-7F556BBD2200}" dt="2026-06-05T17:08:48.128" v="268" actId="1076"/>
          <ac:spMkLst>
            <pc:docMk/>
            <pc:sldMk cId="3857485864" sldId="969"/>
            <ac:spMk id="6" creationId="{44737D13-1CBC-AA2A-4E66-5842F40A7BDB}"/>
          </ac:spMkLst>
        </pc:spChg>
      </pc:sldChg>
      <pc:sldChg chg="addSp delSp modSp mod">
        <pc:chgData name="LONGXU SUN" userId="c6452eb1147bfb92" providerId="LiveId" clId="{3D8AC3C5-BC7C-5CF2-B3A9-7F556BBD2200}" dt="2026-06-05T17:08:42.994" v="266" actId="1076"/>
        <pc:sldMkLst>
          <pc:docMk/>
          <pc:sldMk cId="565262209" sldId="970"/>
        </pc:sldMkLst>
        <pc:spChg chg="add mod">
          <ac:chgData name="LONGXU SUN" userId="c6452eb1147bfb92" providerId="LiveId" clId="{3D8AC3C5-BC7C-5CF2-B3A9-7F556BBD2200}" dt="2026-06-05T17:08:42.994" v="266" actId="1076"/>
          <ac:spMkLst>
            <pc:docMk/>
            <pc:sldMk cId="565262209" sldId="970"/>
            <ac:spMk id="5" creationId="{6FD1F3A9-0922-2D0E-D2F3-43F1186F7DA8}"/>
          </ac:spMkLst>
        </pc:spChg>
      </pc:sldChg>
      <pc:sldChg chg="addSp delSp modSp mod">
        <pc:chgData name="LONGXU SUN" userId="c6452eb1147bfb92" providerId="LiveId" clId="{3D8AC3C5-BC7C-5CF2-B3A9-7F556BBD2200}" dt="2026-06-05T17:09:02.662" v="273" actId="1076"/>
        <pc:sldMkLst>
          <pc:docMk/>
          <pc:sldMk cId="1133887581" sldId="971"/>
        </pc:sldMkLst>
        <pc:spChg chg="add mod">
          <ac:chgData name="LONGXU SUN" userId="c6452eb1147bfb92" providerId="LiveId" clId="{3D8AC3C5-BC7C-5CF2-B3A9-7F556BBD2200}" dt="2026-06-05T17:09:02.662" v="273" actId="1076"/>
          <ac:spMkLst>
            <pc:docMk/>
            <pc:sldMk cId="1133887581" sldId="971"/>
            <ac:spMk id="5" creationId="{BB1CF1F1-289B-112D-FB2E-3DC0AEF9926D}"/>
          </ac:spMkLst>
        </pc:spChg>
      </pc:sldChg>
      <pc:sldChg chg="addSp delSp modSp mod">
        <pc:chgData name="LONGXU SUN" userId="c6452eb1147bfb92" providerId="LiveId" clId="{3D8AC3C5-BC7C-5CF2-B3A9-7F556BBD2200}" dt="2026-06-05T17:08:56.313" v="271" actId="1076"/>
        <pc:sldMkLst>
          <pc:docMk/>
          <pc:sldMk cId="1365949356" sldId="972"/>
        </pc:sldMkLst>
        <pc:spChg chg="add mod">
          <ac:chgData name="LONGXU SUN" userId="c6452eb1147bfb92" providerId="LiveId" clId="{3D8AC3C5-BC7C-5CF2-B3A9-7F556BBD2200}" dt="2026-06-05T17:08:56.313" v="271" actId="1076"/>
          <ac:spMkLst>
            <pc:docMk/>
            <pc:sldMk cId="1365949356" sldId="972"/>
            <ac:spMk id="6" creationId="{E980443D-6CBE-9023-E569-7AB0D1BD828E}"/>
          </ac:spMkLst>
        </pc:spChg>
      </pc:sldChg>
      <pc:sldChg chg="addSp delSp modSp del">
        <pc:chgData name="LONGXU SUN" userId="c6452eb1147bfb92" providerId="LiveId" clId="{3D8AC3C5-BC7C-5CF2-B3A9-7F556BBD2200}" dt="2026-06-10T07:18:47.312" v="1107" actId="2696"/>
        <pc:sldMkLst>
          <pc:docMk/>
          <pc:sldMk cId="3959077950" sldId="973"/>
        </pc:sldMkLst>
        <pc:spChg chg="add mod">
          <ac:chgData name="LONGXU SUN" userId="c6452eb1147bfb92" providerId="LiveId" clId="{3D8AC3C5-BC7C-5CF2-B3A9-7F556BBD2200}" dt="2026-06-05T17:07:08.020" v="228"/>
          <ac:spMkLst>
            <pc:docMk/>
            <pc:sldMk cId="3959077950" sldId="973"/>
            <ac:spMk id="7" creationId="{F2D8301C-24A0-6DC5-C320-9481A1AD8273}"/>
          </ac:spMkLst>
        </pc:spChg>
      </pc:sldChg>
      <pc:sldChg chg="addSp delSp modSp">
        <pc:chgData name="LONGXU SUN" userId="c6452eb1147bfb92" providerId="LiveId" clId="{3D8AC3C5-BC7C-5CF2-B3A9-7F556BBD2200}" dt="2026-06-05T17:06:55.631" v="223"/>
        <pc:sldMkLst>
          <pc:docMk/>
          <pc:sldMk cId="1143869139" sldId="978"/>
        </pc:sldMkLst>
        <pc:spChg chg="add mod">
          <ac:chgData name="LONGXU SUN" userId="c6452eb1147bfb92" providerId="LiveId" clId="{3D8AC3C5-BC7C-5CF2-B3A9-7F556BBD2200}" dt="2026-06-05T17:06:55.631" v="223"/>
          <ac:spMkLst>
            <pc:docMk/>
            <pc:sldMk cId="1143869139" sldId="978"/>
            <ac:spMk id="7" creationId="{207213CE-8C40-58DF-B9F8-82D7B49A6A33}"/>
          </ac:spMkLst>
        </pc:spChg>
      </pc:sldChg>
      <pc:sldChg chg="addSp delSp modSp mod">
        <pc:chgData name="LONGXU SUN" userId="c6452eb1147bfb92" providerId="LiveId" clId="{3D8AC3C5-BC7C-5CF2-B3A9-7F556BBD2200}" dt="2026-06-05T17:06:52.638" v="222" actId="1036"/>
        <pc:sldMkLst>
          <pc:docMk/>
          <pc:sldMk cId="2810978146" sldId="979"/>
        </pc:sldMkLst>
        <pc:spChg chg="add mod">
          <ac:chgData name="LONGXU SUN" userId="c6452eb1147bfb92" providerId="LiveId" clId="{3D8AC3C5-BC7C-5CF2-B3A9-7F556BBD2200}" dt="2026-06-05T17:06:52.638" v="222" actId="1036"/>
          <ac:spMkLst>
            <pc:docMk/>
            <pc:sldMk cId="2810978146" sldId="979"/>
            <ac:spMk id="4" creationId="{67F0F2FF-2E03-7E1B-5A25-5AE114C7B76C}"/>
          </ac:spMkLst>
        </pc:spChg>
      </pc:sldChg>
      <pc:sldChg chg="addSp delSp modSp">
        <pc:chgData name="LONGXU SUN" userId="c6452eb1147bfb92" providerId="LiveId" clId="{3D8AC3C5-BC7C-5CF2-B3A9-7F556BBD2200}" dt="2026-06-05T17:06:49.016" v="219"/>
        <pc:sldMkLst>
          <pc:docMk/>
          <pc:sldMk cId="2051551336" sldId="980"/>
        </pc:sldMkLst>
        <pc:spChg chg="add mod">
          <ac:chgData name="LONGXU SUN" userId="c6452eb1147bfb92" providerId="LiveId" clId="{3D8AC3C5-BC7C-5CF2-B3A9-7F556BBD2200}" dt="2026-06-05T17:06:49.016" v="219"/>
          <ac:spMkLst>
            <pc:docMk/>
            <pc:sldMk cId="2051551336" sldId="980"/>
            <ac:spMk id="6" creationId="{7D4FDC74-3A14-EFF9-252F-3A6607634F79}"/>
          </ac:spMkLst>
        </pc:spChg>
      </pc:sldChg>
      <pc:sldChg chg="addSp delSp modSp">
        <pc:chgData name="LONGXU SUN" userId="c6452eb1147bfb92" providerId="LiveId" clId="{3D8AC3C5-BC7C-5CF2-B3A9-7F556BBD2200}" dt="2026-06-05T17:01:10.867" v="102"/>
        <pc:sldMkLst>
          <pc:docMk/>
          <pc:sldMk cId="267693030" sldId="981"/>
        </pc:sldMkLst>
      </pc:sldChg>
      <pc:sldChg chg="addSp delSp modSp mod ord">
        <pc:chgData name="LONGXU SUN" userId="c6452eb1147bfb92" providerId="LiveId" clId="{3D8AC3C5-BC7C-5CF2-B3A9-7F556BBD2200}" dt="2026-06-07T17:32:21.750" v="748" actId="1076"/>
        <pc:sldMkLst>
          <pc:docMk/>
          <pc:sldMk cId="2356388744" sldId="982"/>
        </pc:sldMkLst>
        <pc:spChg chg="mod">
          <ac:chgData name="LONGXU SUN" userId="c6452eb1147bfb92" providerId="LiveId" clId="{3D8AC3C5-BC7C-5CF2-B3A9-7F556BBD2200}" dt="2026-06-07T17:32:21.750" v="748" actId="1076"/>
          <ac:spMkLst>
            <pc:docMk/>
            <pc:sldMk cId="2356388744" sldId="982"/>
            <ac:spMk id="2" creationId="{F5A7C883-6538-3C80-7B4D-CB5E7AA5B812}"/>
          </ac:spMkLst>
        </pc:spChg>
        <pc:spChg chg="add mod">
          <ac:chgData name="LONGXU SUN" userId="c6452eb1147bfb92" providerId="LiveId" clId="{3D8AC3C5-BC7C-5CF2-B3A9-7F556BBD2200}" dt="2026-06-05T17:06:47.337" v="218"/>
          <ac:spMkLst>
            <pc:docMk/>
            <pc:sldMk cId="2356388744" sldId="982"/>
            <ac:spMk id="6" creationId="{6FF10E44-DC6A-DFE4-0DCF-D2280E613AF4}"/>
          </ac:spMkLst>
        </pc:spChg>
      </pc:sldChg>
      <pc:sldChg chg="addSp delSp modSp mod ord modNotesTx">
        <pc:chgData name="LONGXU SUN" userId="c6452eb1147bfb92" providerId="LiveId" clId="{3D8AC3C5-BC7C-5CF2-B3A9-7F556BBD2200}" dt="2026-06-09T08:24:24.544" v="1083" actId="20577"/>
        <pc:sldMkLst>
          <pc:docMk/>
          <pc:sldMk cId="314317641" sldId="983"/>
        </pc:sldMkLst>
        <pc:spChg chg="add mod">
          <ac:chgData name="LONGXU SUN" userId="c6452eb1147bfb92" providerId="LiveId" clId="{3D8AC3C5-BC7C-5CF2-B3A9-7F556BBD2200}" dt="2026-06-05T17:06:45.913" v="217"/>
          <ac:spMkLst>
            <pc:docMk/>
            <pc:sldMk cId="314317641" sldId="983"/>
            <ac:spMk id="8" creationId="{8DBB9B8B-69D8-47DE-3120-399CD41EABC6}"/>
          </ac:spMkLst>
        </pc:spChg>
        <pc:spChg chg="add mod">
          <ac:chgData name="LONGXU SUN" userId="c6452eb1147bfb92" providerId="LiveId" clId="{3D8AC3C5-BC7C-5CF2-B3A9-7F556BBD2200}" dt="2026-06-07T17:32:31.074" v="751"/>
          <ac:spMkLst>
            <pc:docMk/>
            <pc:sldMk cId="314317641" sldId="983"/>
            <ac:spMk id="11" creationId="{A517CF64-CCA3-CFC4-FDE2-238160BB99CA}"/>
          </ac:spMkLst>
        </pc:spChg>
      </pc:sldChg>
      <pc:sldChg chg="addSp delSp modSp mod modNotesTx">
        <pc:chgData name="LONGXU SUN" userId="c6452eb1147bfb92" providerId="LiveId" clId="{3D8AC3C5-BC7C-5CF2-B3A9-7F556BBD2200}" dt="2026-06-09T08:24:36.307" v="1085" actId="20577"/>
        <pc:sldMkLst>
          <pc:docMk/>
          <pc:sldMk cId="3698296992" sldId="984"/>
        </pc:sldMkLst>
        <pc:spChg chg="add mod">
          <ac:chgData name="LONGXU SUN" userId="c6452eb1147bfb92" providerId="LiveId" clId="{3D8AC3C5-BC7C-5CF2-B3A9-7F556BBD2200}" dt="2026-06-05T17:06:43.010" v="215"/>
          <ac:spMkLst>
            <pc:docMk/>
            <pc:sldMk cId="3698296992" sldId="984"/>
            <ac:spMk id="4" creationId="{830E694E-105B-5450-CC01-A9AD4B211D51}"/>
          </ac:spMkLst>
        </pc:spChg>
        <pc:spChg chg="add mod">
          <ac:chgData name="LONGXU SUN" userId="c6452eb1147bfb92" providerId="LiveId" clId="{3D8AC3C5-BC7C-5CF2-B3A9-7F556BBD2200}" dt="2026-06-07T17:32:13.693" v="745"/>
          <ac:spMkLst>
            <pc:docMk/>
            <pc:sldMk cId="3698296992" sldId="984"/>
            <ac:spMk id="10" creationId="{CCEBB310-D95C-5D38-F6E8-00FE4BD4A457}"/>
          </ac:spMkLst>
        </pc:spChg>
      </pc:sldChg>
      <pc:sldChg chg="addSp delSp modSp mod modNotesTx">
        <pc:chgData name="LONGXU SUN" userId="c6452eb1147bfb92" providerId="LiveId" clId="{3D8AC3C5-BC7C-5CF2-B3A9-7F556BBD2200}" dt="2026-06-09T08:24:42.096" v="1086" actId="20577"/>
        <pc:sldMkLst>
          <pc:docMk/>
          <pc:sldMk cId="2978563886" sldId="986"/>
        </pc:sldMkLst>
        <pc:spChg chg="mod">
          <ac:chgData name="LONGXU SUN" userId="c6452eb1147bfb92" providerId="LiveId" clId="{3D8AC3C5-BC7C-5CF2-B3A9-7F556BBD2200}" dt="2026-06-07T17:31:58.400" v="740" actId="1076"/>
          <ac:spMkLst>
            <pc:docMk/>
            <pc:sldMk cId="2978563886" sldId="986"/>
            <ac:spMk id="2" creationId="{4434A280-CCF7-56CC-C184-A8FA2198F83C}"/>
          </ac:spMkLst>
        </pc:spChg>
        <pc:spChg chg="add mod">
          <ac:chgData name="LONGXU SUN" userId="c6452eb1147bfb92" providerId="LiveId" clId="{3D8AC3C5-BC7C-5CF2-B3A9-7F556BBD2200}" dt="2026-06-05T17:06:44.370" v="216"/>
          <ac:spMkLst>
            <pc:docMk/>
            <pc:sldMk cId="2978563886" sldId="986"/>
            <ac:spMk id="6" creationId="{A32B0209-363D-9FB2-144C-817A1D61B0E7}"/>
          </ac:spMkLst>
        </pc:spChg>
      </pc:sldChg>
      <pc:sldChg chg="addSp delSp modSp mod modNotesTx">
        <pc:chgData name="LONGXU SUN" userId="c6452eb1147bfb92" providerId="LiveId" clId="{3D8AC3C5-BC7C-5CF2-B3A9-7F556BBD2200}" dt="2026-06-09T08:24:31.150" v="1084" actId="20577"/>
        <pc:sldMkLst>
          <pc:docMk/>
          <pc:sldMk cId="563603538" sldId="987"/>
        </pc:sldMkLst>
        <pc:spChg chg="add mod">
          <ac:chgData name="LONGXU SUN" userId="c6452eb1147bfb92" providerId="LiveId" clId="{3D8AC3C5-BC7C-5CF2-B3A9-7F556BBD2200}" dt="2026-06-05T17:06:41.651" v="214"/>
          <ac:spMkLst>
            <pc:docMk/>
            <pc:sldMk cId="563603538" sldId="987"/>
            <ac:spMk id="7" creationId="{8C964CAE-9FE2-7BA1-4EF1-7E2AB9AC3F1C}"/>
          </ac:spMkLst>
        </pc:spChg>
        <pc:spChg chg="add mod">
          <ac:chgData name="LONGXU SUN" userId="c6452eb1147bfb92" providerId="LiveId" clId="{3D8AC3C5-BC7C-5CF2-B3A9-7F556BBD2200}" dt="2026-06-07T17:32:15.122" v="746"/>
          <ac:spMkLst>
            <pc:docMk/>
            <pc:sldMk cId="563603538" sldId="987"/>
            <ac:spMk id="10" creationId="{2FE715D5-08F4-07AA-C094-CC766C236DAD}"/>
          </ac:spMkLst>
        </pc:spChg>
      </pc:sldChg>
      <pc:sldChg chg="addSp delSp modSp modNotesTx">
        <pc:chgData name="LONGXU SUN" userId="c6452eb1147bfb92" providerId="LiveId" clId="{3D8AC3C5-BC7C-5CF2-B3A9-7F556BBD2200}" dt="2026-06-09T08:23:31.155" v="1077" actId="20577"/>
        <pc:sldMkLst>
          <pc:docMk/>
          <pc:sldMk cId="3453089907" sldId="990"/>
        </pc:sldMkLst>
        <pc:spChg chg="add mod">
          <ac:chgData name="LONGXU SUN" userId="c6452eb1147bfb92" providerId="LiveId" clId="{3D8AC3C5-BC7C-5CF2-B3A9-7F556BBD2200}" dt="2026-06-05T17:04:22.070" v="154"/>
          <ac:spMkLst>
            <pc:docMk/>
            <pc:sldMk cId="3453089907" sldId="990"/>
            <ac:spMk id="11" creationId="{7C09ED7A-F1FB-BF1F-C0DD-E54C3BA76861}"/>
          </ac:spMkLst>
        </pc:spChg>
      </pc:sldChg>
      <pc:sldChg chg="addSp delSp modSp modNotesTx">
        <pc:chgData name="LONGXU SUN" userId="c6452eb1147bfb92" providerId="LiveId" clId="{3D8AC3C5-BC7C-5CF2-B3A9-7F556BBD2200}" dt="2026-06-09T08:23:27.776" v="1076" actId="20577"/>
        <pc:sldMkLst>
          <pc:docMk/>
          <pc:sldMk cId="3526589028" sldId="991"/>
        </pc:sldMkLst>
        <pc:spChg chg="add mod">
          <ac:chgData name="LONGXU SUN" userId="c6452eb1147bfb92" providerId="LiveId" clId="{3D8AC3C5-BC7C-5CF2-B3A9-7F556BBD2200}" dt="2026-06-05T17:04:20.773" v="153"/>
          <ac:spMkLst>
            <pc:docMk/>
            <pc:sldMk cId="3526589028" sldId="991"/>
            <ac:spMk id="33" creationId="{4267AB98-3852-CB7E-82CB-05BAF50964E2}"/>
          </ac:spMkLst>
        </pc:spChg>
      </pc:sldChg>
      <pc:sldChg chg="addSp delSp modSp modNotesTx">
        <pc:chgData name="LONGXU SUN" userId="c6452eb1147bfb92" providerId="LiveId" clId="{3D8AC3C5-BC7C-5CF2-B3A9-7F556BBD2200}" dt="2026-06-09T08:23:24.738" v="1075" actId="20577"/>
        <pc:sldMkLst>
          <pc:docMk/>
          <pc:sldMk cId="194106724" sldId="992"/>
        </pc:sldMkLst>
        <pc:spChg chg="add mod">
          <ac:chgData name="LONGXU SUN" userId="c6452eb1147bfb92" providerId="LiveId" clId="{3D8AC3C5-BC7C-5CF2-B3A9-7F556BBD2200}" dt="2026-06-05T17:04:19.419" v="152"/>
          <ac:spMkLst>
            <pc:docMk/>
            <pc:sldMk cId="194106724" sldId="992"/>
            <ac:spMk id="9" creationId="{081E34DD-1E51-5462-BF97-D3E846DE9D1F}"/>
          </ac:spMkLst>
        </pc:spChg>
      </pc:sldChg>
      <pc:sldChg chg="addSp delSp modSp">
        <pc:chgData name="LONGXU SUN" userId="c6452eb1147bfb92" providerId="LiveId" clId="{3D8AC3C5-BC7C-5CF2-B3A9-7F556BBD2200}" dt="2026-06-05T17:04:18.160" v="151"/>
        <pc:sldMkLst>
          <pc:docMk/>
          <pc:sldMk cId="2044524216" sldId="993"/>
        </pc:sldMkLst>
        <pc:spChg chg="add mod">
          <ac:chgData name="LONGXU SUN" userId="c6452eb1147bfb92" providerId="LiveId" clId="{3D8AC3C5-BC7C-5CF2-B3A9-7F556BBD2200}" dt="2026-06-05T17:04:18.160" v="151"/>
          <ac:spMkLst>
            <pc:docMk/>
            <pc:sldMk cId="2044524216" sldId="993"/>
            <ac:spMk id="8" creationId="{BB531A71-066C-C791-8D07-42C5293D6D4A}"/>
          </ac:spMkLst>
        </pc:spChg>
      </pc:sldChg>
      <pc:sldChg chg="addSp delSp modSp">
        <pc:chgData name="LONGXU SUN" userId="c6452eb1147bfb92" providerId="LiveId" clId="{3D8AC3C5-BC7C-5CF2-B3A9-7F556BBD2200}" dt="2026-06-05T17:04:16.519" v="150"/>
        <pc:sldMkLst>
          <pc:docMk/>
          <pc:sldMk cId="3785157853" sldId="994"/>
        </pc:sldMkLst>
        <pc:spChg chg="add mod">
          <ac:chgData name="LONGXU SUN" userId="c6452eb1147bfb92" providerId="LiveId" clId="{3D8AC3C5-BC7C-5CF2-B3A9-7F556BBD2200}" dt="2026-06-05T17:04:16.519" v="150"/>
          <ac:spMkLst>
            <pc:docMk/>
            <pc:sldMk cId="3785157853" sldId="994"/>
            <ac:spMk id="6" creationId="{AE1130BB-DBA9-628A-663F-06AEE461078B}"/>
          </ac:spMkLst>
        </pc:spChg>
      </pc:sldChg>
      <pc:sldChg chg="addSp delSp modSp mod modNotesTx">
        <pc:chgData name="LONGXU SUN" userId="c6452eb1147bfb92" providerId="LiveId" clId="{3D8AC3C5-BC7C-5CF2-B3A9-7F556BBD2200}" dt="2026-06-09T08:23:17.116" v="1073" actId="20577"/>
        <pc:sldMkLst>
          <pc:docMk/>
          <pc:sldMk cId="3178281181" sldId="995"/>
        </pc:sldMkLst>
        <pc:spChg chg="add mod">
          <ac:chgData name="LONGXU SUN" userId="c6452eb1147bfb92" providerId="LiveId" clId="{3D8AC3C5-BC7C-5CF2-B3A9-7F556BBD2200}" dt="2026-06-05T17:04:14.357" v="149" actId="1076"/>
          <ac:spMkLst>
            <pc:docMk/>
            <pc:sldMk cId="3178281181" sldId="995"/>
            <ac:spMk id="13" creationId="{DFB7A95C-CB69-42B5-5BBF-9DB55CD2F562}"/>
          </ac:spMkLst>
        </pc:spChg>
      </pc:sldChg>
      <pc:sldChg chg="addSp delSp modSp">
        <pc:chgData name="LONGXU SUN" userId="c6452eb1147bfb92" providerId="LiveId" clId="{3D8AC3C5-BC7C-5CF2-B3A9-7F556BBD2200}" dt="2026-06-05T17:04:10.235" v="147"/>
        <pc:sldMkLst>
          <pc:docMk/>
          <pc:sldMk cId="1034566114" sldId="996"/>
        </pc:sldMkLst>
        <pc:spChg chg="add mod">
          <ac:chgData name="LONGXU SUN" userId="c6452eb1147bfb92" providerId="LiveId" clId="{3D8AC3C5-BC7C-5CF2-B3A9-7F556BBD2200}" dt="2026-06-05T17:04:10.235" v="147"/>
          <ac:spMkLst>
            <pc:docMk/>
            <pc:sldMk cId="1034566114" sldId="996"/>
            <ac:spMk id="8" creationId="{24C572CC-F7BD-C75A-417C-9F5583C99A47}"/>
          </ac:spMkLst>
        </pc:spChg>
      </pc:sldChg>
      <pc:sldChg chg="addSp delSp modSp">
        <pc:chgData name="LONGXU SUN" userId="c6452eb1147bfb92" providerId="LiveId" clId="{3D8AC3C5-BC7C-5CF2-B3A9-7F556BBD2200}" dt="2026-06-05T17:04:08.797" v="146"/>
        <pc:sldMkLst>
          <pc:docMk/>
          <pc:sldMk cId="1827922789" sldId="997"/>
        </pc:sldMkLst>
        <pc:spChg chg="add mod">
          <ac:chgData name="LONGXU SUN" userId="c6452eb1147bfb92" providerId="LiveId" clId="{3D8AC3C5-BC7C-5CF2-B3A9-7F556BBD2200}" dt="2026-06-05T17:04:08.797" v="146"/>
          <ac:spMkLst>
            <pc:docMk/>
            <pc:sldMk cId="1827922789" sldId="997"/>
            <ac:spMk id="7" creationId="{84B9C720-6858-065D-1ACD-76B0D3E2EEF3}"/>
          </ac:spMkLst>
        </pc:spChg>
      </pc:sldChg>
      <pc:sldChg chg="addSp delSp modSp mod modNotesTx">
        <pc:chgData name="LONGXU SUN" userId="c6452eb1147bfb92" providerId="LiveId" clId="{3D8AC3C5-BC7C-5CF2-B3A9-7F556BBD2200}" dt="2026-06-09T08:25:28.398" v="1094" actId="12"/>
        <pc:sldMkLst>
          <pc:docMk/>
          <pc:sldMk cId="4179566017" sldId="998"/>
        </pc:sldMkLst>
        <pc:spChg chg="add mod">
          <ac:chgData name="LONGXU SUN" userId="c6452eb1147bfb92" providerId="LiveId" clId="{3D8AC3C5-BC7C-5CF2-B3A9-7F556BBD2200}" dt="2026-06-05T17:07:31.963" v="236" actId="1076"/>
          <ac:spMkLst>
            <pc:docMk/>
            <pc:sldMk cId="4179566017" sldId="998"/>
            <ac:spMk id="4" creationId="{8E431186-C1DF-31E0-F013-29DD5FF995A4}"/>
          </ac:spMkLst>
        </pc:spChg>
      </pc:sldChg>
      <pc:sldChg chg="addSp delSp modSp mod modNotesTx">
        <pc:chgData name="LONGXU SUN" userId="c6452eb1147bfb92" providerId="LiveId" clId="{3D8AC3C5-BC7C-5CF2-B3A9-7F556BBD2200}" dt="2026-06-09T08:24:59.580" v="1089" actId="20577"/>
        <pc:sldMkLst>
          <pc:docMk/>
          <pc:sldMk cId="2587617111" sldId="999"/>
        </pc:sldMkLst>
        <pc:spChg chg="add mod">
          <ac:chgData name="LONGXU SUN" userId="c6452eb1147bfb92" providerId="LiveId" clId="{3D8AC3C5-BC7C-5CF2-B3A9-7F556BBD2200}" dt="2026-06-05T17:07:20.964" v="232" actId="1076"/>
          <ac:spMkLst>
            <pc:docMk/>
            <pc:sldMk cId="2587617111" sldId="999"/>
            <ac:spMk id="7" creationId="{8A5602CF-96D7-264F-D0FE-2F86EBAE047F}"/>
          </ac:spMkLst>
        </pc:spChg>
      </pc:sldChg>
      <pc:sldChg chg="addSp delSp modSp mod modNotesTx">
        <pc:chgData name="LONGXU SUN" userId="c6452eb1147bfb92" providerId="LiveId" clId="{3D8AC3C5-BC7C-5CF2-B3A9-7F556BBD2200}" dt="2026-06-09T08:25:20.933" v="1092" actId="12"/>
        <pc:sldMkLst>
          <pc:docMk/>
          <pc:sldMk cId="2027605528" sldId="1000"/>
        </pc:sldMkLst>
        <pc:spChg chg="add mod">
          <ac:chgData name="LONGXU SUN" userId="c6452eb1147bfb92" providerId="LiveId" clId="{3D8AC3C5-BC7C-5CF2-B3A9-7F556BBD2200}" dt="2026-06-05T17:07:26.125" v="234" actId="1076"/>
          <ac:spMkLst>
            <pc:docMk/>
            <pc:sldMk cId="2027605528" sldId="1000"/>
            <ac:spMk id="4" creationId="{30B62D85-2718-D1C3-81D6-E2B568D4C5D8}"/>
          </ac:spMkLst>
        </pc:spChg>
      </pc:sldChg>
      <pc:sldChg chg="addSp delSp modSp mod">
        <pc:chgData name="LONGXU SUN" userId="c6452eb1147bfb92" providerId="LiveId" clId="{3D8AC3C5-BC7C-5CF2-B3A9-7F556BBD2200}" dt="2026-06-05T17:07:16.106" v="230" actId="1076"/>
        <pc:sldMkLst>
          <pc:docMk/>
          <pc:sldMk cId="3090815033" sldId="1002"/>
        </pc:sldMkLst>
        <pc:spChg chg="add mod">
          <ac:chgData name="LONGXU SUN" userId="c6452eb1147bfb92" providerId="LiveId" clId="{3D8AC3C5-BC7C-5CF2-B3A9-7F556BBD2200}" dt="2026-06-05T17:07:16.106" v="230" actId="1076"/>
          <ac:spMkLst>
            <pc:docMk/>
            <pc:sldMk cId="3090815033" sldId="1002"/>
            <ac:spMk id="8" creationId="{D97B7C0E-A69A-8275-C66D-0B3524524A4D}"/>
          </ac:spMkLst>
        </pc:spChg>
      </pc:sldChg>
      <pc:sldChg chg="addSp delSp modSp mod">
        <pc:chgData name="LONGXU SUN" userId="c6452eb1147bfb92" providerId="LiveId" clId="{3D8AC3C5-BC7C-5CF2-B3A9-7F556BBD2200}" dt="2026-06-06T15:26:01.097" v="436" actId="948"/>
        <pc:sldMkLst>
          <pc:docMk/>
          <pc:sldMk cId="130494099" sldId="1008"/>
        </pc:sldMkLst>
        <pc:spChg chg="mod">
          <ac:chgData name="LONGXU SUN" userId="c6452eb1147bfb92" providerId="LiveId" clId="{3D8AC3C5-BC7C-5CF2-B3A9-7F556BBD2200}" dt="2026-06-06T14:57:56.905" v="326" actId="1076"/>
          <ac:spMkLst>
            <pc:docMk/>
            <pc:sldMk cId="130494099" sldId="1008"/>
            <ac:spMk id="2" creationId="{220BE65A-FCFD-0B64-39CE-2F1D27E20A70}"/>
          </ac:spMkLst>
        </pc:spChg>
        <pc:spChg chg="mod">
          <ac:chgData name="LONGXU SUN" userId="c6452eb1147bfb92" providerId="LiveId" clId="{3D8AC3C5-BC7C-5CF2-B3A9-7F556BBD2200}" dt="2026-06-06T14:57:13.486" v="322" actId="404"/>
          <ac:spMkLst>
            <pc:docMk/>
            <pc:sldMk cId="130494099" sldId="1008"/>
            <ac:spMk id="5" creationId="{220BE65A-FCFD-0B64-39CE-2F1D27E20A70}"/>
          </ac:spMkLst>
        </pc:spChg>
        <pc:spChg chg="add mod">
          <ac:chgData name="LONGXU SUN" userId="c6452eb1147bfb92" providerId="LiveId" clId="{3D8AC3C5-BC7C-5CF2-B3A9-7F556BBD2200}" dt="2026-06-06T15:26:01.097" v="436" actId="948"/>
          <ac:spMkLst>
            <pc:docMk/>
            <pc:sldMk cId="130494099" sldId="1008"/>
            <ac:spMk id="7" creationId="{65B17906-B351-D097-0D94-072621EA7102}"/>
          </ac:spMkLst>
        </pc:spChg>
        <pc:picChg chg="mod">
          <ac:chgData name="LONGXU SUN" userId="c6452eb1147bfb92" providerId="LiveId" clId="{3D8AC3C5-BC7C-5CF2-B3A9-7F556BBD2200}" dt="2026-06-06T14:57:10.263" v="321" actId="1076"/>
          <ac:picMkLst>
            <pc:docMk/>
            <pc:sldMk cId="130494099" sldId="1008"/>
            <ac:picMk id="8" creationId="{00000000-0000-0000-0000-000000000000}"/>
          </ac:picMkLst>
        </pc:picChg>
      </pc:sldChg>
      <pc:sldChg chg="addSp delSp modSp mod">
        <pc:chgData name="LONGXU SUN" userId="c6452eb1147bfb92" providerId="LiveId" clId="{3D8AC3C5-BC7C-5CF2-B3A9-7F556BBD2200}" dt="2026-06-07T18:18:00.733" v="1038" actId="1076"/>
        <pc:sldMkLst>
          <pc:docMk/>
          <pc:sldMk cId="3215377047" sldId="1009"/>
        </pc:sldMkLst>
        <pc:spChg chg="mod">
          <ac:chgData name="LONGXU SUN" userId="c6452eb1147bfb92" providerId="LiveId" clId="{3D8AC3C5-BC7C-5CF2-B3A9-7F556BBD2200}" dt="2026-06-06T15:29:37.341" v="439" actId="1076"/>
          <ac:spMkLst>
            <pc:docMk/>
            <pc:sldMk cId="3215377047" sldId="1009"/>
            <ac:spMk id="2" creationId="{220BE65A-FCFD-0B64-39CE-2F1D27E20A70}"/>
          </ac:spMkLst>
        </pc:spChg>
        <pc:spChg chg="add mod">
          <ac:chgData name="LONGXU SUN" userId="c6452eb1147bfb92" providerId="LiveId" clId="{3D8AC3C5-BC7C-5CF2-B3A9-7F556BBD2200}" dt="2026-06-07T17:49:16.497" v="848"/>
          <ac:spMkLst>
            <pc:docMk/>
            <pc:sldMk cId="3215377047" sldId="1009"/>
            <ac:spMk id="7" creationId="{5178EF8B-E9B9-0609-4215-5F343003762C}"/>
          </ac:spMkLst>
        </pc:spChg>
        <pc:spChg chg="add mod">
          <ac:chgData name="LONGXU SUN" userId="c6452eb1147bfb92" providerId="LiveId" clId="{3D8AC3C5-BC7C-5CF2-B3A9-7F556BBD2200}" dt="2026-06-07T18:18:00.733" v="1038" actId="1076"/>
          <ac:spMkLst>
            <pc:docMk/>
            <pc:sldMk cId="3215377047" sldId="1009"/>
            <ac:spMk id="9" creationId="{972E7754-5063-37F6-2A66-E575352BF202}"/>
          </ac:spMkLst>
        </pc:spChg>
      </pc:sldChg>
      <pc:sldChg chg="addSp delSp modSp mod">
        <pc:chgData name="LONGXU SUN" userId="c6452eb1147bfb92" providerId="LiveId" clId="{3D8AC3C5-BC7C-5CF2-B3A9-7F556BBD2200}" dt="2026-06-07T18:34:02.835" v="1044"/>
        <pc:sldMkLst>
          <pc:docMk/>
          <pc:sldMk cId="475486338" sldId="1011"/>
        </pc:sldMkLst>
        <pc:spChg chg="mod">
          <ac:chgData name="LONGXU SUN" userId="c6452eb1147bfb92" providerId="LiveId" clId="{3D8AC3C5-BC7C-5CF2-B3A9-7F556BBD2200}" dt="2026-06-07T17:48:57.497" v="845" actId="1076"/>
          <ac:spMkLst>
            <pc:docMk/>
            <pc:sldMk cId="475486338" sldId="1011"/>
            <ac:spMk id="2" creationId="{220BE65A-FCFD-0B64-39CE-2F1D27E20A70}"/>
          </ac:spMkLst>
        </pc:spChg>
        <pc:spChg chg="add mod">
          <ac:chgData name="LONGXU SUN" userId="c6452eb1147bfb92" providerId="LiveId" clId="{3D8AC3C5-BC7C-5CF2-B3A9-7F556BBD2200}" dt="2026-06-07T17:48:58.914" v="846"/>
          <ac:spMkLst>
            <pc:docMk/>
            <pc:sldMk cId="475486338" sldId="1011"/>
            <ac:spMk id="9" creationId="{52426CE4-50FB-9E42-61B3-4D97B804C433}"/>
          </ac:spMkLst>
        </pc:spChg>
        <pc:spChg chg="add mod">
          <ac:chgData name="LONGXU SUN" userId="c6452eb1147bfb92" providerId="LiveId" clId="{3D8AC3C5-BC7C-5CF2-B3A9-7F556BBD2200}" dt="2026-06-07T18:34:02.835" v="1044"/>
          <ac:spMkLst>
            <pc:docMk/>
            <pc:sldMk cId="475486338" sldId="1011"/>
            <ac:spMk id="10" creationId="{30F0E3FA-5A30-5D64-2442-6D31FC347B2D}"/>
          </ac:spMkLst>
        </pc:spChg>
      </pc:sldChg>
      <pc:sldChg chg="addSp delSp modSp">
        <pc:chgData name="LONGXU SUN" userId="c6452eb1147bfb92" providerId="LiveId" clId="{3D8AC3C5-BC7C-5CF2-B3A9-7F556BBD2200}" dt="2026-06-05T17:09:30.526" v="283"/>
        <pc:sldMkLst>
          <pc:docMk/>
          <pc:sldMk cId="793682171" sldId="1013"/>
        </pc:sldMkLst>
        <pc:spChg chg="add mod">
          <ac:chgData name="LONGXU SUN" userId="c6452eb1147bfb92" providerId="LiveId" clId="{3D8AC3C5-BC7C-5CF2-B3A9-7F556BBD2200}" dt="2026-06-05T17:09:30.526" v="283"/>
          <ac:spMkLst>
            <pc:docMk/>
            <pc:sldMk cId="793682171" sldId="1013"/>
            <ac:spMk id="7" creationId="{1895990B-B373-51A0-203D-83F5745EA714}"/>
          </ac:spMkLst>
        </pc:spChg>
      </pc:sldChg>
      <pc:sldChg chg="addSp delSp modSp mod">
        <pc:chgData name="LONGXU SUN" userId="c6452eb1147bfb92" providerId="LiveId" clId="{3D8AC3C5-BC7C-5CF2-B3A9-7F556BBD2200}" dt="2026-06-05T17:09:40.884" v="287" actId="1076"/>
        <pc:sldMkLst>
          <pc:docMk/>
          <pc:sldMk cId="1278146381" sldId="1014"/>
        </pc:sldMkLst>
        <pc:spChg chg="add mod">
          <ac:chgData name="LONGXU SUN" userId="c6452eb1147bfb92" providerId="LiveId" clId="{3D8AC3C5-BC7C-5CF2-B3A9-7F556BBD2200}" dt="2026-06-05T17:09:40.884" v="287" actId="1076"/>
          <ac:spMkLst>
            <pc:docMk/>
            <pc:sldMk cId="1278146381" sldId="1014"/>
            <ac:spMk id="9" creationId="{3128C4A5-E5A2-CBEE-4ACD-B19A3C56BD7C}"/>
          </ac:spMkLst>
        </pc:spChg>
      </pc:sldChg>
      <pc:sldChg chg="addSp delSp modSp mod">
        <pc:chgData name="LONGXU SUN" userId="c6452eb1147bfb92" providerId="LiveId" clId="{3D8AC3C5-BC7C-5CF2-B3A9-7F556BBD2200}" dt="2026-06-05T17:09:49.946" v="290" actId="1076"/>
        <pc:sldMkLst>
          <pc:docMk/>
          <pc:sldMk cId="506277081" sldId="1015"/>
        </pc:sldMkLst>
        <pc:spChg chg="add mod">
          <ac:chgData name="LONGXU SUN" userId="c6452eb1147bfb92" providerId="LiveId" clId="{3D8AC3C5-BC7C-5CF2-B3A9-7F556BBD2200}" dt="2026-06-05T17:09:49.946" v="290" actId="1076"/>
          <ac:spMkLst>
            <pc:docMk/>
            <pc:sldMk cId="506277081" sldId="1015"/>
            <ac:spMk id="6" creationId="{DDC3DDD7-4574-C0F2-5F3A-33AC6FE10AD1}"/>
          </ac:spMkLst>
        </pc:spChg>
      </pc:sldChg>
      <pc:sldChg chg="addSp delSp modSp mod">
        <pc:chgData name="LONGXU SUN" userId="c6452eb1147bfb92" providerId="LiveId" clId="{3D8AC3C5-BC7C-5CF2-B3A9-7F556BBD2200}" dt="2026-06-07T17:30:54.469" v="732" actId="1076"/>
        <pc:sldMkLst>
          <pc:docMk/>
          <pc:sldMk cId="3246606993" sldId="1016"/>
        </pc:sldMkLst>
        <pc:spChg chg="mod">
          <ac:chgData name="LONGXU SUN" userId="c6452eb1147bfb92" providerId="LiveId" clId="{3D8AC3C5-BC7C-5CF2-B3A9-7F556BBD2200}" dt="2026-06-07T17:30:54.469" v="732" actId="1076"/>
          <ac:spMkLst>
            <pc:docMk/>
            <pc:sldMk cId="3246606993" sldId="1016"/>
            <ac:spMk id="2" creationId="{C101E7AE-8D92-3BE2-2C2C-1294C45928CA}"/>
          </ac:spMkLst>
        </pc:spChg>
        <pc:spChg chg="add mod">
          <ac:chgData name="LONGXU SUN" userId="c6452eb1147bfb92" providerId="LiveId" clId="{3D8AC3C5-BC7C-5CF2-B3A9-7F556BBD2200}" dt="2026-06-07T14:47:32.186" v="456" actId="1076"/>
          <ac:spMkLst>
            <pc:docMk/>
            <pc:sldMk cId="3246606993" sldId="1016"/>
            <ac:spMk id="5" creationId="{D4F12B36-A33F-F94A-4E20-09A40DF6C30C}"/>
          </ac:spMkLst>
        </pc:spChg>
        <pc:spChg chg="add mod">
          <ac:chgData name="LONGXU SUN" userId="c6452eb1147bfb92" providerId="LiveId" clId="{3D8AC3C5-BC7C-5CF2-B3A9-7F556BBD2200}" dt="2026-06-07T14:47:40.142" v="457" actId="1076"/>
          <ac:spMkLst>
            <pc:docMk/>
            <pc:sldMk cId="3246606993" sldId="1016"/>
            <ac:spMk id="7" creationId="{D8EA62D4-C648-25C0-7B5D-1FF54AEE391E}"/>
          </ac:spMkLst>
        </pc:spChg>
        <pc:picChg chg="mod">
          <ac:chgData name="LONGXU SUN" userId="c6452eb1147bfb92" providerId="LiveId" clId="{3D8AC3C5-BC7C-5CF2-B3A9-7F556BBD2200}" dt="2026-06-07T14:46:52.468" v="448" actId="1076"/>
          <ac:picMkLst>
            <pc:docMk/>
            <pc:sldMk cId="3246606993" sldId="1016"/>
            <ac:picMk id="11270" creationId="{15778938-E6CB-3088-A6CD-91AB6E5E28A1}"/>
          </ac:picMkLst>
        </pc:picChg>
      </pc:sldChg>
      <pc:sldChg chg="addSp delSp modSp mod">
        <pc:chgData name="LONGXU SUN" userId="c6452eb1147bfb92" providerId="LiveId" clId="{3D8AC3C5-BC7C-5CF2-B3A9-7F556BBD2200}" dt="2026-06-07T17:31:35.422" v="736"/>
        <pc:sldMkLst>
          <pc:docMk/>
          <pc:sldMk cId="3092615" sldId="1017"/>
        </pc:sldMkLst>
        <pc:spChg chg="add mod">
          <ac:chgData name="LONGXU SUN" userId="c6452eb1147bfb92" providerId="LiveId" clId="{3D8AC3C5-BC7C-5CF2-B3A9-7F556BBD2200}" dt="2026-06-07T14:49:02.666" v="479" actId="1076"/>
          <ac:spMkLst>
            <pc:docMk/>
            <pc:sldMk cId="3092615" sldId="1017"/>
            <ac:spMk id="7" creationId="{FACF939E-ED2F-5248-05AC-125868C2BEFB}"/>
          </ac:spMkLst>
        </pc:spChg>
        <pc:spChg chg="add mod">
          <ac:chgData name="LONGXU SUN" userId="c6452eb1147bfb92" providerId="LiveId" clId="{3D8AC3C5-BC7C-5CF2-B3A9-7F556BBD2200}" dt="2026-06-07T14:49:07.913" v="480" actId="1076"/>
          <ac:spMkLst>
            <pc:docMk/>
            <pc:sldMk cId="3092615" sldId="1017"/>
            <ac:spMk id="9" creationId="{CD290851-D39C-A660-87E5-6E67117B96D7}"/>
          </ac:spMkLst>
        </pc:spChg>
        <pc:spChg chg="add mod">
          <ac:chgData name="LONGXU SUN" userId="c6452eb1147bfb92" providerId="LiveId" clId="{3D8AC3C5-BC7C-5CF2-B3A9-7F556BBD2200}" dt="2026-06-07T17:31:35.422" v="736"/>
          <ac:spMkLst>
            <pc:docMk/>
            <pc:sldMk cId="3092615" sldId="1017"/>
            <ac:spMk id="16" creationId="{9DB4EEDA-DB9C-F656-4D48-CD0EF20A405C}"/>
          </ac:spMkLst>
        </pc:spChg>
        <pc:picChg chg="mod">
          <ac:chgData name="LONGXU SUN" userId="c6452eb1147bfb92" providerId="LiveId" clId="{3D8AC3C5-BC7C-5CF2-B3A9-7F556BBD2200}" dt="2026-06-07T14:47:57.622" v="460" actId="1035"/>
          <ac:picMkLst>
            <pc:docMk/>
            <pc:sldMk cId="3092615" sldId="1017"/>
            <ac:picMk id="3" creationId="{132303F3-A55D-D9CD-6C71-500F255E7078}"/>
          </ac:picMkLst>
        </pc:picChg>
        <pc:picChg chg="mod">
          <ac:chgData name="LONGXU SUN" userId="c6452eb1147bfb92" providerId="LiveId" clId="{3D8AC3C5-BC7C-5CF2-B3A9-7F556BBD2200}" dt="2026-06-07T14:47:57.622" v="460" actId="1035"/>
          <ac:picMkLst>
            <pc:docMk/>
            <pc:sldMk cId="3092615" sldId="1017"/>
            <ac:picMk id="4" creationId="{515822BF-787E-07B7-49C2-A46F0C7FCBDB}"/>
          </ac:picMkLst>
        </pc:picChg>
        <pc:picChg chg="mod">
          <ac:chgData name="LONGXU SUN" userId="c6452eb1147bfb92" providerId="LiveId" clId="{3D8AC3C5-BC7C-5CF2-B3A9-7F556BBD2200}" dt="2026-06-07T14:47:57.622" v="460" actId="1035"/>
          <ac:picMkLst>
            <pc:docMk/>
            <pc:sldMk cId="3092615" sldId="1017"/>
            <ac:picMk id="14338" creationId="{0F6F32F9-BEAF-0F55-396D-E6A88771068B}"/>
          </ac:picMkLst>
        </pc:picChg>
        <pc:picChg chg="mod">
          <ac:chgData name="LONGXU SUN" userId="c6452eb1147bfb92" providerId="LiveId" clId="{3D8AC3C5-BC7C-5CF2-B3A9-7F556BBD2200}" dt="2026-06-07T14:47:57.622" v="460" actId="1035"/>
          <ac:picMkLst>
            <pc:docMk/>
            <pc:sldMk cId="3092615" sldId="1017"/>
            <ac:picMk id="14340" creationId="{6B44C8BD-EAE7-AA01-E005-FF6E4DB26102}"/>
          </ac:picMkLst>
        </pc:picChg>
        <pc:picChg chg="mod">
          <ac:chgData name="LONGXU SUN" userId="c6452eb1147bfb92" providerId="LiveId" clId="{3D8AC3C5-BC7C-5CF2-B3A9-7F556BBD2200}" dt="2026-06-07T14:47:57.622" v="460" actId="1035"/>
          <ac:picMkLst>
            <pc:docMk/>
            <pc:sldMk cId="3092615" sldId="1017"/>
            <ac:picMk id="14342" creationId="{447C829E-0BC0-00A8-2DAA-35E74839A362}"/>
          </ac:picMkLst>
        </pc:picChg>
      </pc:sldChg>
      <pc:sldChg chg="addSp delSp modSp">
        <pc:chgData name="LONGXU SUN" userId="c6452eb1147bfb92" providerId="LiveId" clId="{3D8AC3C5-BC7C-5CF2-B3A9-7F556BBD2200}" dt="2026-06-05T17:06:58.592" v="224"/>
        <pc:sldMkLst>
          <pc:docMk/>
          <pc:sldMk cId="4148437852" sldId="1018"/>
        </pc:sldMkLst>
        <pc:spChg chg="add mod">
          <ac:chgData name="LONGXU SUN" userId="c6452eb1147bfb92" providerId="LiveId" clId="{3D8AC3C5-BC7C-5CF2-B3A9-7F556BBD2200}" dt="2026-06-05T17:06:58.592" v="224"/>
          <ac:spMkLst>
            <pc:docMk/>
            <pc:sldMk cId="4148437852" sldId="1018"/>
            <ac:spMk id="6" creationId="{1BC33133-ED41-14E1-B7F3-823B871155D6}"/>
          </ac:spMkLst>
        </pc:spChg>
      </pc:sldChg>
      <pc:sldChg chg="addSp delSp modSp">
        <pc:chgData name="LONGXU SUN" userId="c6452eb1147bfb92" providerId="LiveId" clId="{3D8AC3C5-BC7C-5CF2-B3A9-7F556BBD2200}" dt="2026-06-05T17:09:28.566" v="282"/>
        <pc:sldMkLst>
          <pc:docMk/>
          <pc:sldMk cId="4015149114" sldId="1019"/>
        </pc:sldMkLst>
        <pc:spChg chg="add mod">
          <ac:chgData name="LONGXU SUN" userId="c6452eb1147bfb92" providerId="LiveId" clId="{3D8AC3C5-BC7C-5CF2-B3A9-7F556BBD2200}" dt="2026-06-05T17:09:28.566" v="282"/>
          <ac:spMkLst>
            <pc:docMk/>
            <pc:sldMk cId="4015149114" sldId="1019"/>
            <ac:spMk id="6" creationId="{A5D4BB9F-44EE-F4BB-4713-7A32CF086B54}"/>
          </ac:spMkLst>
        </pc:spChg>
      </pc:sldChg>
      <pc:sldChg chg="addSp delSp modSp mod">
        <pc:chgData name="LONGXU SUN" userId="c6452eb1147bfb92" providerId="LiveId" clId="{3D8AC3C5-BC7C-5CF2-B3A9-7F556BBD2200}" dt="2026-06-05T17:01:10.867" v="102"/>
        <pc:sldMkLst>
          <pc:docMk/>
          <pc:sldMk cId="400785676" sldId="1020"/>
        </pc:sldMkLst>
        <pc:spChg chg="mod">
          <ac:chgData name="LONGXU SUN" userId="c6452eb1147bfb92" providerId="LiveId" clId="{3D8AC3C5-BC7C-5CF2-B3A9-7F556BBD2200}" dt="2026-06-01T09:42:46.175" v="29" actId="1076"/>
          <ac:spMkLst>
            <pc:docMk/>
            <pc:sldMk cId="400785676" sldId="1020"/>
            <ac:spMk id="3" creationId="{3E7A2680-D709-4C97-9B1A-1585F5AEC938}"/>
          </ac:spMkLst>
        </pc:spChg>
        <pc:spChg chg="add mod">
          <ac:chgData name="LONGXU SUN" userId="c6452eb1147bfb92" providerId="LiveId" clId="{3D8AC3C5-BC7C-5CF2-B3A9-7F556BBD2200}" dt="2026-06-01T09:49:19.924" v="59" actId="1076"/>
          <ac:spMkLst>
            <pc:docMk/>
            <pc:sldMk cId="400785676" sldId="1020"/>
            <ac:spMk id="5" creationId="{A25F335D-6211-E2B6-8980-BD50A022BE45}"/>
          </ac:spMkLst>
        </pc:spChg>
        <pc:spChg chg="add mod">
          <ac:chgData name="LONGXU SUN" userId="c6452eb1147bfb92" providerId="LiveId" clId="{3D8AC3C5-BC7C-5CF2-B3A9-7F556BBD2200}" dt="2026-06-01T09:44:18.846" v="38" actId="207"/>
          <ac:spMkLst>
            <pc:docMk/>
            <pc:sldMk cId="400785676" sldId="1020"/>
            <ac:spMk id="6" creationId="{42F30CC7-D718-892C-79DD-3D1B4FCE34F8}"/>
          </ac:spMkLst>
        </pc:spChg>
      </pc:sldChg>
      <pc:sldChg chg="addSp delSp modSp mod">
        <pc:chgData name="LONGXU SUN" userId="c6452eb1147bfb92" providerId="LiveId" clId="{3D8AC3C5-BC7C-5CF2-B3A9-7F556BBD2200}" dt="2026-06-05T17:09:17.780" v="279" actId="1076"/>
        <pc:sldMkLst>
          <pc:docMk/>
          <pc:sldMk cId="540923188" sldId="1021"/>
        </pc:sldMkLst>
        <pc:spChg chg="add mod">
          <ac:chgData name="LONGXU SUN" userId="c6452eb1147bfb92" providerId="LiveId" clId="{3D8AC3C5-BC7C-5CF2-B3A9-7F556BBD2200}" dt="2026-06-05T17:09:17.780" v="279" actId="1076"/>
          <ac:spMkLst>
            <pc:docMk/>
            <pc:sldMk cId="540923188" sldId="1021"/>
            <ac:spMk id="8" creationId="{E01E88A1-8848-88A9-F536-79583F6A81CA}"/>
          </ac:spMkLst>
        </pc:spChg>
      </pc:sldChg>
      <pc:sldChg chg="addSp delSp modSp mod">
        <pc:chgData name="LONGXU SUN" userId="c6452eb1147bfb92" providerId="LiveId" clId="{3D8AC3C5-BC7C-5CF2-B3A9-7F556BBD2200}" dt="2026-06-05T17:09:11.991" v="277" actId="1076"/>
        <pc:sldMkLst>
          <pc:docMk/>
          <pc:sldMk cId="3754782784" sldId="1022"/>
        </pc:sldMkLst>
        <pc:spChg chg="add mod">
          <ac:chgData name="LONGXU SUN" userId="c6452eb1147bfb92" providerId="LiveId" clId="{3D8AC3C5-BC7C-5CF2-B3A9-7F556BBD2200}" dt="2026-06-05T17:09:11.991" v="277" actId="1076"/>
          <ac:spMkLst>
            <pc:docMk/>
            <pc:sldMk cId="3754782784" sldId="1022"/>
            <ac:spMk id="7" creationId="{86504387-5E67-CBA3-E4F3-51D0915B132E}"/>
          </ac:spMkLst>
        </pc:spChg>
      </pc:sldChg>
      <pc:sldChg chg="addSp delSp modSp mod">
        <pc:chgData name="LONGXU SUN" userId="c6452eb1147bfb92" providerId="LiveId" clId="{3D8AC3C5-BC7C-5CF2-B3A9-7F556BBD2200}" dt="2026-06-05T17:10:09.499" v="297" actId="478"/>
        <pc:sldMkLst>
          <pc:docMk/>
          <pc:sldMk cId="528989106" sldId="1023"/>
        </pc:sldMkLst>
      </pc:sldChg>
      <pc:sldChg chg="addSp delSp modSp">
        <pc:chgData name="LONGXU SUN" userId="c6452eb1147bfb92" providerId="LiveId" clId="{3D8AC3C5-BC7C-5CF2-B3A9-7F556BBD2200}" dt="2026-06-05T17:10:05.176" v="296"/>
        <pc:sldMkLst>
          <pc:docMk/>
          <pc:sldMk cId="3836960116" sldId="1024"/>
        </pc:sldMkLst>
        <pc:spChg chg="add mod">
          <ac:chgData name="LONGXU SUN" userId="c6452eb1147bfb92" providerId="LiveId" clId="{3D8AC3C5-BC7C-5CF2-B3A9-7F556BBD2200}" dt="2026-06-05T17:10:05.176" v="296"/>
          <ac:spMkLst>
            <pc:docMk/>
            <pc:sldMk cId="3836960116" sldId="1024"/>
            <ac:spMk id="23" creationId="{908BF8FF-5D14-4EED-F58B-BF158A3F7C1B}"/>
          </ac:spMkLst>
        </pc:spChg>
      </pc:sldChg>
      <pc:sldChg chg="addSp delSp modSp">
        <pc:chgData name="LONGXU SUN" userId="c6452eb1147bfb92" providerId="LiveId" clId="{3D8AC3C5-BC7C-5CF2-B3A9-7F556BBD2200}" dt="2026-06-05T17:09:52.376" v="291"/>
        <pc:sldMkLst>
          <pc:docMk/>
          <pc:sldMk cId="4207412758" sldId="1025"/>
        </pc:sldMkLst>
        <pc:spChg chg="add mod">
          <ac:chgData name="LONGXU SUN" userId="c6452eb1147bfb92" providerId="LiveId" clId="{3D8AC3C5-BC7C-5CF2-B3A9-7F556BBD2200}" dt="2026-06-05T17:09:52.376" v="291"/>
          <ac:spMkLst>
            <pc:docMk/>
            <pc:sldMk cId="4207412758" sldId="1025"/>
            <ac:spMk id="6" creationId="{062FE6DA-B820-3416-C76D-D2EDFE9BDDAA}"/>
          </ac:spMkLst>
        </pc:spChg>
      </pc:sldChg>
      <pc:sldChg chg="addSp delSp modSp">
        <pc:chgData name="LONGXU SUN" userId="c6452eb1147bfb92" providerId="LiveId" clId="{3D8AC3C5-BC7C-5CF2-B3A9-7F556BBD2200}" dt="2026-06-05T17:09:44.012" v="288"/>
        <pc:sldMkLst>
          <pc:docMk/>
          <pc:sldMk cId="2965162656" sldId="1026"/>
        </pc:sldMkLst>
        <pc:spChg chg="add mod">
          <ac:chgData name="LONGXU SUN" userId="c6452eb1147bfb92" providerId="LiveId" clId="{3D8AC3C5-BC7C-5CF2-B3A9-7F556BBD2200}" dt="2026-06-05T17:09:44.012" v="288"/>
          <ac:spMkLst>
            <pc:docMk/>
            <pc:sldMk cId="2965162656" sldId="1026"/>
            <ac:spMk id="12" creationId="{1D93828C-6E06-08D5-DA67-645B0B8C07C9}"/>
          </ac:spMkLst>
        </pc:spChg>
      </pc:sldChg>
      <pc:sldChg chg="addSp delSp modSp mod">
        <pc:chgData name="LONGXU SUN" userId="c6452eb1147bfb92" providerId="LiveId" clId="{3D8AC3C5-BC7C-5CF2-B3A9-7F556BBD2200}" dt="2026-06-05T17:09:35.964" v="285" actId="1076"/>
        <pc:sldMkLst>
          <pc:docMk/>
          <pc:sldMk cId="778796360" sldId="1027"/>
        </pc:sldMkLst>
        <pc:spChg chg="add mod">
          <ac:chgData name="LONGXU SUN" userId="c6452eb1147bfb92" providerId="LiveId" clId="{3D8AC3C5-BC7C-5CF2-B3A9-7F556BBD2200}" dt="2026-06-05T17:09:35.964" v="285" actId="1076"/>
          <ac:spMkLst>
            <pc:docMk/>
            <pc:sldMk cId="778796360" sldId="1027"/>
            <ac:spMk id="7" creationId="{B23FF18D-2528-D919-B469-F8ED522D8A6A}"/>
          </ac:spMkLst>
        </pc:spChg>
      </pc:sldChg>
      <pc:sldChg chg="addSp delSp modSp">
        <pc:chgData name="LONGXU SUN" userId="c6452eb1147bfb92" providerId="LiveId" clId="{3D8AC3C5-BC7C-5CF2-B3A9-7F556BBD2200}" dt="2026-06-05T17:09:25.608" v="281"/>
        <pc:sldMkLst>
          <pc:docMk/>
          <pc:sldMk cId="1225563359" sldId="1028"/>
        </pc:sldMkLst>
        <pc:spChg chg="add mod">
          <ac:chgData name="LONGXU SUN" userId="c6452eb1147bfb92" providerId="LiveId" clId="{3D8AC3C5-BC7C-5CF2-B3A9-7F556BBD2200}" dt="2026-06-05T17:09:25.608" v="281"/>
          <ac:spMkLst>
            <pc:docMk/>
            <pc:sldMk cId="1225563359" sldId="1028"/>
            <ac:spMk id="6" creationId="{4D668E7C-C433-8D60-94D8-7EEA89348B76}"/>
          </ac:spMkLst>
        </pc:spChg>
      </pc:sldChg>
      <pc:sldChg chg="addSp delSp modSp mod">
        <pc:chgData name="LONGXU SUN" userId="c6452eb1147bfb92" providerId="LiveId" clId="{3D8AC3C5-BC7C-5CF2-B3A9-7F556BBD2200}" dt="2026-06-05T17:09:22.693" v="280" actId="478"/>
        <pc:sldMkLst>
          <pc:docMk/>
          <pc:sldMk cId="2705693921" sldId="1029"/>
        </pc:sldMkLst>
      </pc:sldChg>
      <pc:sldChg chg="addSp delSp modSp">
        <pc:chgData name="LONGXU SUN" userId="c6452eb1147bfb92" providerId="LiveId" clId="{3D8AC3C5-BC7C-5CF2-B3A9-7F556BBD2200}" dt="2026-06-05T17:09:07.040" v="275"/>
        <pc:sldMkLst>
          <pc:docMk/>
          <pc:sldMk cId="1670449276" sldId="1030"/>
        </pc:sldMkLst>
        <pc:spChg chg="add mod">
          <ac:chgData name="LONGXU SUN" userId="c6452eb1147bfb92" providerId="LiveId" clId="{3D8AC3C5-BC7C-5CF2-B3A9-7F556BBD2200}" dt="2026-06-05T17:09:07.040" v="275"/>
          <ac:spMkLst>
            <pc:docMk/>
            <pc:sldMk cId="1670449276" sldId="1030"/>
            <ac:spMk id="5" creationId="{F5EEF4C4-FBD9-8A35-C431-EE97A3C16B6E}"/>
          </ac:spMkLst>
        </pc:spChg>
      </pc:sldChg>
      <pc:sldChg chg="addSp delSp modSp">
        <pc:chgData name="LONGXU SUN" userId="c6452eb1147bfb92" providerId="LiveId" clId="{3D8AC3C5-BC7C-5CF2-B3A9-7F556BBD2200}" dt="2026-06-05T17:09:05.172" v="274"/>
        <pc:sldMkLst>
          <pc:docMk/>
          <pc:sldMk cId="3344233047" sldId="1031"/>
        </pc:sldMkLst>
        <pc:spChg chg="add mod">
          <ac:chgData name="LONGXU SUN" userId="c6452eb1147bfb92" providerId="LiveId" clId="{3D8AC3C5-BC7C-5CF2-B3A9-7F556BBD2200}" dt="2026-06-05T17:09:05.172" v="274"/>
          <ac:spMkLst>
            <pc:docMk/>
            <pc:sldMk cId="3344233047" sldId="1031"/>
            <ac:spMk id="7" creationId="{A947F18C-5B6D-6540-BAAC-DA89F7A050DB}"/>
          </ac:spMkLst>
        </pc:spChg>
      </pc:sldChg>
      <pc:sldChg chg="addSp delSp modSp ord">
        <pc:chgData name="LONGXU SUN" userId="c6452eb1147bfb92" providerId="LiveId" clId="{3D8AC3C5-BC7C-5CF2-B3A9-7F556BBD2200}" dt="2026-06-10T07:17:54.572" v="1105" actId="20578"/>
        <pc:sldMkLst>
          <pc:docMk/>
          <pc:sldMk cId="2448856719" sldId="1032"/>
        </pc:sldMkLst>
        <pc:spChg chg="add mod">
          <ac:chgData name="LONGXU SUN" userId="c6452eb1147bfb92" providerId="LiveId" clId="{3D8AC3C5-BC7C-5CF2-B3A9-7F556BBD2200}" dt="2026-06-05T17:08:50.334" v="269"/>
          <ac:spMkLst>
            <pc:docMk/>
            <pc:sldMk cId="2448856719" sldId="1032"/>
            <ac:spMk id="6" creationId="{1A5FFB7A-C8D5-264C-60B1-79A7F12A1846}"/>
          </ac:spMkLst>
        </pc:spChg>
      </pc:sldChg>
      <pc:sldChg chg="addSp delSp modSp mod">
        <pc:chgData name="LONGXU SUN" userId="c6452eb1147bfb92" providerId="LiveId" clId="{3D8AC3C5-BC7C-5CF2-B3A9-7F556BBD2200}" dt="2026-06-06T14:52:05.519" v="298" actId="1076"/>
        <pc:sldMkLst>
          <pc:docMk/>
          <pc:sldMk cId="3872603470" sldId="1033"/>
        </pc:sldMkLst>
        <pc:spChg chg="add mod">
          <ac:chgData name="LONGXU SUN" userId="c6452eb1147bfb92" providerId="LiveId" clId="{3D8AC3C5-BC7C-5CF2-B3A9-7F556BBD2200}" dt="2026-06-06T14:52:05.519" v="298" actId="1076"/>
          <ac:spMkLst>
            <pc:docMk/>
            <pc:sldMk cId="3872603470" sldId="1033"/>
            <ac:spMk id="8" creationId="{86CA41A0-6BFE-4256-9900-3D77A26A2A24}"/>
          </ac:spMkLst>
        </pc:spChg>
      </pc:sldChg>
      <pc:sldChg chg="addSp delSp modSp">
        <pc:chgData name="LONGXU SUN" userId="c6452eb1147bfb92" providerId="LiveId" clId="{3D8AC3C5-BC7C-5CF2-B3A9-7F556BBD2200}" dt="2026-06-05T17:07:52.885" v="246"/>
        <pc:sldMkLst>
          <pc:docMk/>
          <pc:sldMk cId="2333757263" sldId="1034"/>
        </pc:sldMkLst>
        <pc:spChg chg="add mod">
          <ac:chgData name="LONGXU SUN" userId="c6452eb1147bfb92" providerId="LiveId" clId="{3D8AC3C5-BC7C-5CF2-B3A9-7F556BBD2200}" dt="2026-06-05T17:07:52.885" v="246"/>
          <ac:spMkLst>
            <pc:docMk/>
            <pc:sldMk cId="2333757263" sldId="1034"/>
            <ac:spMk id="9" creationId="{EC2591F6-5A4A-9DD1-A18E-C4A793E06FC5}"/>
          </ac:spMkLst>
        </pc:spChg>
      </pc:sldChg>
      <pc:sldChg chg="addSp delSp modSp">
        <pc:chgData name="LONGXU SUN" userId="c6452eb1147bfb92" providerId="LiveId" clId="{3D8AC3C5-BC7C-5CF2-B3A9-7F556BBD2200}" dt="2026-06-05T17:07:50.233" v="245"/>
        <pc:sldMkLst>
          <pc:docMk/>
          <pc:sldMk cId="3786245381" sldId="1035"/>
        </pc:sldMkLst>
        <pc:spChg chg="add mod">
          <ac:chgData name="LONGXU SUN" userId="c6452eb1147bfb92" providerId="LiveId" clId="{3D8AC3C5-BC7C-5CF2-B3A9-7F556BBD2200}" dt="2026-06-05T17:07:50.233" v="245"/>
          <ac:spMkLst>
            <pc:docMk/>
            <pc:sldMk cId="3786245381" sldId="1035"/>
            <ac:spMk id="14" creationId="{53C47C7E-50BD-985B-EF55-6E3F0BAD5EF1}"/>
          </ac:spMkLst>
        </pc:spChg>
      </pc:sldChg>
      <pc:sldChg chg="addSp delSp modSp mod">
        <pc:chgData name="LONGXU SUN" userId="c6452eb1147bfb92" providerId="LiveId" clId="{3D8AC3C5-BC7C-5CF2-B3A9-7F556BBD2200}" dt="2026-06-05T17:07:48.019" v="244" actId="1076"/>
        <pc:sldMkLst>
          <pc:docMk/>
          <pc:sldMk cId="3591689778" sldId="1036"/>
        </pc:sldMkLst>
        <pc:spChg chg="add mod">
          <ac:chgData name="LONGXU SUN" userId="c6452eb1147bfb92" providerId="LiveId" clId="{3D8AC3C5-BC7C-5CF2-B3A9-7F556BBD2200}" dt="2026-06-05T17:07:48.019" v="244" actId="1076"/>
          <ac:spMkLst>
            <pc:docMk/>
            <pc:sldMk cId="3591689778" sldId="1036"/>
            <ac:spMk id="8" creationId="{D97B41DE-6CDC-3E74-7E10-0F773C83F5EC}"/>
          </ac:spMkLst>
        </pc:spChg>
      </pc:sldChg>
      <pc:sldChg chg="addSp delSp modSp">
        <pc:chgData name="LONGXU SUN" userId="c6452eb1147bfb92" providerId="LiveId" clId="{3D8AC3C5-BC7C-5CF2-B3A9-7F556BBD2200}" dt="2026-06-05T17:07:44.323" v="242"/>
        <pc:sldMkLst>
          <pc:docMk/>
          <pc:sldMk cId="674791375" sldId="1037"/>
        </pc:sldMkLst>
        <pc:spChg chg="add mod">
          <ac:chgData name="LONGXU SUN" userId="c6452eb1147bfb92" providerId="LiveId" clId="{3D8AC3C5-BC7C-5CF2-B3A9-7F556BBD2200}" dt="2026-06-05T17:07:44.323" v="242"/>
          <ac:spMkLst>
            <pc:docMk/>
            <pc:sldMk cId="674791375" sldId="1037"/>
            <ac:spMk id="6" creationId="{FC2CBECA-7CB3-F7AA-BCAB-9506F31F3C32}"/>
          </ac:spMkLst>
        </pc:spChg>
      </pc:sldChg>
      <pc:sldChg chg="addSp delSp modSp del">
        <pc:chgData name="LONGXU SUN" userId="c6452eb1147bfb92" providerId="LiveId" clId="{3D8AC3C5-BC7C-5CF2-B3A9-7F556BBD2200}" dt="2026-06-10T07:18:26.559" v="1106" actId="2696"/>
        <pc:sldMkLst>
          <pc:docMk/>
          <pc:sldMk cId="2791508187" sldId="1038"/>
        </pc:sldMkLst>
        <pc:spChg chg="add mod">
          <ac:chgData name="LONGXU SUN" userId="c6452eb1147bfb92" providerId="LiveId" clId="{3D8AC3C5-BC7C-5CF2-B3A9-7F556BBD2200}" dt="2026-06-05T17:07:43.111" v="241"/>
          <ac:spMkLst>
            <pc:docMk/>
            <pc:sldMk cId="2791508187" sldId="1038"/>
            <ac:spMk id="10" creationId="{61611A2D-EE9C-E718-F203-ECFF2B34E78A}"/>
          </ac:spMkLst>
        </pc:spChg>
      </pc:sldChg>
      <pc:sldChg chg="addSp delSp modSp">
        <pc:chgData name="LONGXU SUN" userId="c6452eb1147bfb92" providerId="LiveId" clId="{3D8AC3C5-BC7C-5CF2-B3A9-7F556BBD2200}" dt="2026-06-05T17:07:41.717" v="240"/>
        <pc:sldMkLst>
          <pc:docMk/>
          <pc:sldMk cId="304195283" sldId="1039"/>
        </pc:sldMkLst>
        <pc:spChg chg="add mod">
          <ac:chgData name="LONGXU SUN" userId="c6452eb1147bfb92" providerId="LiveId" clId="{3D8AC3C5-BC7C-5CF2-B3A9-7F556BBD2200}" dt="2026-06-05T17:07:41.717" v="240"/>
          <ac:spMkLst>
            <pc:docMk/>
            <pc:sldMk cId="304195283" sldId="1039"/>
            <ac:spMk id="9" creationId="{3425E33A-AE5F-1043-9FF2-920D9419EBF1}"/>
          </ac:spMkLst>
        </pc:spChg>
      </pc:sldChg>
      <pc:sldChg chg="addSp delSp modSp mod">
        <pc:chgData name="LONGXU SUN" userId="c6452eb1147bfb92" providerId="LiveId" clId="{3D8AC3C5-BC7C-5CF2-B3A9-7F556BBD2200}" dt="2026-06-05T17:07:39.521" v="239" actId="1076"/>
        <pc:sldMkLst>
          <pc:docMk/>
          <pc:sldMk cId="3015224832" sldId="1040"/>
        </pc:sldMkLst>
        <pc:spChg chg="add mod">
          <ac:chgData name="LONGXU SUN" userId="c6452eb1147bfb92" providerId="LiveId" clId="{3D8AC3C5-BC7C-5CF2-B3A9-7F556BBD2200}" dt="2026-06-05T17:07:39.521" v="239" actId="1076"/>
          <ac:spMkLst>
            <pc:docMk/>
            <pc:sldMk cId="3015224832" sldId="1040"/>
            <ac:spMk id="7" creationId="{0D2A67B6-FBC1-41EF-95AE-1A64223DD5C1}"/>
          </ac:spMkLst>
        </pc:spChg>
      </pc:sldChg>
      <pc:sldChg chg="addSp delSp modSp add mod">
        <pc:chgData name="LONGXU SUN" userId="c6452eb1147bfb92" providerId="LiveId" clId="{3D8AC3C5-BC7C-5CF2-B3A9-7F556BBD2200}" dt="2026-06-05T17:05:55.974" v="195" actId="1076"/>
        <pc:sldMkLst>
          <pc:docMk/>
          <pc:sldMk cId="0" sldId="1041"/>
        </pc:sldMkLst>
        <pc:spChg chg="add mod">
          <ac:chgData name="LONGXU SUN" userId="c6452eb1147bfb92" providerId="LiveId" clId="{3D8AC3C5-BC7C-5CF2-B3A9-7F556BBD2200}" dt="2026-06-05T17:05:55.974" v="195" actId="1076"/>
          <ac:spMkLst>
            <pc:docMk/>
            <pc:sldMk cId="0" sldId="1041"/>
            <ac:spMk id="3" creationId="{E14453BF-1918-09FD-D602-E9DAB2F3AF23}"/>
          </ac:spMkLst>
        </pc:spChg>
      </pc:sldChg>
      <pc:sldChg chg="addSp delSp modSp">
        <pc:chgData name="LONGXU SUN" userId="c6452eb1147bfb92" providerId="LiveId" clId="{3D8AC3C5-BC7C-5CF2-B3A9-7F556BBD2200}" dt="2026-06-05T17:07:33.811" v="237"/>
        <pc:sldMkLst>
          <pc:docMk/>
          <pc:sldMk cId="994394872" sldId="1042"/>
        </pc:sldMkLst>
        <pc:spChg chg="add mod">
          <ac:chgData name="LONGXU SUN" userId="c6452eb1147bfb92" providerId="LiveId" clId="{3D8AC3C5-BC7C-5CF2-B3A9-7F556BBD2200}" dt="2026-06-05T17:07:33.811" v="237"/>
          <ac:spMkLst>
            <pc:docMk/>
            <pc:sldMk cId="994394872" sldId="1042"/>
            <ac:spMk id="9" creationId="{18D464DA-0B02-D906-B92D-3BDCB39D8FAB}"/>
          </ac:spMkLst>
        </pc:spChg>
      </pc:sldChg>
      <pc:sldChg chg="addSp delSp modSp">
        <pc:chgData name="LONGXU SUN" userId="c6452eb1147bfb92" providerId="LiveId" clId="{3D8AC3C5-BC7C-5CF2-B3A9-7F556BBD2200}" dt="2026-06-05T17:08:30.177" v="261"/>
        <pc:sldMkLst>
          <pc:docMk/>
          <pc:sldMk cId="4253025565" sldId="1043"/>
        </pc:sldMkLst>
        <pc:spChg chg="add mod">
          <ac:chgData name="LONGXU SUN" userId="c6452eb1147bfb92" providerId="LiveId" clId="{3D8AC3C5-BC7C-5CF2-B3A9-7F556BBD2200}" dt="2026-06-05T17:08:30.177" v="261"/>
          <ac:spMkLst>
            <pc:docMk/>
            <pc:sldMk cId="4253025565" sldId="1043"/>
            <ac:spMk id="7" creationId="{32597595-1777-68A0-3F51-E76ED25E45C9}"/>
          </ac:spMkLst>
        </pc:spChg>
      </pc:sldChg>
      <pc:sldChg chg="addSp delSp modSp add mod">
        <pc:chgData name="LONGXU SUN" userId="c6452eb1147bfb92" providerId="LiveId" clId="{3D8AC3C5-BC7C-5CF2-B3A9-7F556BBD2200}" dt="2026-06-05T17:05:41.499" v="189" actId="1076"/>
        <pc:sldMkLst>
          <pc:docMk/>
          <pc:sldMk cId="0" sldId="1044"/>
        </pc:sldMkLst>
        <pc:spChg chg="add mod">
          <ac:chgData name="LONGXU SUN" userId="c6452eb1147bfb92" providerId="LiveId" clId="{3D8AC3C5-BC7C-5CF2-B3A9-7F556BBD2200}" dt="2026-06-05T17:05:41.499" v="189" actId="1076"/>
          <ac:spMkLst>
            <pc:docMk/>
            <pc:sldMk cId="0" sldId="1044"/>
            <ac:spMk id="3" creationId="{F9D28451-7B4C-3544-1731-91DD4C2EFE59}"/>
          </ac:spMkLst>
        </pc:spChg>
      </pc:sldChg>
      <pc:sldChg chg="addSp delSp modSp">
        <pc:chgData name="LONGXU SUN" userId="c6452eb1147bfb92" providerId="LiveId" clId="{3D8AC3C5-BC7C-5CF2-B3A9-7F556BBD2200}" dt="2026-06-05T17:08:07.233" v="252"/>
        <pc:sldMkLst>
          <pc:docMk/>
          <pc:sldMk cId="3875435766" sldId="1046"/>
        </pc:sldMkLst>
        <pc:spChg chg="add mod">
          <ac:chgData name="LONGXU SUN" userId="c6452eb1147bfb92" providerId="LiveId" clId="{3D8AC3C5-BC7C-5CF2-B3A9-7F556BBD2200}" dt="2026-06-05T17:08:07.233" v="252"/>
          <ac:spMkLst>
            <pc:docMk/>
            <pc:sldMk cId="3875435766" sldId="1046"/>
            <ac:spMk id="7" creationId="{94015A30-05E2-A748-EA48-E6590EB58365}"/>
          </ac:spMkLst>
        </pc:spChg>
      </pc:sldChg>
      <pc:sldChg chg="addSp delSp modSp">
        <pc:chgData name="LONGXU SUN" userId="c6452eb1147bfb92" providerId="LiveId" clId="{3D8AC3C5-BC7C-5CF2-B3A9-7F556BBD2200}" dt="2026-06-05T17:08:05.712" v="251"/>
        <pc:sldMkLst>
          <pc:docMk/>
          <pc:sldMk cId="3377031279" sldId="1047"/>
        </pc:sldMkLst>
        <pc:spChg chg="add mod">
          <ac:chgData name="LONGXU SUN" userId="c6452eb1147bfb92" providerId="LiveId" clId="{3D8AC3C5-BC7C-5CF2-B3A9-7F556BBD2200}" dt="2026-06-05T17:08:05.712" v="251"/>
          <ac:spMkLst>
            <pc:docMk/>
            <pc:sldMk cId="3377031279" sldId="1047"/>
            <ac:spMk id="8" creationId="{E9A8F42A-293D-FEF7-8384-DEEED5B5DBE1}"/>
          </ac:spMkLst>
        </pc:spChg>
      </pc:sldChg>
      <pc:sldChg chg="addSp delSp modSp">
        <pc:chgData name="LONGXU SUN" userId="c6452eb1147bfb92" providerId="LiveId" clId="{3D8AC3C5-BC7C-5CF2-B3A9-7F556BBD2200}" dt="2026-06-05T17:08:04.258" v="250"/>
        <pc:sldMkLst>
          <pc:docMk/>
          <pc:sldMk cId="3955081516" sldId="1048"/>
        </pc:sldMkLst>
        <pc:spChg chg="add mod">
          <ac:chgData name="LONGXU SUN" userId="c6452eb1147bfb92" providerId="LiveId" clId="{3D8AC3C5-BC7C-5CF2-B3A9-7F556BBD2200}" dt="2026-06-05T17:08:04.258" v="250"/>
          <ac:spMkLst>
            <pc:docMk/>
            <pc:sldMk cId="3955081516" sldId="1048"/>
            <ac:spMk id="7" creationId="{EB059428-04D2-55AE-2247-8BB52BBF6A88}"/>
          </ac:spMkLst>
        </pc:spChg>
      </pc:sldChg>
      <pc:sldChg chg="addSp delSp modSp">
        <pc:chgData name="LONGXU SUN" userId="c6452eb1147bfb92" providerId="LiveId" clId="{3D8AC3C5-BC7C-5CF2-B3A9-7F556BBD2200}" dt="2026-06-05T17:08:02.631" v="249"/>
        <pc:sldMkLst>
          <pc:docMk/>
          <pc:sldMk cId="557671364" sldId="1049"/>
        </pc:sldMkLst>
        <pc:spChg chg="add mod">
          <ac:chgData name="LONGXU SUN" userId="c6452eb1147bfb92" providerId="LiveId" clId="{3D8AC3C5-BC7C-5CF2-B3A9-7F556BBD2200}" dt="2026-06-05T17:08:02.631" v="249"/>
          <ac:spMkLst>
            <pc:docMk/>
            <pc:sldMk cId="557671364" sldId="1049"/>
            <ac:spMk id="7" creationId="{1A32509D-60B5-A909-D344-074084F9D47D}"/>
          </ac:spMkLst>
        </pc:spChg>
      </pc:sldChg>
      <pc:sldChg chg="addSp delSp modSp mod">
        <pc:chgData name="LONGXU SUN" userId="c6452eb1147bfb92" providerId="LiveId" clId="{3D8AC3C5-BC7C-5CF2-B3A9-7F556BBD2200}" dt="2026-06-05T17:08:00.857" v="248" actId="1076"/>
        <pc:sldMkLst>
          <pc:docMk/>
          <pc:sldMk cId="1446779170" sldId="1050"/>
        </pc:sldMkLst>
        <pc:spChg chg="add mod">
          <ac:chgData name="LONGXU SUN" userId="c6452eb1147bfb92" providerId="LiveId" clId="{3D8AC3C5-BC7C-5CF2-B3A9-7F556BBD2200}" dt="2026-06-05T17:08:00.857" v="248" actId="1076"/>
          <ac:spMkLst>
            <pc:docMk/>
            <pc:sldMk cId="1446779170" sldId="1050"/>
            <ac:spMk id="9" creationId="{76396D63-BDBE-55B4-3A9C-37A3681B33D6}"/>
          </ac:spMkLst>
        </pc:spChg>
      </pc:sldChg>
      <pc:sldChg chg="addSp delSp modSp add mod">
        <pc:chgData name="LONGXU SUN" userId="c6452eb1147bfb92" providerId="LiveId" clId="{3D8AC3C5-BC7C-5CF2-B3A9-7F556BBD2200}" dt="2026-06-05T17:06:38.375" v="213" actId="478"/>
        <pc:sldMkLst>
          <pc:docMk/>
          <pc:sldMk cId="726401444" sldId="1051"/>
        </pc:sldMkLst>
      </pc:sldChg>
      <pc:sldChg chg="addSp delSp modSp add">
        <pc:chgData name="LONGXU SUN" userId="c6452eb1147bfb92" providerId="LiveId" clId="{3D8AC3C5-BC7C-5CF2-B3A9-7F556BBD2200}" dt="2026-06-05T17:06:34.300" v="212"/>
        <pc:sldMkLst>
          <pc:docMk/>
          <pc:sldMk cId="0" sldId="1052"/>
        </pc:sldMkLst>
        <pc:spChg chg="add mod">
          <ac:chgData name="LONGXU SUN" userId="c6452eb1147bfb92" providerId="LiveId" clId="{3D8AC3C5-BC7C-5CF2-B3A9-7F556BBD2200}" dt="2026-06-05T17:06:34.300" v="212"/>
          <ac:spMkLst>
            <pc:docMk/>
            <pc:sldMk cId="0" sldId="1052"/>
            <ac:spMk id="2" creationId="{E5890D11-9977-441A-8183-50A3E7830DC7}"/>
          </ac:spMkLst>
        </pc:spChg>
      </pc:sldChg>
      <pc:sldChg chg="addSp delSp modSp add">
        <pc:chgData name="LONGXU SUN" userId="c6452eb1147bfb92" providerId="LiveId" clId="{3D8AC3C5-BC7C-5CF2-B3A9-7F556BBD2200}" dt="2026-06-05T17:06:32.383" v="211"/>
        <pc:sldMkLst>
          <pc:docMk/>
          <pc:sldMk cId="0" sldId="1053"/>
        </pc:sldMkLst>
        <pc:spChg chg="add mod">
          <ac:chgData name="LONGXU SUN" userId="c6452eb1147bfb92" providerId="LiveId" clId="{3D8AC3C5-BC7C-5CF2-B3A9-7F556BBD2200}" dt="2026-06-05T17:06:32.383" v="211"/>
          <ac:spMkLst>
            <pc:docMk/>
            <pc:sldMk cId="0" sldId="1053"/>
            <ac:spMk id="2" creationId="{51A36211-A8BB-2AE8-09AE-0F9562B66166}"/>
          </ac:spMkLst>
        </pc:spChg>
      </pc:sldChg>
      <pc:sldChg chg="addSp delSp modSp add">
        <pc:chgData name="LONGXU SUN" userId="c6452eb1147bfb92" providerId="LiveId" clId="{3D8AC3C5-BC7C-5CF2-B3A9-7F556BBD2200}" dt="2026-06-05T17:06:31.062" v="210"/>
        <pc:sldMkLst>
          <pc:docMk/>
          <pc:sldMk cId="0" sldId="1054"/>
        </pc:sldMkLst>
        <pc:spChg chg="add mod">
          <ac:chgData name="LONGXU SUN" userId="c6452eb1147bfb92" providerId="LiveId" clId="{3D8AC3C5-BC7C-5CF2-B3A9-7F556BBD2200}" dt="2026-06-05T17:06:31.062" v="210"/>
          <ac:spMkLst>
            <pc:docMk/>
            <pc:sldMk cId="0" sldId="1054"/>
            <ac:spMk id="4" creationId="{D5BFFC32-16AF-0725-AA63-C9A9F46EFE93}"/>
          </ac:spMkLst>
        </pc:spChg>
      </pc:sldChg>
      <pc:sldChg chg="addSp delSp modSp add mod">
        <pc:chgData name="LONGXU SUN" userId="c6452eb1147bfb92" providerId="LiveId" clId="{3D8AC3C5-BC7C-5CF2-B3A9-7F556BBD2200}" dt="2026-06-09T08:28:23.484" v="1104" actId="20577"/>
        <pc:sldMkLst>
          <pc:docMk/>
          <pc:sldMk cId="0" sldId="1055"/>
        </pc:sldMkLst>
        <pc:spChg chg="add mod">
          <ac:chgData name="LONGXU SUN" userId="c6452eb1147bfb92" providerId="LiveId" clId="{3D8AC3C5-BC7C-5CF2-B3A9-7F556BBD2200}" dt="2026-06-05T17:06:29.625" v="209"/>
          <ac:spMkLst>
            <pc:docMk/>
            <pc:sldMk cId="0" sldId="1055"/>
            <ac:spMk id="2" creationId="{41248BBF-9D21-E080-D9A7-872596B7239B}"/>
          </ac:spMkLst>
        </pc:spChg>
        <pc:spChg chg="mod">
          <ac:chgData name="LONGXU SUN" userId="c6452eb1147bfb92" providerId="LiveId" clId="{3D8AC3C5-BC7C-5CF2-B3A9-7F556BBD2200}" dt="2026-06-09T08:28:23.484" v="1104" actId="20577"/>
          <ac:spMkLst>
            <pc:docMk/>
            <pc:sldMk cId="0" sldId="1055"/>
            <ac:spMk id="206" creationId="{00000000-0000-0000-0000-000000000000}"/>
          </ac:spMkLst>
        </pc:spChg>
      </pc:sldChg>
      <pc:sldChg chg="addSp delSp modSp add">
        <pc:chgData name="LONGXU SUN" userId="c6452eb1147bfb92" providerId="LiveId" clId="{3D8AC3C5-BC7C-5CF2-B3A9-7F556BBD2200}" dt="2026-06-05T17:06:28.165" v="208"/>
        <pc:sldMkLst>
          <pc:docMk/>
          <pc:sldMk cId="0" sldId="1056"/>
        </pc:sldMkLst>
        <pc:spChg chg="add mod">
          <ac:chgData name="LONGXU SUN" userId="c6452eb1147bfb92" providerId="LiveId" clId="{3D8AC3C5-BC7C-5CF2-B3A9-7F556BBD2200}" dt="2026-06-05T17:06:28.165" v="208"/>
          <ac:spMkLst>
            <pc:docMk/>
            <pc:sldMk cId="0" sldId="1056"/>
            <ac:spMk id="2" creationId="{918573B3-8DFB-F2BE-F5EB-6D489BF142B3}"/>
          </ac:spMkLst>
        </pc:spChg>
      </pc:sldChg>
      <pc:sldChg chg="addSp delSp modSp add">
        <pc:chgData name="LONGXU SUN" userId="c6452eb1147bfb92" providerId="LiveId" clId="{3D8AC3C5-BC7C-5CF2-B3A9-7F556BBD2200}" dt="2026-06-05T17:01:10.867" v="102"/>
        <pc:sldMkLst>
          <pc:docMk/>
          <pc:sldMk cId="0" sldId="1057"/>
        </pc:sldMkLst>
      </pc:sldChg>
      <pc:sldChg chg="addSp delSp modSp add">
        <pc:chgData name="LONGXU SUN" userId="c6452eb1147bfb92" providerId="LiveId" clId="{3D8AC3C5-BC7C-5CF2-B3A9-7F556BBD2200}" dt="2026-06-05T17:01:10.867" v="102"/>
        <pc:sldMkLst>
          <pc:docMk/>
          <pc:sldMk cId="0" sldId="1058"/>
        </pc:sldMkLst>
      </pc:sldChg>
      <pc:sldChg chg="addSp delSp modSp add">
        <pc:chgData name="LONGXU SUN" userId="c6452eb1147bfb92" providerId="LiveId" clId="{3D8AC3C5-BC7C-5CF2-B3A9-7F556BBD2200}" dt="2026-06-05T17:06:21.124" v="207"/>
        <pc:sldMkLst>
          <pc:docMk/>
          <pc:sldMk cId="0" sldId="1059"/>
        </pc:sldMkLst>
        <pc:spChg chg="add mod">
          <ac:chgData name="LONGXU SUN" userId="c6452eb1147bfb92" providerId="LiveId" clId="{3D8AC3C5-BC7C-5CF2-B3A9-7F556BBD2200}" dt="2026-06-05T17:06:21.124" v="207"/>
          <ac:spMkLst>
            <pc:docMk/>
            <pc:sldMk cId="0" sldId="1059"/>
            <ac:spMk id="2" creationId="{FDF1EE8D-9CB0-3A77-8AE9-0562BE21A88C}"/>
          </ac:spMkLst>
        </pc:spChg>
      </pc:sldChg>
      <pc:sldChg chg="addSp delSp modSp add">
        <pc:chgData name="LONGXU SUN" userId="c6452eb1147bfb92" providerId="LiveId" clId="{3D8AC3C5-BC7C-5CF2-B3A9-7F556BBD2200}" dt="2026-06-05T17:06:19.518" v="206"/>
        <pc:sldMkLst>
          <pc:docMk/>
          <pc:sldMk cId="0" sldId="1060"/>
        </pc:sldMkLst>
        <pc:spChg chg="add mod">
          <ac:chgData name="LONGXU SUN" userId="c6452eb1147bfb92" providerId="LiveId" clId="{3D8AC3C5-BC7C-5CF2-B3A9-7F556BBD2200}" dt="2026-06-05T17:06:19.518" v="206"/>
          <ac:spMkLst>
            <pc:docMk/>
            <pc:sldMk cId="0" sldId="1060"/>
            <ac:spMk id="2" creationId="{731F8370-2A88-9BED-BDE8-7201F349AAA6}"/>
          </ac:spMkLst>
        </pc:spChg>
      </pc:sldChg>
      <pc:sldChg chg="addSp delSp modSp add">
        <pc:chgData name="LONGXU SUN" userId="c6452eb1147bfb92" providerId="LiveId" clId="{3D8AC3C5-BC7C-5CF2-B3A9-7F556BBD2200}" dt="2026-06-05T17:04:47.648" v="166"/>
        <pc:sldMkLst>
          <pc:docMk/>
          <pc:sldMk cId="0" sldId="1061"/>
        </pc:sldMkLst>
        <pc:spChg chg="add mod">
          <ac:chgData name="LONGXU SUN" userId="c6452eb1147bfb92" providerId="LiveId" clId="{3D8AC3C5-BC7C-5CF2-B3A9-7F556BBD2200}" dt="2026-06-05T17:04:47.648" v="166"/>
          <ac:spMkLst>
            <pc:docMk/>
            <pc:sldMk cId="0" sldId="1061"/>
            <ac:spMk id="2" creationId="{8FF10D39-02DD-B29D-4BF7-6C3F5FB24CA2}"/>
          </ac:spMkLst>
        </pc:spChg>
      </pc:sldChg>
      <pc:sldChg chg="addSp delSp modSp add">
        <pc:chgData name="LONGXU SUN" userId="c6452eb1147bfb92" providerId="LiveId" clId="{3D8AC3C5-BC7C-5CF2-B3A9-7F556BBD2200}" dt="2026-06-05T17:04:46.451" v="165"/>
        <pc:sldMkLst>
          <pc:docMk/>
          <pc:sldMk cId="1065857559" sldId="1062"/>
        </pc:sldMkLst>
        <pc:spChg chg="add mod">
          <ac:chgData name="LONGXU SUN" userId="c6452eb1147bfb92" providerId="LiveId" clId="{3D8AC3C5-BC7C-5CF2-B3A9-7F556BBD2200}" dt="2026-06-05T17:04:46.451" v="165"/>
          <ac:spMkLst>
            <pc:docMk/>
            <pc:sldMk cId="1065857559" sldId="1062"/>
            <ac:spMk id="3" creationId="{7AB0C8CB-6599-E098-6953-C137410100FE}"/>
          </ac:spMkLst>
        </pc:spChg>
      </pc:sldChg>
      <pc:sldChg chg="addSp delSp modSp add">
        <pc:chgData name="LONGXU SUN" userId="c6452eb1147bfb92" providerId="LiveId" clId="{3D8AC3C5-BC7C-5CF2-B3A9-7F556BBD2200}" dt="2026-06-05T17:04:45.293" v="164"/>
        <pc:sldMkLst>
          <pc:docMk/>
          <pc:sldMk cId="2774864588" sldId="1063"/>
        </pc:sldMkLst>
        <pc:spChg chg="add mod">
          <ac:chgData name="LONGXU SUN" userId="c6452eb1147bfb92" providerId="LiveId" clId="{3D8AC3C5-BC7C-5CF2-B3A9-7F556BBD2200}" dt="2026-06-05T17:04:45.293" v="164"/>
          <ac:spMkLst>
            <pc:docMk/>
            <pc:sldMk cId="2774864588" sldId="1063"/>
            <ac:spMk id="3" creationId="{58E576D1-7959-2953-F8CF-7BAF4B7E1127}"/>
          </ac:spMkLst>
        </pc:spChg>
      </pc:sldChg>
      <pc:sldChg chg="addSp delSp modSp add mod">
        <pc:chgData name="LONGXU SUN" userId="c6452eb1147bfb92" providerId="LiveId" clId="{3D8AC3C5-BC7C-5CF2-B3A9-7F556BBD2200}" dt="2026-06-05T17:04:43.582" v="163" actId="1076"/>
        <pc:sldMkLst>
          <pc:docMk/>
          <pc:sldMk cId="4063546064" sldId="1065"/>
        </pc:sldMkLst>
        <pc:spChg chg="add mod">
          <ac:chgData name="LONGXU SUN" userId="c6452eb1147bfb92" providerId="LiveId" clId="{3D8AC3C5-BC7C-5CF2-B3A9-7F556BBD2200}" dt="2026-06-05T17:04:43.582" v="163" actId="1076"/>
          <ac:spMkLst>
            <pc:docMk/>
            <pc:sldMk cId="4063546064" sldId="1065"/>
            <ac:spMk id="8" creationId="{01ADDEE6-BDBC-A203-7397-3E83F9E5730B}"/>
          </ac:spMkLst>
        </pc:spChg>
      </pc:sldChg>
      <pc:sldChg chg="addSp delSp modSp add">
        <pc:chgData name="LONGXU SUN" userId="c6452eb1147bfb92" providerId="LiveId" clId="{3D8AC3C5-BC7C-5CF2-B3A9-7F556BBD2200}" dt="2026-06-05T17:04:38.460" v="161"/>
        <pc:sldMkLst>
          <pc:docMk/>
          <pc:sldMk cId="4204063835" sldId="1066"/>
        </pc:sldMkLst>
        <pc:spChg chg="add mod">
          <ac:chgData name="LONGXU SUN" userId="c6452eb1147bfb92" providerId="LiveId" clId="{3D8AC3C5-BC7C-5CF2-B3A9-7F556BBD2200}" dt="2026-06-05T17:04:38.460" v="161"/>
          <ac:spMkLst>
            <pc:docMk/>
            <pc:sldMk cId="4204063835" sldId="1066"/>
            <ac:spMk id="4" creationId="{38962E5B-2C3F-FF47-433E-A682B86EA1F9}"/>
          </ac:spMkLst>
        </pc:spChg>
      </pc:sldChg>
      <pc:sldChg chg="addSp delSp modSp add">
        <pc:chgData name="LONGXU SUN" userId="c6452eb1147bfb92" providerId="LiveId" clId="{3D8AC3C5-BC7C-5CF2-B3A9-7F556BBD2200}" dt="2026-06-05T17:04:37.289" v="160"/>
        <pc:sldMkLst>
          <pc:docMk/>
          <pc:sldMk cId="2082942034" sldId="1067"/>
        </pc:sldMkLst>
        <pc:spChg chg="add mod">
          <ac:chgData name="LONGXU SUN" userId="c6452eb1147bfb92" providerId="LiveId" clId="{3D8AC3C5-BC7C-5CF2-B3A9-7F556BBD2200}" dt="2026-06-05T17:04:37.289" v="160"/>
          <ac:spMkLst>
            <pc:docMk/>
            <pc:sldMk cId="2082942034" sldId="1067"/>
            <ac:spMk id="6" creationId="{AFB476F7-D805-1105-C2E5-E1DA9D934E6E}"/>
          </ac:spMkLst>
        </pc:spChg>
      </pc:sldChg>
      <pc:sldChg chg="addSp delSp modSp add">
        <pc:chgData name="LONGXU SUN" userId="c6452eb1147bfb92" providerId="LiveId" clId="{3D8AC3C5-BC7C-5CF2-B3A9-7F556BBD2200}" dt="2026-06-05T17:04:35.873" v="159"/>
        <pc:sldMkLst>
          <pc:docMk/>
          <pc:sldMk cId="2630890020" sldId="1068"/>
        </pc:sldMkLst>
        <pc:spChg chg="add mod">
          <ac:chgData name="LONGXU SUN" userId="c6452eb1147bfb92" providerId="LiveId" clId="{3D8AC3C5-BC7C-5CF2-B3A9-7F556BBD2200}" dt="2026-06-05T17:04:35.873" v="159"/>
          <ac:spMkLst>
            <pc:docMk/>
            <pc:sldMk cId="2630890020" sldId="1068"/>
            <ac:spMk id="5" creationId="{D80A6202-A985-68E2-C1B7-1F92668E24FE}"/>
          </ac:spMkLst>
        </pc:spChg>
      </pc:sldChg>
      <pc:sldChg chg="addSp delSp modSp add">
        <pc:chgData name="LONGXU SUN" userId="c6452eb1147bfb92" providerId="LiveId" clId="{3D8AC3C5-BC7C-5CF2-B3A9-7F556BBD2200}" dt="2026-06-05T17:04:34.765" v="158"/>
        <pc:sldMkLst>
          <pc:docMk/>
          <pc:sldMk cId="623074973" sldId="1069"/>
        </pc:sldMkLst>
        <pc:spChg chg="add mod">
          <ac:chgData name="LONGXU SUN" userId="c6452eb1147bfb92" providerId="LiveId" clId="{3D8AC3C5-BC7C-5CF2-B3A9-7F556BBD2200}" dt="2026-06-05T17:04:34.765" v="158"/>
          <ac:spMkLst>
            <pc:docMk/>
            <pc:sldMk cId="623074973" sldId="1069"/>
            <ac:spMk id="5" creationId="{11E93BBC-4DB4-23A9-86F7-658C243E2183}"/>
          </ac:spMkLst>
        </pc:spChg>
      </pc:sldChg>
      <pc:sldChg chg="addSp delSp modSp add mod">
        <pc:chgData name="LONGXU SUN" userId="c6452eb1147bfb92" providerId="LiveId" clId="{3D8AC3C5-BC7C-5CF2-B3A9-7F556BBD2200}" dt="2026-06-05T17:04:32.285" v="157" actId="1076"/>
        <pc:sldMkLst>
          <pc:docMk/>
          <pc:sldMk cId="2103154360" sldId="1070"/>
        </pc:sldMkLst>
        <pc:spChg chg="add mod">
          <ac:chgData name="LONGXU SUN" userId="c6452eb1147bfb92" providerId="LiveId" clId="{3D8AC3C5-BC7C-5CF2-B3A9-7F556BBD2200}" dt="2026-06-05T17:04:32.285" v="157" actId="1076"/>
          <ac:spMkLst>
            <pc:docMk/>
            <pc:sldMk cId="2103154360" sldId="1070"/>
            <ac:spMk id="12" creationId="{069FADB3-1940-DD1E-A356-98660B162998}"/>
          </ac:spMkLst>
        </pc:spChg>
      </pc:sldChg>
      <pc:sldChg chg="addSp delSp modSp add">
        <pc:chgData name="LONGXU SUN" userId="c6452eb1147bfb92" providerId="LiveId" clId="{3D8AC3C5-BC7C-5CF2-B3A9-7F556BBD2200}" dt="2026-06-05T17:06:15.163" v="205"/>
        <pc:sldMkLst>
          <pc:docMk/>
          <pc:sldMk cId="1493805792" sldId="1071"/>
        </pc:sldMkLst>
      </pc:sldChg>
      <pc:sldChg chg="addSp delSp modSp add">
        <pc:chgData name="LONGXU SUN" userId="c6452eb1147bfb92" providerId="LiveId" clId="{3D8AC3C5-BC7C-5CF2-B3A9-7F556BBD2200}" dt="2026-06-05T17:06:13.775" v="204"/>
        <pc:sldMkLst>
          <pc:docMk/>
          <pc:sldMk cId="0" sldId="1072"/>
        </pc:sldMkLst>
        <pc:spChg chg="add mod">
          <ac:chgData name="LONGXU SUN" userId="c6452eb1147bfb92" providerId="LiveId" clId="{3D8AC3C5-BC7C-5CF2-B3A9-7F556BBD2200}" dt="2026-06-05T17:06:13.775" v="204"/>
          <ac:spMkLst>
            <pc:docMk/>
            <pc:sldMk cId="0" sldId="1072"/>
            <ac:spMk id="2" creationId="{4074EC73-3726-4CB8-44E9-5AF5F1A228DF}"/>
          </ac:spMkLst>
        </pc:spChg>
      </pc:sldChg>
      <pc:sldChg chg="addSp delSp modSp add">
        <pc:chgData name="LONGXU SUN" userId="c6452eb1147bfb92" providerId="LiveId" clId="{3D8AC3C5-BC7C-5CF2-B3A9-7F556BBD2200}" dt="2026-06-05T17:06:12.039" v="203"/>
        <pc:sldMkLst>
          <pc:docMk/>
          <pc:sldMk cId="0" sldId="1073"/>
        </pc:sldMkLst>
        <pc:spChg chg="add mod">
          <ac:chgData name="LONGXU SUN" userId="c6452eb1147bfb92" providerId="LiveId" clId="{3D8AC3C5-BC7C-5CF2-B3A9-7F556BBD2200}" dt="2026-06-05T17:06:12.039" v="203"/>
          <ac:spMkLst>
            <pc:docMk/>
            <pc:sldMk cId="0" sldId="1073"/>
            <ac:spMk id="2" creationId="{BB9F0451-2B48-9947-C99E-24A9A72C399A}"/>
          </ac:spMkLst>
        </pc:spChg>
      </pc:sldChg>
      <pc:sldChg chg="addSp delSp modSp add">
        <pc:chgData name="LONGXU SUN" userId="c6452eb1147bfb92" providerId="LiveId" clId="{3D8AC3C5-BC7C-5CF2-B3A9-7F556BBD2200}" dt="2026-06-05T17:06:10.700" v="202"/>
        <pc:sldMkLst>
          <pc:docMk/>
          <pc:sldMk cId="0" sldId="1074"/>
        </pc:sldMkLst>
        <pc:spChg chg="add mod">
          <ac:chgData name="LONGXU SUN" userId="c6452eb1147bfb92" providerId="LiveId" clId="{3D8AC3C5-BC7C-5CF2-B3A9-7F556BBD2200}" dt="2026-06-05T17:06:10.700" v="202"/>
          <ac:spMkLst>
            <pc:docMk/>
            <pc:sldMk cId="0" sldId="1074"/>
            <ac:spMk id="2" creationId="{3C4AD7D4-FBC4-84C6-A697-6A070E30D0C8}"/>
          </ac:spMkLst>
        </pc:spChg>
      </pc:sldChg>
      <pc:sldChg chg="addSp delSp modSp add">
        <pc:chgData name="LONGXU SUN" userId="c6452eb1147bfb92" providerId="LiveId" clId="{3D8AC3C5-BC7C-5CF2-B3A9-7F556BBD2200}" dt="2026-06-05T17:06:09.407" v="201"/>
        <pc:sldMkLst>
          <pc:docMk/>
          <pc:sldMk cId="0" sldId="1075"/>
        </pc:sldMkLst>
        <pc:spChg chg="add mod">
          <ac:chgData name="LONGXU SUN" userId="c6452eb1147bfb92" providerId="LiveId" clId="{3D8AC3C5-BC7C-5CF2-B3A9-7F556BBD2200}" dt="2026-06-05T17:06:09.407" v="201"/>
          <ac:spMkLst>
            <pc:docMk/>
            <pc:sldMk cId="0" sldId="1075"/>
            <ac:spMk id="2" creationId="{842CFFC8-289B-AB5F-2BC5-6751A5EA340B}"/>
          </ac:spMkLst>
        </pc:spChg>
      </pc:sldChg>
      <pc:sldChg chg="addSp delSp modSp add">
        <pc:chgData name="LONGXU SUN" userId="c6452eb1147bfb92" providerId="LiveId" clId="{3D8AC3C5-BC7C-5CF2-B3A9-7F556BBD2200}" dt="2026-06-05T17:06:07.291" v="200"/>
        <pc:sldMkLst>
          <pc:docMk/>
          <pc:sldMk cId="0" sldId="1076"/>
        </pc:sldMkLst>
        <pc:spChg chg="add mod">
          <ac:chgData name="LONGXU SUN" userId="c6452eb1147bfb92" providerId="LiveId" clId="{3D8AC3C5-BC7C-5CF2-B3A9-7F556BBD2200}" dt="2026-06-05T17:06:07.291" v="200"/>
          <ac:spMkLst>
            <pc:docMk/>
            <pc:sldMk cId="0" sldId="1076"/>
            <ac:spMk id="3" creationId="{115739C1-5D37-6B02-38CA-F290FEE5AF36}"/>
          </ac:spMkLst>
        </pc:spChg>
      </pc:sldChg>
      <pc:sldChg chg="addSp delSp modSp add mod">
        <pc:chgData name="LONGXU SUN" userId="c6452eb1147bfb92" providerId="LiveId" clId="{3D8AC3C5-BC7C-5CF2-B3A9-7F556BBD2200}" dt="2026-06-05T17:06:05.595" v="199" actId="1076"/>
        <pc:sldMkLst>
          <pc:docMk/>
          <pc:sldMk cId="0" sldId="1077"/>
        </pc:sldMkLst>
        <pc:spChg chg="add mod">
          <ac:chgData name="LONGXU SUN" userId="c6452eb1147bfb92" providerId="LiveId" clId="{3D8AC3C5-BC7C-5CF2-B3A9-7F556BBD2200}" dt="2026-06-05T17:06:05.595" v="199" actId="1076"/>
          <ac:spMkLst>
            <pc:docMk/>
            <pc:sldMk cId="0" sldId="1077"/>
            <ac:spMk id="4" creationId="{9A724EE8-376D-144D-24FD-6ACCEDB2298A}"/>
          </ac:spMkLst>
        </pc:spChg>
      </pc:sldChg>
      <pc:sldChg chg="addSp delSp modSp add mod">
        <pc:chgData name="LONGXU SUN" userId="c6452eb1147bfb92" providerId="LiveId" clId="{3D8AC3C5-BC7C-5CF2-B3A9-7F556BBD2200}" dt="2026-06-05T17:06:00.251" v="197" actId="1076"/>
        <pc:sldMkLst>
          <pc:docMk/>
          <pc:sldMk cId="0" sldId="1078"/>
        </pc:sldMkLst>
        <pc:spChg chg="add mod">
          <ac:chgData name="LONGXU SUN" userId="c6452eb1147bfb92" providerId="LiveId" clId="{3D8AC3C5-BC7C-5CF2-B3A9-7F556BBD2200}" dt="2026-06-05T17:06:00.251" v="197" actId="1076"/>
          <ac:spMkLst>
            <pc:docMk/>
            <pc:sldMk cId="0" sldId="1078"/>
            <ac:spMk id="3" creationId="{24C3FBE1-39CD-6EED-CEA1-3A1614CCC81E}"/>
          </ac:spMkLst>
        </pc:spChg>
      </pc:sldChg>
      <pc:sldChg chg="addSp delSp modSp add mod">
        <pc:chgData name="LONGXU SUN" userId="c6452eb1147bfb92" providerId="LiveId" clId="{3D8AC3C5-BC7C-5CF2-B3A9-7F556BBD2200}" dt="2026-06-05T17:05:50.523" v="193" actId="1076"/>
        <pc:sldMkLst>
          <pc:docMk/>
          <pc:sldMk cId="0" sldId="1079"/>
        </pc:sldMkLst>
        <pc:spChg chg="add mod">
          <ac:chgData name="LONGXU SUN" userId="c6452eb1147bfb92" providerId="LiveId" clId="{3D8AC3C5-BC7C-5CF2-B3A9-7F556BBD2200}" dt="2026-06-05T17:05:50.523" v="193" actId="1076"/>
          <ac:spMkLst>
            <pc:docMk/>
            <pc:sldMk cId="0" sldId="1079"/>
            <ac:spMk id="3" creationId="{2FFE0FF9-36AD-5DD2-6BAF-7C6E1DB1F60F}"/>
          </ac:spMkLst>
        </pc:spChg>
      </pc:sldChg>
      <pc:sldChg chg="addSp delSp modSp add mod">
        <pc:chgData name="LONGXU SUN" userId="c6452eb1147bfb92" providerId="LiveId" clId="{3D8AC3C5-BC7C-5CF2-B3A9-7F556BBD2200}" dt="2026-06-05T17:05:46.055" v="191" actId="1076"/>
        <pc:sldMkLst>
          <pc:docMk/>
          <pc:sldMk cId="0" sldId="1080"/>
        </pc:sldMkLst>
        <pc:spChg chg="add mod">
          <ac:chgData name="LONGXU SUN" userId="c6452eb1147bfb92" providerId="LiveId" clId="{3D8AC3C5-BC7C-5CF2-B3A9-7F556BBD2200}" dt="2026-06-05T17:05:46.055" v="191" actId="1076"/>
          <ac:spMkLst>
            <pc:docMk/>
            <pc:sldMk cId="0" sldId="1080"/>
            <ac:spMk id="4" creationId="{8F2ECA91-8B50-AC01-98D9-0FDF8FFC27F2}"/>
          </ac:spMkLst>
        </pc:spChg>
      </pc:sldChg>
      <pc:sldChg chg="addSp delSp modSp add mod">
        <pc:chgData name="LONGXU SUN" userId="c6452eb1147bfb92" providerId="LiveId" clId="{3D8AC3C5-BC7C-5CF2-B3A9-7F556BBD2200}" dt="2026-06-05T17:05:37.409" v="187" actId="1076"/>
        <pc:sldMkLst>
          <pc:docMk/>
          <pc:sldMk cId="0" sldId="1081"/>
        </pc:sldMkLst>
        <pc:spChg chg="add mod">
          <ac:chgData name="LONGXU SUN" userId="c6452eb1147bfb92" providerId="LiveId" clId="{3D8AC3C5-BC7C-5CF2-B3A9-7F556BBD2200}" dt="2026-06-05T17:05:37.409" v="187" actId="1076"/>
          <ac:spMkLst>
            <pc:docMk/>
            <pc:sldMk cId="0" sldId="1081"/>
            <ac:spMk id="4" creationId="{3B8782B8-E08F-6F99-0EC4-BC723CF0B3D5}"/>
          </ac:spMkLst>
        </pc:spChg>
      </pc:sldChg>
      <pc:sldChg chg="addSp delSp modSp add mod">
        <pc:chgData name="LONGXU SUN" userId="c6452eb1147bfb92" providerId="LiveId" clId="{3D8AC3C5-BC7C-5CF2-B3A9-7F556BBD2200}" dt="2026-06-05T17:05:31.285" v="185" actId="1076"/>
        <pc:sldMkLst>
          <pc:docMk/>
          <pc:sldMk cId="0" sldId="1082"/>
        </pc:sldMkLst>
        <pc:spChg chg="add mod">
          <ac:chgData name="LONGXU SUN" userId="c6452eb1147bfb92" providerId="LiveId" clId="{3D8AC3C5-BC7C-5CF2-B3A9-7F556BBD2200}" dt="2026-06-05T17:05:31.285" v="185" actId="1076"/>
          <ac:spMkLst>
            <pc:docMk/>
            <pc:sldMk cId="0" sldId="1082"/>
            <ac:spMk id="4" creationId="{F08C585B-DF08-4AFF-4B52-F0AD03B063EB}"/>
          </ac:spMkLst>
        </pc:spChg>
      </pc:sldChg>
      <pc:sldChg chg="addSp delSp modSp add">
        <pc:chgData name="LONGXU SUN" userId="c6452eb1147bfb92" providerId="LiveId" clId="{3D8AC3C5-BC7C-5CF2-B3A9-7F556BBD2200}" dt="2026-06-05T17:05:25.316" v="183"/>
        <pc:sldMkLst>
          <pc:docMk/>
          <pc:sldMk cId="0" sldId="1083"/>
        </pc:sldMkLst>
        <pc:spChg chg="add mod">
          <ac:chgData name="LONGXU SUN" userId="c6452eb1147bfb92" providerId="LiveId" clId="{3D8AC3C5-BC7C-5CF2-B3A9-7F556BBD2200}" dt="2026-06-05T17:05:25.316" v="183"/>
          <ac:spMkLst>
            <pc:docMk/>
            <pc:sldMk cId="0" sldId="1083"/>
            <ac:spMk id="3" creationId="{BD2EECDC-5E21-4266-6439-879A8E65E000}"/>
          </ac:spMkLst>
        </pc:spChg>
      </pc:sldChg>
      <pc:sldChg chg="addSp delSp modSp add">
        <pc:chgData name="LONGXU SUN" userId="c6452eb1147bfb92" providerId="LiveId" clId="{3D8AC3C5-BC7C-5CF2-B3A9-7F556BBD2200}" dt="2026-06-05T17:05:23.825" v="182"/>
        <pc:sldMkLst>
          <pc:docMk/>
          <pc:sldMk cId="0" sldId="1084"/>
        </pc:sldMkLst>
        <pc:spChg chg="add mod">
          <ac:chgData name="LONGXU SUN" userId="c6452eb1147bfb92" providerId="LiveId" clId="{3D8AC3C5-BC7C-5CF2-B3A9-7F556BBD2200}" dt="2026-06-05T17:05:23.825" v="182"/>
          <ac:spMkLst>
            <pc:docMk/>
            <pc:sldMk cId="0" sldId="1084"/>
            <ac:spMk id="3" creationId="{7E311140-EB35-3C26-3F8B-F275BAD28E2A}"/>
          </ac:spMkLst>
        </pc:spChg>
      </pc:sldChg>
      <pc:sldChg chg="addSp delSp modSp add mod">
        <pc:chgData name="LONGXU SUN" userId="c6452eb1147bfb92" providerId="LiveId" clId="{3D8AC3C5-BC7C-5CF2-B3A9-7F556BBD2200}" dt="2026-06-05T17:05:21.523" v="181" actId="1076"/>
        <pc:sldMkLst>
          <pc:docMk/>
          <pc:sldMk cId="2536699703" sldId="1085"/>
        </pc:sldMkLst>
        <pc:spChg chg="add mod">
          <ac:chgData name="LONGXU SUN" userId="c6452eb1147bfb92" providerId="LiveId" clId="{3D8AC3C5-BC7C-5CF2-B3A9-7F556BBD2200}" dt="2026-06-05T17:05:21.523" v="181" actId="1076"/>
          <ac:spMkLst>
            <pc:docMk/>
            <pc:sldMk cId="2536699703" sldId="1085"/>
            <ac:spMk id="2" creationId="{B3CF9A5E-5A9E-4801-C1F2-4CF038327ADE}"/>
          </ac:spMkLst>
        </pc:spChg>
      </pc:sldChg>
      <pc:sldChg chg="addSp delSp modSp add mod">
        <pc:chgData name="LONGXU SUN" userId="c6452eb1147bfb92" providerId="LiveId" clId="{3D8AC3C5-BC7C-5CF2-B3A9-7F556BBD2200}" dt="2026-06-05T17:05:16.597" v="179" actId="1076"/>
        <pc:sldMkLst>
          <pc:docMk/>
          <pc:sldMk cId="0" sldId="1086"/>
        </pc:sldMkLst>
        <pc:spChg chg="add mod">
          <ac:chgData name="LONGXU SUN" userId="c6452eb1147bfb92" providerId="LiveId" clId="{3D8AC3C5-BC7C-5CF2-B3A9-7F556BBD2200}" dt="2026-06-05T17:05:16.597" v="179" actId="1076"/>
          <ac:spMkLst>
            <pc:docMk/>
            <pc:sldMk cId="0" sldId="1086"/>
            <ac:spMk id="4" creationId="{C331EF67-2E88-620D-558A-3E7C36E2D2AE}"/>
          </ac:spMkLst>
        </pc:spChg>
      </pc:sldChg>
      <pc:sldChg chg="addSp delSp modSp add mod modNotesTx">
        <pc:chgData name="LONGXU SUN" userId="c6452eb1147bfb92" providerId="LiveId" clId="{3D8AC3C5-BC7C-5CF2-B3A9-7F556BBD2200}" dt="2026-06-09T08:24:03.118" v="1082" actId="20577"/>
        <pc:sldMkLst>
          <pc:docMk/>
          <pc:sldMk cId="0" sldId="1087"/>
        </pc:sldMkLst>
        <pc:spChg chg="add mod">
          <ac:chgData name="LONGXU SUN" userId="c6452eb1147bfb92" providerId="LiveId" clId="{3D8AC3C5-BC7C-5CF2-B3A9-7F556BBD2200}" dt="2026-06-05T17:05:11.230" v="177" actId="1076"/>
          <ac:spMkLst>
            <pc:docMk/>
            <pc:sldMk cId="0" sldId="1087"/>
            <ac:spMk id="2" creationId="{BB1DB34A-3231-7C4E-53AD-80C88E5A6F5F}"/>
          </ac:spMkLst>
        </pc:spChg>
      </pc:sldChg>
      <pc:sldChg chg="addSp delSp modSp add mod">
        <pc:chgData name="LONGXU SUN" userId="c6452eb1147bfb92" providerId="LiveId" clId="{3D8AC3C5-BC7C-5CF2-B3A9-7F556BBD2200}" dt="2026-06-05T17:05:05.422" v="175" actId="1076"/>
        <pc:sldMkLst>
          <pc:docMk/>
          <pc:sldMk cId="0" sldId="1088"/>
        </pc:sldMkLst>
        <pc:spChg chg="add mod">
          <ac:chgData name="LONGXU SUN" userId="c6452eb1147bfb92" providerId="LiveId" clId="{3D8AC3C5-BC7C-5CF2-B3A9-7F556BBD2200}" dt="2026-06-05T17:05:05.422" v="175" actId="1076"/>
          <ac:spMkLst>
            <pc:docMk/>
            <pc:sldMk cId="0" sldId="1088"/>
            <ac:spMk id="8" creationId="{685A47E0-7C5E-2B4B-80D6-3B8AC684A6D0}"/>
          </ac:spMkLst>
        </pc:spChg>
      </pc:sldChg>
      <pc:sldChg chg="addSp delSp modSp add mod modNotesTx">
        <pc:chgData name="LONGXU SUN" userId="c6452eb1147bfb92" providerId="LiveId" clId="{3D8AC3C5-BC7C-5CF2-B3A9-7F556BBD2200}" dt="2026-06-09T08:23:58.127" v="1081" actId="20577"/>
        <pc:sldMkLst>
          <pc:docMk/>
          <pc:sldMk cId="0" sldId="1089"/>
        </pc:sldMkLst>
        <pc:spChg chg="add mod">
          <ac:chgData name="LONGXU SUN" userId="c6452eb1147bfb92" providerId="LiveId" clId="{3D8AC3C5-BC7C-5CF2-B3A9-7F556BBD2200}" dt="2026-06-05T17:05:01.012" v="173" actId="1076"/>
          <ac:spMkLst>
            <pc:docMk/>
            <pc:sldMk cId="0" sldId="1089"/>
            <ac:spMk id="2" creationId="{74A52236-F5AF-F2A1-9EA1-A61561D9A234}"/>
          </ac:spMkLst>
        </pc:spChg>
      </pc:sldChg>
      <pc:sldChg chg="addSp delSp modSp add">
        <pc:chgData name="LONGXU SUN" userId="c6452eb1147bfb92" providerId="LiveId" clId="{3D8AC3C5-BC7C-5CF2-B3A9-7F556BBD2200}" dt="2026-06-05T17:04:55.824" v="171"/>
        <pc:sldMkLst>
          <pc:docMk/>
          <pc:sldMk cId="0" sldId="1090"/>
        </pc:sldMkLst>
        <pc:spChg chg="add mod">
          <ac:chgData name="LONGXU SUN" userId="c6452eb1147bfb92" providerId="LiveId" clId="{3D8AC3C5-BC7C-5CF2-B3A9-7F556BBD2200}" dt="2026-06-05T17:04:55.824" v="171"/>
          <ac:spMkLst>
            <pc:docMk/>
            <pc:sldMk cId="0" sldId="1090"/>
            <ac:spMk id="2" creationId="{38026AA5-C6A4-D7FA-9502-C9558EBC4C47}"/>
          </ac:spMkLst>
        </pc:spChg>
      </pc:sldChg>
      <pc:sldChg chg="addSp delSp modSp add">
        <pc:chgData name="LONGXU SUN" userId="c6452eb1147bfb92" providerId="LiveId" clId="{3D8AC3C5-BC7C-5CF2-B3A9-7F556BBD2200}" dt="2026-06-05T17:04:54.503" v="170"/>
        <pc:sldMkLst>
          <pc:docMk/>
          <pc:sldMk cId="0" sldId="1091"/>
        </pc:sldMkLst>
        <pc:spChg chg="add mod">
          <ac:chgData name="LONGXU SUN" userId="c6452eb1147bfb92" providerId="LiveId" clId="{3D8AC3C5-BC7C-5CF2-B3A9-7F556BBD2200}" dt="2026-06-05T17:04:54.503" v="170"/>
          <ac:spMkLst>
            <pc:docMk/>
            <pc:sldMk cId="0" sldId="1091"/>
            <ac:spMk id="2" creationId="{C127E81F-8EB2-FD52-CEA4-CE829BE4B3C1}"/>
          </ac:spMkLst>
        </pc:spChg>
      </pc:sldChg>
      <pc:sldChg chg="addSp delSp modSp add">
        <pc:chgData name="LONGXU SUN" userId="c6452eb1147bfb92" providerId="LiveId" clId="{3D8AC3C5-BC7C-5CF2-B3A9-7F556BBD2200}" dt="2026-06-05T17:04:51.432" v="169"/>
        <pc:sldMkLst>
          <pc:docMk/>
          <pc:sldMk cId="0" sldId="1092"/>
        </pc:sldMkLst>
        <pc:spChg chg="add mod">
          <ac:chgData name="LONGXU SUN" userId="c6452eb1147bfb92" providerId="LiveId" clId="{3D8AC3C5-BC7C-5CF2-B3A9-7F556BBD2200}" dt="2026-06-05T17:04:51.432" v="169"/>
          <ac:spMkLst>
            <pc:docMk/>
            <pc:sldMk cId="0" sldId="1092"/>
            <ac:spMk id="4" creationId="{2F0EF103-88BA-344B-062A-CEC15640B520}"/>
          </ac:spMkLst>
        </pc:spChg>
      </pc:sldChg>
      <pc:sldChg chg="addSp delSp modSp add">
        <pc:chgData name="LONGXU SUN" userId="c6452eb1147bfb92" providerId="LiveId" clId="{3D8AC3C5-BC7C-5CF2-B3A9-7F556BBD2200}" dt="2026-06-05T17:04:50.309" v="168"/>
        <pc:sldMkLst>
          <pc:docMk/>
          <pc:sldMk cId="0" sldId="1093"/>
        </pc:sldMkLst>
        <pc:spChg chg="add mod">
          <ac:chgData name="LONGXU SUN" userId="c6452eb1147bfb92" providerId="LiveId" clId="{3D8AC3C5-BC7C-5CF2-B3A9-7F556BBD2200}" dt="2026-06-05T17:04:50.309" v="168"/>
          <ac:spMkLst>
            <pc:docMk/>
            <pc:sldMk cId="0" sldId="1093"/>
            <ac:spMk id="6" creationId="{A67FE578-E269-6594-2C4B-577B46C51891}"/>
          </ac:spMkLst>
        </pc:spChg>
      </pc:sldChg>
      <pc:sldChg chg="addSp delSp modSp add">
        <pc:chgData name="LONGXU SUN" userId="c6452eb1147bfb92" providerId="LiveId" clId="{3D8AC3C5-BC7C-5CF2-B3A9-7F556BBD2200}" dt="2026-06-05T17:04:49.131" v="167"/>
        <pc:sldMkLst>
          <pc:docMk/>
          <pc:sldMk cId="0" sldId="1094"/>
        </pc:sldMkLst>
        <pc:spChg chg="add mod">
          <ac:chgData name="LONGXU SUN" userId="c6452eb1147bfb92" providerId="LiveId" clId="{3D8AC3C5-BC7C-5CF2-B3A9-7F556BBD2200}" dt="2026-06-05T17:04:49.131" v="167"/>
          <ac:spMkLst>
            <pc:docMk/>
            <pc:sldMk cId="0" sldId="1094"/>
            <ac:spMk id="3" creationId="{EB5E6F73-E4EB-490B-044F-47EEC449EE32}"/>
          </ac:spMkLst>
        </pc:spChg>
      </pc:sldChg>
      <pc:sldChg chg="delSp add">
        <pc:chgData name="LONGXU SUN" userId="c6452eb1147bfb92" providerId="LiveId" clId="{3D8AC3C5-BC7C-5CF2-B3A9-7F556BBD2200}" dt="2026-06-05T17:01:10.867" v="102"/>
        <pc:sldMkLst>
          <pc:docMk/>
          <pc:sldMk cId="446449433" sldId="1095"/>
        </pc:sldMkLst>
      </pc:sldChg>
      <pc:sldChg chg="addSp delSp modSp add mod">
        <pc:chgData name="LONGXU SUN" userId="c6452eb1147bfb92" providerId="LiveId" clId="{3D8AC3C5-BC7C-5CF2-B3A9-7F556BBD2200}" dt="2026-06-05T17:01:10.867" v="102"/>
        <pc:sldMkLst>
          <pc:docMk/>
          <pc:sldMk cId="1696010527" sldId="1096"/>
        </pc:sldMkLst>
      </pc:sldChg>
      <pc:sldChg chg="addSp delSp modSp add">
        <pc:chgData name="LONGXU SUN" userId="c6452eb1147bfb92" providerId="LiveId" clId="{3D8AC3C5-BC7C-5CF2-B3A9-7F556BBD2200}" dt="2026-06-05T17:04:06.160" v="145"/>
        <pc:sldMkLst>
          <pc:docMk/>
          <pc:sldMk cId="0" sldId="1097"/>
        </pc:sldMkLst>
        <pc:spChg chg="add mod">
          <ac:chgData name="LONGXU SUN" userId="c6452eb1147bfb92" providerId="LiveId" clId="{3D8AC3C5-BC7C-5CF2-B3A9-7F556BBD2200}" dt="2026-06-05T17:04:06.160" v="145"/>
          <ac:spMkLst>
            <pc:docMk/>
            <pc:sldMk cId="0" sldId="1097"/>
            <ac:spMk id="2" creationId="{7F4469B9-0357-3AEF-076E-C7ACB6B9D01B}"/>
          </ac:spMkLst>
        </pc:spChg>
      </pc:sldChg>
      <pc:sldChg chg="addSp delSp modSp add">
        <pc:chgData name="LONGXU SUN" userId="c6452eb1147bfb92" providerId="LiveId" clId="{3D8AC3C5-BC7C-5CF2-B3A9-7F556BBD2200}" dt="2026-06-05T17:04:04.884" v="144"/>
        <pc:sldMkLst>
          <pc:docMk/>
          <pc:sldMk cId="0" sldId="1098"/>
        </pc:sldMkLst>
        <pc:spChg chg="add mod">
          <ac:chgData name="LONGXU SUN" userId="c6452eb1147bfb92" providerId="LiveId" clId="{3D8AC3C5-BC7C-5CF2-B3A9-7F556BBD2200}" dt="2026-06-05T17:04:04.884" v="144"/>
          <ac:spMkLst>
            <pc:docMk/>
            <pc:sldMk cId="0" sldId="1098"/>
            <ac:spMk id="2" creationId="{0599A3C1-88E2-CB45-3019-CD568FD2299A}"/>
          </ac:spMkLst>
        </pc:spChg>
      </pc:sldChg>
      <pc:sldChg chg="addSp delSp modSp add mod">
        <pc:chgData name="LONGXU SUN" userId="c6452eb1147bfb92" providerId="LiveId" clId="{3D8AC3C5-BC7C-5CF2-B3A9-7F556BBD2200}" dt="2026-06-05T17:04:02.167" v="143" actId="1076"/>
        <pc:sldMkLst>
          <pc:docMk/>
          <pc:sldMk cId="0" sldId="1099"/>
        </pc:sldMkLst>
        <pc:spChg chg="add mod">
          <ac:chgData name="LONGXU SUN" userId="c6452eb1147bfb92" providerId="LiveId" clId="{3D8AC3C5-BC7C-5CF2-B3A9-7F556BBD2200}" dt="2026-06-05T17:04:02.167" v="143" actId="1076"/>
          <ac:spMkLst>
            <pc:docMk/>
            <pc:sldMk cId="0" sldId="1099"/>
            <ac:spMk id="4" creationId="{19452C29-D497-143C-CA3F-2D05EA7BCB46}"/>
          </ac:spMkLst>
        </pc:spChg>
      </pc:sldChg>
      <pc:sldChg chg="addSp delSp modSp add">
        <pc:chgData name="LONGXU SUN" userId="c6452eb1147bfb92" providerId="LiveId" clId="{3D8AC3C5-BC7C-5CF2-B3A9-7F556BBD2200}" dt="2026-06-05T17:03:55.363" v="141"/>
        <pc:sldMkLst>
          <pc:docMk/>
          <pc:sldMk cId="0" sldId="1100"/>
        </pc:sldMkLst>
        <pc:spChg chg="add mod">
          <ac:chgData name="LONGXU SUN" userId="c6452eb1147bfb92" providerId="LiveId" clId="{3D8AC3C5-BC7C-5CF2-B3A9-7F556BBD2200}" dt="2026-06-05T17:03:55.363" v="141"/>
          <ac:spMkLst>
            <pc:docMk/>
            <pc:sldMk cId="0" sldId="1100"/>
            <ac:spMk id="2" creationId="{773D092F-79FA-5947-8408-262F36E520D1}"/>
          </ac:spMkLst>
        </pc:spChg>
      </pc:sldChg>
      <pc:sldChg chg="addSp delSp modSp add mod">
        <pc:chgData name="LONGXU SUN" userId="c6452eb1147bfb92" providerId="LiveId" clId="{3D8AC3C5-BC7C-5CF2-B3A9-7F556BBD2200}" dt="2026-06-05T17:03:52.471" v="140" actId="1036"/>
        <pc:sldMkLst>
          <pc:docMk/>
          <pc:sldMk cId="0" sldId="1101"/>
        </pc:sldMkLst>
        <pc:spChg chg="add mod">
          <ac:chgData name="LONGXU SUN" userId="c6452eb1147bfb92" providerId="LiveId" clId="{3D8AC3C5-BC7C-5CF2-B3A9-7F556BBD2200}" dt="2026-06-05T17:03:52.471" v="140" actId="1036"/>
          <ac:spMkLst>
            <pc:docMk/>
            <pc:sldMk cId="0" sldId="1101"/>
            <ac:spMk id="2" creationId="{03412B0F-05D2-17F9-D581-77B76B941B3C}"/>
          </ac:spMkLst>
        </pc:spChg>
      </pc:sldChg>
      <pc:sldChg chg="addSp delSp modSp add">
        <pc:chgData name="LONGXU SUN" userId="c6452eb1147bfb92" providerId="LiveId" clId="{3D8AC3C5-BC7C-5CF2-B3A9-7F556BBD2200}" dt="2026-06-05T17:03:47.404" v="137"/>
        <pc:sldMkLst>
          <pc:docMk/>
          <pc:sldMk cId="0" sldId="1102"/>
        </pc:sldMkLst>
        <pc:spChg chg="add mod">
          <ac:chgData name="LONGXU SUN" userId="c6452eb1147bfb92" providerId="LiveId" clId="{3D8AC3C5-BC7C-5CF2-B3A9-7F556BBD2200}" dt="2026-06-05T17:03:47.404" v="137"/>
          <ac:spMkLst>
            <pc:docMk/>
            <pc:sldMk cId="0" sldId="1102"/>
            <ac:spMk id="2" creationId="{CA5EB87A-4A41-B350-B75A-BCCD7B0C61D7}"/>
          </ac:spMkLst>
        </pc:spChg>
      </pc:sldChg>
      <pc:sldChg chg="addSp delSp modSp add">
        <pc:chgData name="LONGXU SUN" userId="c6452eb1147bfb92" providerId="LiveId" clId="{3D8AC3C5-BC7C-5CF2-B3A9-7F556BBD2200}" dt="2026-06-05T17:03:45.854" v="136"/>
        <pc:sldMkLst>
          <pc:docMk/>
          <pc:sldMk cId="0" sldId="1103"/>
        </pc:sldMkLst>
        <pc:spChg chg="add mod">
          <ac:chgData name="LONGXU SUN" userId="c6452eb1147bfb92" providerId="LiveId" clId="{3D8AC3C5-BC7C-5CF2-B3A9-7F556BBD2200}" dt="2026-06-05T17:03:45.854" v="136"/>
          <ac:spMkLst>
            <pc:docMk/>
            <pc:sldMk cId="0" sldId="1103"/>
            <ac:spMk id="2" creationId="{77C719FE-A4C8-13B8-853A-19C192C4932E}"/>
          </ac:spMkLst>
        </pc:spChg>
      </pc:sldChg>
      <pc:sldChg chg="addSp delSp modSp add">
        <pc:chgData name="LONGXU SUN" userId="c6452eb1147bfb92" providerId="LiveId" clId="{3D8AC3C5-BC7C-5CF2-B3A9-7F556BBD2200}" dt="2026-06-05T17:03:44.686" v="135"/>
        <pc:sldMkLst>
          <pc:docMk/>
          <pc:sldMk cId="0" sldId="1104"/>
        </pc:sldMkLst>
        <pc:spChg chg="add mod">
          <ac:chgData name="LONGXU SUN" userId="c6452eb1147bfb92" providerId="LiveId" clId="{3D8AC3C5-BC7C-5CF2-B3A9-7F556BBD2200}" dt="2026-06-05T17:03:44.686" v="135"/>
          <ac:spMkLst>
            <pc:docMk/>
            <pc:sldMk cId="0" sldId="1104"/>
            <ac:spMk id="4" creationId="{FF9A3082-C21F-9E17-825A-738EA4B07615}"/>
          </ac:spMkLst>
        </pc:spChg>
      </pc:sldChg>
      <pc:sldChg chg="addSp delSp modSp add">
        <pc:chgData name="LONGXU SUN" userId="c6452eb1147bfb92" providerId="LiveId" clId="{3D8AC3C5-BC7C-5CF2-B3A9-7F556BBD2200}" dt="2026-06-05T17:03:43.295" v="134"/>
        <pc:sldMkLst>
          <pc:docMk/>
          <pc:sldMk cId="0" sldId="1105"/>
        </pc:sldMkLst>
        <pc:spChg chg="add mod">
          <ac:chgData name="LONGXU SUN" userId="c6452eb1147bfb92" providerId="LiveId" clId="{3D8AC3C5-BC7C-5CF2-B3A9-7F556BBD2200}" dt="2026-06-05T17:03:43.295" v="134"/>
          <ac:spMkLst>
            <pc:docMk/>
            <pc:sldMk cId="0" sldId="1105"/>
            <ac:spMk id="2" creationId="{632FDDB0-8DA3-2ADF-9B50-6ED03905DDE0}"/>
          </ac:spMkLst>
        </pc:spChg>
      </pc:sldChg>
      <pc:sldChg chg="addSp delSp modSp add">
        <pc:chgData name="LONGXU SUN" userId="c6452eb1147bfb92" providerId="LiveId" clId="{3D8AC3C5-BC7C-5CF2-B3A9-7F556BBD2200}" dt="2026-06-05T17:01:10.867" v="102"/>
        <pc:sldMkLst>
          <pc:docMk/>
          <pc:sldMk cId="0" sldId="1106"/>
        </pc:sldMkLst>
      </pc:sldChg>
      <pc:sldChg chg="addSp delSp modSp add modNotesTx">
        <pc:chgData name="LONGXU SUN" userId="c6452eb1147bfb92" providerId="LiveId" clId="{3D8AC3C5-BC7C-5CF2-B3A9-7F556BBD2200}" dt="2026-06-09T08:23:05.037" v="1072" actId="20577"/>
        <pc:sldMkLst>
          <pc:docMk/>
          <pc:sldMk cId="528002321" sldId="1107"/>
        </pc:sldMkLst>
      </pc:sldChg>
      <pc:sldChg chg="addSp delSp modSp add modNotesTx">
        <pc:chgData name="LONGXU SUN" userId="c6452eb1147bfb92" providerId="LiveId" clId="{3D8AC3C5-BC7C-5CF2-B3A9-7F556BBD2200}" dt="2026-06-09T08:23:02.363" v="1071" actId="20577"/>
        <pc:sldMkLst>
          <pc:docMk/>
          <pc:sldMk cId="0" sldId="1108"/>
        </pc:sldMkLst>
      </pc:sldChg>
      <pc:sldChg chg="addSp delSp modSp add modNotesTx">
        <pc:chgData name="LONGXU SUN" userId="c6452eb1147bfb92" providerId="LiveId" clId="{3D8AC3C5-BC7C-5CF2-B3A9-7F556BBD2200}" dt="2026-06-09T08:22:59.562" v="1070" actId="20577"/>
        <pc:sldMkLst>
          <pc:docMk/>
          <pc:sldMk cId="3478209227" sldId="1109"/>
        </pc:sldMkLst>
      </pc:sldChg>
      <pc:sldChg chg="addSp delSp modSp add modNotesTx">
        <pc:chgData name="LONGXU SUN" userId="c6452eb1147bfb92" providerId="LiveId" clId="{3D8AC3C5-BC7C-5CF2-B3A9-7F556BBD2200}" dt="2026-06-09T08:22:56.755" v="1069" actId="20577"/>
        <pc:sldMkLst>
          <pc:docMk/>
          <pc:sldMk cId="0" sldId="1110"/>
        </pc:sldMkLst>
      </pc:sldChg>
      <pc:sldChg chg="addSp delSp modSp add modNotes modNotesTx">
        <pc:chgData name="LONGXU SUN" userId="c6452eb1147bfb92" providerId="LiveId" clId="{3D8AC3C5-BC7C-5CF2-B3A9-7F556BBD2200}" dt="2026-06-09T08:22:54.033" v="1068" actId="20577"/>
        <pc:sldMkLst>
          <pc:docMk/>
          <pc:sldMk cId="1227739896" sldId="1111"/>
        </pc:sldMkLst>
      </pc:sldChg>
      <pc:sldChg chg="addSp delSp modSp add modNotesTx">
        <pc:chgData name="LONGXU SUN" userId="c6452eb1147bfb92" providerId="LiveId" clId="{3D8AC3C5-BC7C-5CF2-B3A9-7F556BBD2200}" dt="2026-06-09T08:22:51.123" v="1067" actId="20577"/>
        <pc:sldMkLst>
          <pc:docMk/>
          <pc:sldMk cId="0" sldId="1112"/>
        </pc:sldMkLst>
      </pc:sldChg>
      <pc:sldChg chg="addSp delSp modSp add modNotesTx">
        <pc:chgData name="LONGXU SUN" userId="c6452eb1147bfb92" providerId="LiveId" clId="{3D8AC3C5-BC7C-5CF2-B3A9-7F556BBD2200}" dt="2026-06-09T08:22:47.996" v="1066" actId="20577"/>
        <pc:sldMkLst>
          <pc:docMk/>
          <pc:sldMk cId="4240660177" sldId="1113"/>
        </pc:sldMkLst>
      </pc:sldChg>
      <pc:sldChg chg="addSp delSp modSp add modNotes modNotesTx">
        <pc:chgData name="LONGXU SUN" userId="c6452eb1147bfb92" providerId="LiveId" clId="{3D8AC3C5-BC7C-5CF2-B3A9-7F556BBD2200}" dt="2026-06-09T08:22:44.575" v="1065" actId="20577"/>
        <pc:sldMkLst>
          <pc:docMk/>
          <pc:sldMk cId="0" sldId="1114"/>
        </pc:sldMkLst>
        <pc:spChg chg="add mod">
          <ac:chgData name="LONGXU SUN" userId="c6452eb1147bfb92" providerId="LiveId" clId="{3D8AC3C5-BC7C-5CF2-B3A9-7F556BBD2200}" dt="2026-06-05T17:03:33.946" v="133"/>
          <ac:spMkLst>
            <pc:docMk/>
            <pc:sldMk cId="0" sldId="1114"/>
            <ac:spMk id="4" creationId="{0EEAEEB5-DC7E-50BE-8B64-A7F9B4393B35}"/>
          </ac:spMkLst>
        </pc:spChg>
      </pc:sldChg>
      <pc:sldChg chg="addSp delSp modSp add modNotesTx">
        <pc:chgData name="LONGXU SUN" userId="c6452eb1147bfb92" providerId="LiveId" clId="{3D8AC3C5-BC7C-5CF2-B3A9-7F556BBD2200}" dt="2026-06-09T08:22:41.113" v="1064" actId="20577"/>
        <pc:sldMkLst>
          <pc:docMk/>
          <pc:sldMk cId="2650376153" sldId="1115"/>
        </pc:sldMkLst>
      </pc:sldChg>
      <pc:sldChg chg="addSp delSp modSp add modNotesTx">
        <pc:chgData name="LONGXU SUN" userId="c6452eb1147bfb92" providerId="LiveId" clId="{3D8AC3C5-BC7C-5CF2-B3A9-7F556BBD2200}" dt="2026-06-09T08:22:38.257" v="1063" actId="20577"/>
        <pc:sldMkLst>
          <pc:docMk/>
          <pc:sldMk cId="0" sldId="1116"/>
        </pc:sldMkLst>
      </pc:sldChg>
      <pc:sldChg chg="addSp delSp modSp add modNotesTx">
        <pc:chgData name="LONGXU SUN" userId="c6452eb1147bfb92" providerId="LiveId" clId="{3D8AC3C5-BC7C-5CF2-B3A9-7F556BBD2200}" dt="2026-06-09T08:22:35.180" v="1062" actId="20577"/>
        <pc:sldMkLst>
          <pc:docMk/>
          <pc:sldMk cId="0" sldId="1117"/>
        </pc:sldMkLst>
      </pc:sldChg>
      <pc:sldChg chg="addSp delSp modSp add modNotesTx">
        <pc:chgData name="LONGXU SUN" userId="c6452eb1147bfb92" providerId="LiveId" clId="{3D8AC3C5-BC7C-5CF2-B3A9-7F556BBD2200}" dt="2026-06-09T08:22:32.264" v="1061" actId="20577"/>
        <pc:sldMkLst>
          <pc:docMk/>
          <pc:sldMk cId="0" sldId="1118"/>
        </pc:sldMkLst>
      </pc:sldChg>
      <pc:sldChg chg="addSp delSp modSp add modNotesTx">
        <pc:chgData name="LONGXU SUN" userId="c6452eb1147bfb92" providerId="LiveId" clId="{3D8AC3C5-BC7C-5CF2-B3A9-7F556BBD2200}" dt="2026-06-09T08:22:29.129" v="1060" actId="20577"/>
        <pc:sldMkLst>
          <pc:docMk/>
          <pc:sldMk cId="0" sldId="1119"/>
        </pc:sldMkLst>
      </pc:sldChg>
      <pc:sldChg chg="addSp delSp modSp add modNotes modNotesTx">
        <pc:chgData name="LONGXU SUN" userId="c6452eb1147bfb92" providerId="LiveId" clId="{3D8AC3C5-BC7C-5CF2-B3A9-7F556BBD2200}" dt="2026-06-09T08:22:17.826" v="1059" actId="20577"/>
        <pc:sldMkLst>
          <pc:docMk/>
          <pc:sldMk cId="2045127580" sldId="1120"/>
        </pc:sldMkLst>
      </pc:sldChg>
      <pc:sldChg chg="addSp delSp modSp add modNotesTx">
        <pc:chgData name="LONGXU SUN" userId="c6452eb1147bfb92" providerId="LiveId" clId="{3D8AC3C5-BC7C-5CF2-B3A9-7F556BBD2200}" dt="2026-06-09T08:22:14.389" v="1058" actId="20577"/>
        <pc:sldMkLst>
          <pc:docMk/>
          <pc:sldMk cId="0" sldId="1121"/>
        </pc:sldMkLst>
      </pc:sldChg>
      <pc:sldChg chg="addSp delSp modSp add modNotesTx">
        <pc:chgData name="LONGXU SUN" userId="c6452eb1147bfb92" providerId="LiveId" clId="{3D8AC3C5-BC7C-5CF2-B3A9-7F556BBD2200}" dt="2026-06-09T08:22:10.951" v="1057" actId="20577"/>
        <pc:sldMkLst>
          <pc:docMk/>
          <pc:sldMk cId="0" sldId="1122"/>
        </pc:sldMkLst>
      </pc:sldChg>
      <pc:sldChg chg="addSp delSp modSp add modNotesTx">
        <pc:chgData name="LONGXU SUN" userId="c6452eb1147bfb92" providerId="LiveId" clId="{3D8AC3C5-BC7C-5CF2-B3A9-7F556BBD2200}" dt="2026-06-09T08:22:07.831" v="1056" actId="20577"/>
        <pc:sldMkLst>
          <pc:docMk/>
          <pc:sldMk cId="229957984" sldId="1123"/>
        </pc:sldMkLst>
      </pc:sldChg>
      <pc:sldChg chg="addSp delSp modSp add modNotesTx">
        <pc:chgData name="LONGXU SUN" userId="c6452eb1147bfb92" providerId="LiveId" clId="{3D8AC3C5-BC7C-5CF2-B3A9-7F556BBD2200}" dt="2026-06-09T08:22:03.774" v="1055" actId="20577"/>
        <pc:sldMkLst>
          <pc:docMk/>
          <pc:sldMk cId="302870783" sldId="1124"/>
        </pc:sldMkLst>
      </pc:sldChg>
      <pc:sldChg chg="addSp delSp modSp add modNotesTx">
        <pc:chgData name="LONGXU SUN" userId="c6452eb1147bfb92" providerId="LiveId" clId="{3D8AC3C5-BC7C-5CF2-B3A9-7F556BBD2200}" dt="2026-06-09T08:22:00.523" v="1054" actId="20577"/>
        <pc:sldMkLst>
          <pc:docMk/>
          <pc:sldMk cId="0" sldId="1125"/>
        </pc:sldMkLst>
      </pc:sldChg>
      <pc:sldChg chg="addSp delSp modSp add modNotesTx">
        <pc:chgData name="LONGXU SUN" userId="c6452eb1147bfb92" providerId="LiveId" clId="{3D8AC3C5-BC7C-5CF2-B3A9-7F556BBD2200}" dt="2026-06-09T08:21:57.241" v="1053" actId="20577"/>
        <pc:sldMkLst>
          <pc:docMk/>
          <pc:sldMk cId="0" sldId="1126"/>
        </pc:sldMkLst>
      </pc:sldChg>
      <pc:sldChg chg="addSp delSp modSp add modNotesTx">
        <pc:chgData name="LONGXU SUN" userId="c6452eb1147bfb92" providerId="LiveId" clId="{3D8AC3C5-BC7C-5CF2-B3A9-7F556BBD2200}" dt="2026-06-09T08:21:52.655" v="1052" actId="20577"/>
        <pc:sldMkLst>
          <pc:docMk/>
          <pc:sldMk cId="0" sldId="1127"/>
        </pc:sldMkLst>
      </pc:sldChg>
      <pc:sldChg chg="addSp delSp modSp add modNotesTx">
        <pc:chgData name="LONGXU SUN" userId="c6452eb1147bfb92" providerId="LiveId" clId="{3D8AC3C5-BC7C-5CF2-B3A9-7F556BBD2200}" dt="2026-06-09T08:21:46.679" v="1051" actId="20577"/>
        <pc:sldMkLst>
          <pc:docMk/>
          <pc:sldMk cId="0" sldId="1128"/>
        </pc:sldMkLst>
      </pc:sldChg>
      <pc:sldChg chg="addSp delSp modSp add modNotesTx">
        <pc:chgData name="LONGXU SUN" userId="c6452eb1147bfb92" providerId="LiveId" clId="{3D8AC3C5-BC7C-5CF2-B3A9-7F556BBD2200}" dt="2026-06-09T08:21:39.910" v="1050" actId="20577"/>
        <pc:sldMkLst>
          <pc:docMk/>
          <pc:sldMk cId="0" sldId="1129"/>
        </pc:sldMkLst>
      </pc:sldChg>
      <pc:sldChg chg="addSp delSp modSp add modNotesTx">
        <pc:chgData name="LONGXU SUN" userId="c6452eb1147bfb92" providerId="LiveId" clId="{3D8AC3C5-BC7C-5CF2-B3A9-7F556BBD2200}" dt="2026-06-09T08:21:36.056" v="1049" actId="20577"/>
        <pc:sldMkLst>
          <pc:docMk/>
          <pc:sldMk cId="0" sldId="1130"/>
        </pc:sldMkLst>
      </pc:sldChg>
      <pc:sldChg chg="addSp delSp modSp add modNotesTx">
        <pc:chgData name="LONGXU SUN" userId="c6452eb1147bfb92" providerId="LiveId" clId="{3D8AC3C5-BC7C-5CF2-B3A9-7F556BBD2200}" dt="2026-06-09T08:21:30.921" v="1048" actId="20577"/>
        <pc:sldMkLst>
          <pc:docMk/>
          <pc:sldMk cId="0" sldId="1131"/>
        </pc:sldMkLst>
      </pc:sldChg>
      <pc:sldChg chg="addSp delSp modSp add modNotesTx">
        <pc:chgData name="LONGXU SUN" userId="c6452eb1147bfb92" providerId="LiveId" clId="{3D8AC3C5-BC7C-5CF2-B3A9-7F556BBD2200}" dt="2026-06-09T08:21:26.061" v="1047" actId="20577"/>
        <pc:sldMkLst>
          <pc:docMk/>
          <pc:sldMk cId="0" sldId="1132"/>
        </pc:sldMkLst>
      </pc:sldChg>
      <pc:sldChg chg="addSp delSp modSp add mod modNotesTx">
        <pc:chgData name="LONGXU SUN" userId="c6452eb1147bfb92" providerId="LiveId" clId="{3D8AC3C5-BC7C-5CF2-B3A9-7F556BBD2200}" dt="2026-06-09T08:21:21.859" v="1046" actId="20577"/>
        <pc:sldMkLst>
          <pc:docMk/>
          <pc:sldMk cId="0" sldId="1133"/>
        </pc:sldMkLst>
        <pc:spChg chg="add del">
          <ac:chgData name="LONGXU SUN" userId="c6452eb1147bfb92" providerId="LiveId" clId="{3D8AC3C5-BC7C-5CF2-B3A9-7F556BBD2200}" dt="2026-06-05T17:00:35.275" v="100" actId="478"/>
          <ac:spMkLst>
            <pc:docMk/>
            <pc:sldMk cId="0" sldId="1133"/>
            <ac:spMk id="11" creationId="{00000000-0000-0000-0000-000000000000}"/>
          </ac:spMkLst>
        </pc:spChg>
      </pc:sldChg>
      <pc:sldChg chg="addSp delSp modSp add mod modNotesTx">
        <pc:chgData name="LONGXU SUN" userId="c6452eb1147bfb92" providerId="LiveId" clId="{3D8AC3C5-BC7C-5CF2-B3A9-7F556BBD2200}" dt="2026-06-09T08:21:14.435" v="1045" actId="20577"/>
        <pc:sldMkLst>
          <pc:docMk/>
          <pc:sldMk cId="0" sldId="1134"/>
        </pc:sldMkLst>
        <pc:spChg chg="add mod">
          <ac:chgData name="LONGXU SUN" userId="c6452eb1147bfb92" providerId="LiveId" clId="{3D8AC3C5-BC7C-5CF2-B3A9-7F556BBD2200}" dt="2026-06-05T17:00:39.166" v="101"/>
          <ac:spMkLst>
            <pc:docMk/>
            <pc:sldMk cId="0" sldId="1134"/>
            <ac:spMk id="4" creationId="{821F5EBF-51CB-2C21-A824-1E5ECB97D273}"/>
          </ac:spMkLst>
        </pc:spChg>
      </pc:sldChg>
      <pc:sldChg chg="addSp delSp modSp add mod">
        <pc:chgData name="LONGXU SUN" userId="c6452eb1147bfb92" providerId="LiveId" clId="{3D8AC3C5-BC7C-5CF2-B3A9-7F556BBD2200}" dt="2026-06-05T17:01:10.867" v="102"/>
        <pc:sldMkLst>
          <pc:docMk/>
          <pc:sldMk cId="970509627" sldId="1135"/>
        </pc:sldMkLst>
      </pc:sldChg>
      <pc:sldChg chg="addSp delSp modSp add mod">
        <pc:chgData name="LONGXU SUN" userId="c6452eb1147bfb92" providerId="LiveId" clId="{3D8AC3C5-BC7C-5CF2-B3A9-7F556BBD2200}" dt="2026-06-05T17:02:49.401" v="131" actId="478"/>
        <pc:sldMkLst>
          <pc:docMk/>
          <pc:sldMk cId="2450984803" sldId="1136"/>
        </pc:sldMkLst>
      </pc:sldChg>
      <pc:sldChg chg="addSp delSp modSp add mod">
        <pc:chgData name="LONGXU SUN" userId="c6452eb1147bfb92" providerId="LiveId" clId="{3D8AC3C5-BC7C-5CF2-B3A9-7F556BBD2200}" dt="2026-06-05T17:01:53.302" v="112"/>
        <pc:sldMkLst>
          <pc:docMk/>
          <pc:sldMk cId="470234360" sldId="1137"/>
        </pc:sldMkLst>
        <pc:spChg chg="add mod">
          <ac:chgData name="LONGXU SUN" userId="c6452eb1147bfb92" providerId="LiveId" clId="{3D8AC3C5-BC7C-5CF2-B3A9-7F556BBD2200}" dt="2026-06-05T17:01:53.302" v="112"/>
          <ac:spMkLst>
            <pc:docMk/>
            <pc:sldMk cId="470234360" sldId="1137"/>
            <ac:spMk id="11" creationId="{3FE0D947-F5FC-B494-D378-FF523AFE048B}"/>
          </ac:spMkLst>
        </pc:spChg>
      </pc:sldChg>
      <pc:sldChg chg="addSp delSp modSp add mod">
        <pc:chgData name="LONGXU SUN" userId="c6452eb1147bfb92" providerId="LiveId" clId="{3D8AC3C5-BC7C-5CF2-B3A9-7F556BBD2200}" dt="2026-06-05T17:01:52.012" v="111"/>
        <pc:sldMkLst>
          <pc:docMk/>
          <pc:sldMk cId="1016200780" sldId="1138"/>
        </pc:sldMkLst>
        <pc:spChg chg="add mod">
          <ac:chgData name="LONGXU SUN" userId="c6452eb1147bfb92" providerId="LiveId" clId="{3D8AC3C5-BC7C-5CF2-B3A9-7F556BBD2200}" dt="2026-06-05T17:01:52.012" v="111"/>
          <ac:spMkLst>
            <pc:docMk/>
            <pc:sldMk cId="1016200780" sldId="1138"/>
            <ac:spMk id="60" creationId="{3EE1FFCF-FA23-4BC2-1568-0C68E31FD70A}"/>
          </ac:spMkLst>
        </pc:spChg>
      </pc:sldChg>
      <pc:sldChg chg="addSp delSp modSp add mod">
        <pc:chgData name="LONGXU SUN" userId="c6452eb1147bfb92" providerId="LiveId" clId="{3D8AC3C5-BC7C-5CF2-B3A9-7F556BBD2200}" dt="2026-06-05T17:01:50.581" v="110"/>
        <pc:sldMkLst>
          <pc:docMk/>
          <pc:sldMk cId="3523977383" sldId="1139"/>
        </pc:sldMkLst>
        <pc:spChg chg="add mod">
          <ac:chgData name="LONGXU SUN" userId="c6452eb1147bfb92" providerId="LiveId" clId="{3D8AC3C5-BC7C-5CF2-B3A9-7F556BBD2200}" dt="2026-06-05T17:01:50.581" v="110"/>
          <ac:spMkLst>
            <pc:docMk/>
            <pc:sldMk cId="3523977383" sldId="1139"/>
            <ac:spMk id="7" creationId="{C1A663C0-367D-DA42-850B-9DEFA76A866B}"/>
          </ac:spMkLst>
        </pc:spChg>
      </pc:sldChg>
      <pc:sldChg chg="addSp delSp modSp add mod">
        <pc:chgData name="LONGXU SUN" userId="c6452eb1147bfb92" providerId="LiveId" clId="{3D8AC3C5-BC7C-5CF2-B3A9-7F556BBD2200}" dt="2026-06-05T17:01:49.078" v="109"/>
        <pc:sldMkLst>
          <pc:docMk/>
          <pc:sldMk cId="3571554745" sldId="1140"/>
        </pc:sldMkLst>
        <pc:spChg chg="add mod">
          <ac:chgData name="LONGXU SUN" userId="c6452eb1147bfb92" providerId="LiveId" clId="{3D8AC3C5-BC7C-5CF2-B3A9-7F556BBD2200}" dt="2026-06-05T17:01:49.078" v="109"/>
          <ac:spMkLst>
            <pc:docMk/>
            <pc:sldMk cId="3571554745" sldId="1140"/>
            <ac:spMk id="5" creationId="{CCD8767A-DEB5-392E-B063-BE0E1C32572A}"/>
          </ac:spMkLst>
        </pc:spChg>
      </pc:sldChg>
      <pc:sldChg chg="addSp delSp modSp add mod">
        <pc:chgData name="LONGXU SUN" userId="c6452eb1147bfb92" providerId="LiveId" clId="{3D8AC3C5-BC7C-5CF2-B3A9-7F556BBD2200}" dt="2026-06-05T17:01:47.447" v="108"/>
        <pc:sldMkLst>
          <pc:docMk/>
          <pc:sldMk cId="2738629876" sldId="1141"/>
        </pc:sldMkLst>
        <pc:spChg chg="add mod">
          <ac:chgData name="LONGXU SUN" userId="c6452eb1147bfb92" providerId="LiveId" clId="{3D8AC3C5-BC7C-5CF2-B3A9-7F556BBD2200}" dt="2026-06-05T17:01:47.447" v="108"/>
          <ac:spMkLst>
            <pc:docMk/>
            <pc:sldMk cId="2738629876" sldId="1141"/>
            <ac:spMk id="8" creationId="{E307D045-2303-83F6-70C9-650FF69B9878}"/>
          </ac:spMkLst>
        </pc:spChg>
      </pc:sldChg>
      <pc:sldChg chg="addSp delSp modSp add mod">
        <pc:chgData name="LONGXU SUN" userId="c6452eb1147bfb92" providerId="LiveId" clId="{3D8AC3C5-BC7C-5CF2-B3A9-7F556BBD2200}" dt="2026-06-05T17:01:42.198" v="107"/>
        <pc:sldMkLst>
          <pc:docMk/>
          <pc:sldMk cId="466910095" sldId="1142"/>
        </pc:sldMkLst>
        <pc:spChg chg="add mod">
          <ac:chgData name="LONGXU SUN" userId="c6452eb1147bfb92" providerId="LiveId" clId="{3D8AC3C5-BC7C-5CF2-B3A9-7F556BBD2200}" dt="2026-06-05T17:01:42.198" v="107"/>
          <ac:spMkLst>
            <pc:docMk/>
            <pc:sldMk cId="466910095" sldId="1142"/>
            <ac:spMk id="11" creationId="{535E9F83-8A55-1E0B-AB25-8AB06B9BDF7D}"/>
          </ac:spMkLst>
        </pc:spChg>
      </pc:sldChg>
      <pc:sldChg chg="addSp delSp modSp add mod">
        <pc:chgData name="LONGXU SUN" userId="c6452eb1147bfb92" providerId="LiveId" clId="{3D8AC3C5-BC7C-5CF2-B3A9-7F556BBD2200}" dt="2026-06-05T17:01:39.866" v="106" actId="1035"/>
        <pc:sldMkLst>
          <pc:docMk/>
          <pc:sldMk cId="2558819875" sldId="1143"/>
        </pc:sldMkLst>
        <pc:spChg chg="add mod">
          <ac:chgData name="LONGXU SUN" userId="c6452eb1147bfb92" providerId="LiveId" clId="{3D8AC3C5-BC7C-5CF2-B3A9-7F556BBD2200}" dt="2026-06-05T17:01:39.866" v="106" actId="1035"/>
          <ac:spMkLst>
            <pc:docMk/>
            <pc:sldMk cId="2558819875" sldId="1143"/>
            <ac:spMk id="10" creationId="{DE121349-9B66-3E62-4D5D-CC4627F22F26}"/>
          </ac:spMkLst>
        </pc:spChg>
      </pc:sldChg>
      <pc:sldChg chg="addSp delSp modSp add mod">
        <pc:chgData name="LONGXU SUN" userId="c6452eb1147bfb92" providerId="LiveId" clId="{3D8AC3C5-BC7C-5CF2-B3A9-7F556BBD2200}" dt="2026-06-05T17:02:40.647" v="130" actId="478"/>
        <pc:sldMkLst>
          <pc:docMk/>
          <pc:sldMk cId="1423259872" sldId="1144"/>
        </pc:sldMkLst>
        <pc:picChg chg="mod">
          <ac:chgData name="LONGXU SUN" userId="c6452eb1147bfb92" providerId="LiveId" clId="{3D8AC3C5-BC7C-5CF2-B3A9-7F556BBD2200}" dt="2026-06-05T16:48:23.960" v="69" actId="14100"/>
          <ac:picMkLst>
            <pc:docMk/>
            <pc:sldMk cId="1423259872" sldId="1144"/>
            <ac:picMk id="3" creationId="{54E5047E-19F0-BAE6-EFF0-51ECBA424704}"/>
          </ac:picMkLst>
        </pc:picChg>
      </pc:sldChg>
      <pc:sldChg chg="addSp modSp new mod">
        <pc:chgData name="LONGXU SUN" userId="c6452eb1147bfb92" providerId="LiveId" clId="{3D8AC3C5-BC7C-5CF2-B3A9-7F556BBD2200}" dt="2026-06-07T17:29:26.571" v="728" actId="1076"/>
        <pc:sldMkLst>
          <pc:docMk/>
          <pc:sldMk cId="2003453892" sldId="1146"/>
        </pc:sldMkLst>
        <pc:spChg chg="mod">
          <ac:chgData name="LONGXU SUN" userId="c6452eb1147bfb92" providerId="LiveId" clId="{3D8AC3C5-BC7C-5CF2-B3A9-7F556BBD2200}" dt="2026-06-07T16:28:59.125" v="668" actId="14100"/>
          <ac:spMkLst>
            <pc:docMk/>
            <pc:sldMk cId="2003453892" sldId="1146"/>
            <ac:spMk id="2" creationId="{28680047-78C6-1227-78F7-0B6D0537D05B}"/>
          </ac:spMkLst>
        </pc:spChg>
        <pc:spChg chg="mod">
          <ac:chgData name="LONGXU SUN" userId="c6452eb1147bfb92" providerId="LiveId" clId="{3D8AC3C5-BC7C-5CF2-B3A9-7F556BBD2200}" dt="2026-06-07T17:29:26.571" v="728" actId="1076"/>
          <ac:spMkLst>
            <pc:docMk/>
            <pc:sldMk cId="2003453892" sldId="1146"/>
            <ac:spMk id="3" creationId="{E5E37D37-0FED-8E19-1996-4E31D5F04AD2}"/>
          </ac:spMkLst>
        </pc:spChg>
        <pc:spChg chg="add mod">
          <ac:chgData name="LONGXU SUN" userId="c6452eb1147bfb92" providerId="LiveId" clId="{3D8AC3C5-BC7C-5CF2-B3A9-7F556BBD2200}" dt="2026-06-07T16:30:40.032" v="681" actId="1076"/>
          <ac:spMkLst>
            <pc:docMk/>
            <pc:sldMk cId="2003453892" sldId="1146"/>
            <ac:spMk id="4" creationId="{6D15DAAD-23A7-0DBA-736E-507DC7FDAB93}"/>
          </ac:spMkLst>
        </pc:spChg>
        <pc:spChg chg="add mod">
          <ac:chgData name="LONGXU SUN" userId="c6452eb1147bfb92" providerId="LiveId" clId="{3D8AC3C5-BC7C-5CF2-B3A9-7F556BBD2200}" dt="2026-06-07T16:31:40.126" v="727" actId="20577"/>
          <ac:spMkLst>
            <pc:docMk/>
            <pc:sldMk cId="2003453892" sldId="1146"/>
            <ac:spMk id="6" creationId="{7DFCC8CE-3EC8-DF54-A182-75AA198EEE55}"/>
          </ac:spMkLst>
        </pc:spChg>
      </pc:sldChg>
      <pc:sldChg chg="add">
        <pc:chgData name="LONGXU SUN" userId="c6452eb1147bfb92" providerId="LiveId" clId="{3D8AC3C5-BC7C-5CF2-B3A9-7F556BBD2200}" dt="2026-06-07T16:28:24.107" v="658"/>
        <pc:sldMkLst>
          <pc:docMk/>
          <pc:sldMk cId="355450039" sldId="1147"/>
        </pc:sldMkLst>
      </pc:sldChg>
      <pc:sldChg chg="addSp delSp modSp new mod modNotesTx">
        <pc:chgData name="LONGXU SUN" userId="c6452eb1147bfb92" providerId="LiveId" clId="{3D8AC3C5-BC7C-5CF2-B3A9-7F556BBD2200}" dt="2026-06-09T08:24:49.277" v="1088" actId="20577"/>
        <pc:sldMkLst>
          <pc:docMk/>
          <pc:sldMk cId="1381897824" sldId="1148"/>
        </pc:sldMkLst>
        <pc:spChg chg="mod">
          <ac:chgData name="LONGXU SUN" userId="c6452eb1147bfb92" providerId="LiveId" clId="{3D8AC3C5-BC7C-5CF2-B3A9-7F556BBD2200}" dt="2026-06-07T17:35:06.603" v="772" actId="1076"/>
          <ac:spMkLst>
            <pc:docMk/>
            <pc:sldMk cId="1381897824" sldId="1148"/>
            <ac:spMk id="2" creationId="{8CA20B45-1F29-456E-F34D-0EAB9DEBFA2E}"/>
          </ac:spMkLst>
        </pc:spChg>
        <pc:spChg chg="add mod">
          <ac:chgData name="LONGXU SUN" userId="c6452eb1147bfb92" providerId="LiveId" clId="{3D8AC3C5-BC7C-5CF2-B3A9-7F556BBD2200}" dt="2026-06-07T17:43:57.693" v="808" actId="113"/>
          <ac:spMkLst>
            <pc:docMk/>
            <pc:sldMk cId="1381897824" sldId="1148"/>
            <ac:spMk id="9" creationId="{BB0E17F7-3D6A-1320-86DB-F03800EAD00F}"/>
          </ac:spMkLst>
        </pc:spChg>
        <pc:spChg chg="add mod">
          <ac:chgData name="LONGXU SUN" userId="c6452eb1147bfb92" providerId="LiveId" clId="{3D8AC3C5-BC7C-5CF2-B3A9-7F556BBD2200}" dt="2026-06-07T17:44:58.127" v="826" actId="120"/>
          <ac:spMkLst>
            <pc:docMk/>
            <pc:sldMk cId="1381897824" sldId="1148"/>
            <ac:spMk id="11" creationId="{4C23DAD0-6C62-D9C1-28FD-496AF1DCD24F}"/>
          </ac:spMkLst>
        </pc:spChg>
        <pc:spChg chg="add mod">
          <ac:chgData name="LONGXU SUN" userId="c6452eb1147bfb92" providerId="LiveId" clId="{3D8AC3C5-BC7C-5CF2-B3A9-7F556BBD2200}" dt="2026-06-07T17:47:41.218" v="842"/>
          <ac:spMkLst>
            <pc:docMk/>
            <pc:sldMk cId="1381897824" sldId="1148"/>
            <ac:spMk id="12" creationId="{2F7DE0B5-C3A6-6ABC-2371-AC28B6066F18}"/>
          </ac:spMkLst>
        </pc:spChg>
        <pc:picChg chg="add mod ord">
          <ac:chgData name="LONGXU SUN" userId="c6452eb1147bfb92" providerId="LiveId" clId="{3D8AC3C5-BC7C-5CF2-B3A9-7F556BBD2200}" dt="2026-06-07T17:44:33.198" v="819" actId="1076"/>
          <ac:picMkLst>
            <pc:docMk/>
            <pc:sldMk cId="1381897824" sldId="1148"/>
            <ac:picMk id="5" creationId="{3AA0FA67-423C-E9AF-7E01-FE813F6D249A}"/>
          </ac:picMkLst>
        </pc:picChg>
      </pc:sldChg>
      <pc:sldChg chg="addSp delSp modSp add mod modNotesTx">
        <pc:chgData name="LONGXU SUN" userId="c6452eb1147bfb92" providerId="LiveId" clId="{3D8AC3C5-BC7C-5CF2-B3A9-7F556BBD2200}" dt="2026-06-09T08:24:46.247" v="1087" actId="20577"/>
        <pc:sldMkLst>
          <pc:docMk/>
          <pc:sldMk cId="1007367392" sldId="1149"/>
        </pc:sldMkLst>
        <pc:spChg chg="add mod">
          <ac:chgData name="LONGXU SUN" userId="c6452eb1147bfb92" providerId="LiveId" clId="{3D8AC3C5-BC7C-5CF2-B3A9-7F556BBD2200}" dt="2026-06-07T17:47:33.615" v="841" actId="1076"/>
          <ac:spMkLst>
            <pc:docMk/>
            <pc:sldMk cId="1007367392" sldId="1149"/>
            <ac:spMk id="8" creationId="{C5439CE7-630B-6840-97AA-0C75FF76EB78}"/>
          </ac:spMkLst>
        </pc:spChg>
        <pc:spChg chg="add mod">
          <ac:chgData name="LONGXU SUN" userId="c6452eb1147bfb92" providerId="LiveId" clId="{3D8AC3C5-BC7C-5CF2-B3A9-7F556BBD2200}" dt="2026-06-07T17:47:43.775" v="843"/>
          <ac:spMkLst>
            <pc:docMk/>
            <pc:sldMk cId="1007367392" sldId="1149"/>
            <ac:spMk id="9" creationId="{26E96883-AD2B-F7EB-40AE-6D172830008F}"/>
          </ac:spMkLst>
        </pc:spChg>
        <pc:picChg chg="mod">
          <ac:chgData name="LONGXU SUN" userId="c6452eb1147bfb92" providerId="LiveId" clId="{3D8AC3C5-BC7C-5CF2-B3A9-7F556BBD2200}" dt="2026-06-07T17:47:22.135" v="837" actId="1076"/>
          <ac:picMkLst>
            <pc:docMk/>
            <pc:sldMk cId="1007367392" sldId="1149"/>
            <ac:picMk id="7" creationId="{9ECB40FF-7352-9A77-713E-16B8828CA766}"/>
          </ac:picMkLst>
        </pc:picChg>
      </pc:sldChg>
      <pc:sldChg chg="add modNotesTx">
        <pc:chgData name="LONGXU SUN" userId="c6452eb1147bfb92" providerId="LiveId" clId="{3D8AC3C5-BC7C-5CF2-B3A9-7F556BBD2200}" dt="2026-06-09T08:23:37.573" v="1079" actId="20577"/>
        <pc:sldMkLst>
          <pc:docMk/>
          <pc:sldMk cId="710200758" sldId="1150"/>
        </pc:sldMkLst>
      </pc:sldChg>
      <pc:sldChg chg="addSp delSp modSp new mod modNotesTx">
        <pc:chgData name="LONGXU SUN" userId="c6452eb1147bfb92" providerId="LiveId" clId="{3D8AC3C5-BC7C-5CF2-B3A9-7F556BBD2200}" dt="2026-06-09T08:23:40.536" v="1080" actId="20577"/>
        <pc:sldMkLst>
          <pc:docMk/>
          <pc:sldMk cId="4252924767" sldId="1151"/>
        </pc:sldMkLst>
        <pc:spChg chg="mod">
          <ac:chgData name="LONGXU SUN" userId="c6452eb1147bfb92" providerId="LiveId" clId="{3D8AC3C5-BC7C-5CF2-B3A9-7F556BBD2200}" dt="2026-06-07T18:03:08.036" v="917" actId="1076"/>
          <ac:spMkLst>
            <pc:docMk/>
            <pc:sldMk cId="4252924767" sldId="1151"/>
            <ac:spMk id="2" creationId="{FD03A06A-EBA9-1EE7-E654-C23B553C94A0}"/>
          </ac:spMkLst>
        </pc:spChg>
        <pc:spChg chg="add mod">
          <ac:chgData name="LONGXU SUN" userId="c6452eb1147bfb92" providerId="LiveId" clId="{3D8AC3C5-BC7C-5CF2-B3A9-7F556BBD2200}" dt="2026-06-07T18:06:58.645" v="928" actId="1076"/>
          <ac:spMkLst>
            <pc:docMk/>
            <pc:sldMk cId="4252924767" sldId="1151"/>
            <ac:spMk id="7" creationId="{BFBFE213-5B78-4933-A36A-5667292C0217}"/>
          </ac:spMkLst>
        </pc:spChg>
        <pc:spChg chg="add mod">
          <ac:chgData name="LONGXU SUN" userId="c6452eb1147bfb92" providerId="LiveId" clId="{3D8AC3C5-BC7C-5CF2-B3A9-7F556BBD2200}" dt="2026-06-07T18:08:02.157" v="940" actId="1076"/>
          <ac:spMkLst>
            <pc:docMk/>
            <pc:sldMk cId="4252924767" sldId="1151"/>
            <ac:spMk id="9" creationId="{18A588D7-F3CE-919A-72FA-11339948F9EC}"/>
          </ac:spMkLst>
        </pc:spChg>
        <pc:spChg chg="add mod">
          <ac:chgData name="LONGXU SUN" userId="c6452eb1147bfb92" providerId="LiveId" clId="{3D8AC3C5-BC7C-5CF2-B3A9-7F556BBD2200}" dt="2026-06-07T18:08:15.430" v="942" actId="1076"/>
          <ac:spMkLst>
            <pc:docMk/>
            <pc:sldMk cId="4252924767" sldId="1151"/>
            <ac:spMk id="10" creationId="{65402C0C-E1EA-CC0C-2D6B-A43D157B0288}"/>
          </ac:spMkLst>
        </pc:spChg>
        <pc:picChg chg="add mod ord">
          <ac:chgData name="LONGXU SUN" userId="c6452eb1147bfb92" providerId="LiveId" clId="{3D8AC3C5-BC7C-5CF2-B3A9-7F556BBD2200}" dt="2026-06-07T18:06:42.008" v="920" actId="1076"/>
          <ac:picMkLst>
            <pc:docMk/>
            <pc:sldMk cId="4252924767" sldId="1151"/>
            <ac:picMk id="5" creationId="{A43BEDDC-8103-9672-70B2-A8899F026332}"/>
          </ac:picMkLst>
        </pc:picChg>
      </pc:sldChg>
      <pc:sldChg chg="add modNotesTx">
        <pc:chgData name="LONGXU SUN" userId="c6452eb1147bfb92" providerId="LiveId" clId="{3D8AC3C5-BC7C-5CF2-B3A9-7F556BBD2200}" dt="2026-06-09T08:23:34.166" v="1078" actId="20577"/>
        <pc:sldMkLst>
          <pc:docMk/>
          <pc:sldMk cId="809787918" sldId="1152"/>
        </pc:sldMkLst>
      </pc:sldChg>
      <pc:sldMasterChg chg="modSldLayout">
        <pc:chgData name="LONGXU SUN" userId="c6452eb1147bfb92" providerId="LiveId" clId="{3D8AC3C5-BC7C-5CF2-B3A9-7F556BBD2200}" dt="2026-06-05T16:52:54.409" v="78"/>
        <pc:sldMasterMkLst>
          <pc:docMk/>
          <pc:sldMasterMk cId="0" sldId="2147483648"/>
        </pc:sldMasterMkLst>
        <pc:sldLayoutChg chg="addSp modSp">
          <pc:chgData name="LONGXU SUN" userId="c6452eb1147bfb92" providerId="LiveId" clId="{3D8AC3C5-BC7C-5CF2-B3A9-7F556BBD2200}" dt="2026-06-05T16:52:52.687" v="77"/>
          <pc:sldLayoutMkLst>
            <pc:docMk/>
            <pc:sldMasterMk cId="0" sldId="2147483648"/>
            <pc:sldLayoutMk cId="3665455565" sldId="2147483661"/>
          </pc:sldLayoutMkLst>
          <pc:spChg chg="add mod">
            <ac:chgData name="LONGXU SUN" userId="c6452eb1147bfb92" providerId="LiveId" clId="{3D8AC3C5-BC7C-5CF2-B3A9-7F556BBD2200}" dt="2026-06-05T16:52:52.687" v="77"/>
            <ac:spMkLst>
              <pc:docMk/>
              <pc:sldMasterMk cId="0" sldId="2147483648"/>
              <pc:sldLayoutMk cId="3665455565" sldId="2147483661"/>
              <ac:spMk id="5" creationId="{5DE8E2A9-DF85-EEEC-CC13-1D21E88B8594}"/>
            </ac:spMkLst>
          </pc:spChg>
        </pc:sldLayoutChg>
        <pc:sldLayoutChg chg="addSp modSp">
          <pc:chgData name="LONGXU SUN" userId="c6452eb1147bfb92" providerId="LiveId" clId="{3D8AC3C5-BC7C-5CF2-B3A9-7F556BBD2200}" dt="2026-06-05T16:52:54.409" v="78"/>
          <pc:sldLayoutMkLst>
            <pc:docMk/>
            <pc:sldMasterMk cId="0" sldId="2147483648"/>
            <pc:sldLayoutMk cId="2035741581" sldId="2147483662"/>
          </pc:sldLayoutMkLst>
          <pc:spChg chg="add mod">
            <ac:chgData name="LONGXU SUN" userId="c6452eb1147bfb92" providerId="LiveId" clId="{3D8AC3C5-BC7C-5CF2-B3A9-7F556BBD2200}" dt="2026-06-05T16:52:54.409" v="78"/>
            <ac:spMkLst>
              <pc:docMk/>
              <pc:sldMasterMk cId="0" sldId="2147483648"/>
              <pc:sldLayoutMk cId="2035741581" sldId="2147483662"/>
              <ac:spMk id="2" creationId="{BD424FD7-6EF7-D24C-9091-9F40B70CDFFF}"/>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png"/><Relationship Id="rId1" Type="http://schemas.openxmlformats.org/officeDocument/2006/relationships/image" Target="../media/image261.png"/><Relationship Id="rId4" Type="http://schemas.openxmlformats.org/officeDocument/2006/relationships/image" Target="../media/image26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png"/><Relationship Id="rId1" Type="http://schemas.openxmlformats.org/officeDocument/2006/relationships/image" Target="../media/image261.png"/><Relationship Id="rId4" Type="http://schemas.openxmlformats.org/officeDocument/2006/relationships/image" Target="../media/image26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BB0D9D-DDD3-4C6C-916B-27377AB731B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zh-CN" altLang="en-US"/>
        </a:p>
      </dgm:t>
    </dgm:pt>
    <dgm:pt modelId="{880DADE7-BA2F-4CA4-8857-64CAA4708DF9}">
      <dgm:prSet phldrT="[文本]"/>
      <dgm:spPr/>
      <dgm:t>
        <a:bodyPr/>
        <a:lstStyle/>
        <a:p>
          <a:pPr>
            <a:buFont typeface="Wingdings" pitchFamily="2" charset="2"/>
            <a:buChar char="Ø"/>
          </a:pPr>
          <a:r>
            <a:rPr lang="en-US" altLang="zh-CN" dirty="0">
              <a:solidFill>
                <a:prstClr val="black"/>
              </a:solidFill>
              <a:latin typeface="Calibri"/>
            </a:rPr>
            <a:t>Personalized Recommendations</a:t>
          </a:r>
          <a:endParaRPr lang="zh-CN" altLang="en-US" dirty="0"/>
        </a:p>
      </dgm:t>
    </dgm:pt>
    <dgm:pt modelId="{A62245D8-E92D-4804-B118-EBB3DCA3532A}" type="parTrans" cxnId="{188E3980-FFC4-49B6-8EAA-2273C167A5D3}">
      <dgm:prSet/>
      <dgm:spPr/>
      <dgm:t>
        <a:bodyPr/>
        <a:lstStyle/>
        <a:p>
          <a:endParaRPr lang="zh-CN" altLang="en-US"/>
        </a:p>
      </dgm:t>
    </dgm:pt>
    <dgm:pt modelId="{C46DDCBB-7526-4788-9E25-6C190C2A61C0}" type="sibTrans" cxnId="{188E3980-FFC4-49B6-8EAA-2273C167A5D3}">
      <dgm:prSet/>
      <dgm:spPr/>
      <dgm:t>
        <a:bodyPr/>
        <a:lstStyle/>
        <a:p>
          <a:endParaRPr lang="zh-CN" altLang="en-US"/>
        </a:p>
      </dgm:t>
    </dgm:pt>
    <dgm:pt modelId="{12687DCD-4FF2-4E1C-B7F9-CD1BB75EDEF8}">
      <dgm:prSet phldrT="[文本]"/>
      <dgm:spPr/>
      <dgm:t>
        <a:bodyPr/>
        <a:lstStyle/>
        <a:p>
          <a:pPr>
            <a:buFont typeface="Wingdings" pitchFamily="2" charset="2"/>
            <a:buChar char="Ø"/>
          </a:pPr>
          <a:r>
            <a:rPr lang="en-US" altLang="zh-CN" dirty="0">
              <a:solidFill>
                <a:prstClr val="black"/>
              </a:solidFill>
              <a:latin typeface="Calibri"/>
            </a:rPr>
            <a:t>Customer Service</a:t>
          </a:r>
          <a:endParaRPr lang="zh-CN" altLang="en-US" dirty="0"/>
        </a:p>
      </dgm:t>
    </dgm:pt>
    <dgm:pt modelId="{0F23ADC3-3935-4F79-9F98-1EAF1E75CE40}" type="parTrans" cxnId="{473A1390-A9B2-4AA0-92A0-B7D4D8C08E3C}">
      <dgm:prSet/>
      <dgm:spPr/>
      <dgm:t>
        <a:bodyPr/>
        <a:lstStyle/>
        <a:p>
          <a:endParaRPr lang="zh-CN" altLang="en-US"/>
        </a:p>
      </dgm:t>
    </dgm:pt>
    <dgm:pt modelId="{427C65D7-4F32-4C79-AC97-D1FBD50E1ED2}" type="sibTrans" cxnId="{473A1390-A9B2-4AA0-92A0-B7D4D8C08E3C}">
      <dgm:prSet/>
      <dgm:spPr/>
      <dgm:t>
        <a:bodyPr/>
        <a:lstStyle/>
        <a:p>
          <a:endParaRPr lang="zh-CN" altLang="en-US"/>
        </a:p>
      </dgm:t>
    </dgm:pt>
    <dgm:pt modelId="{135D6EC4-7B4E-40E2-9370-CDB0FB5915EA}">
      <dgm:prSet phldrT="[文本]"/>
      <dgm:spPr/>
      <dgm:t>
        <a:bodyPr/>
        <a:lstStyle/>
        <a:p>
          <a:pPr>
            <a:buFont typeface="Wingdings" pitchFamily="2" charset="2"/>
            <a:buChar char="Ø"/>
          </a:pPr>
          <a:r>
            <a:rPr lang="en-US" altLang="zh-CN" dirty="0">
              <a:solidFill>
                <a:prstClr val="black"/>
              </a:solidFill>
              <a:latin typeface="Calibri"/>
            </a:rPr>
            <a:t>Medical Diagnostics</a:t>
          </a:r>
          <a:endParaRPr lang="zh-CN" altLang="en-US" dirty="0"/>
        </a:p>
      </dgm:t>
    </dgm:pt>
    <dgm:pt modelId="{D766CFFA-1CD2-4A4C-BE15-FC7009DB2BB5}" type="parTrans" cxnId="{73CC5C5E-0F97-4A39-B1F2-22BCEEC32895}">
      <dgm:prSet/>
      <dgm:spPr/>
      <dgm:t>
        <a:bodyPr/>
        <a:lstStyle/>
        <a:p>
          <a:endParaRPr lang="zh-CN" altLang="en-US"/>
        </a:p>
      </dgm:t>
    </dgm:pt>
    <dgm:pt modelId="{0DD45BFE-7E9C-4D06-961F-1EABB54536B9}" type="sibTrans" cxnId="{73CC5C5E-0F97-4A39-B1F2-22BCEEC32895}">
      <dgm:prSet/>
      <dgm:spPr/>
      <dgm:t>
        <a:bodyPr/>
        <a:lstStyle/>
        <a:p>
          <a:endParaRPr lang="zh-CN" altLang="en-US"/>
        </a:p>
      </dgm:t>
    </dgm:pt>
    <dgm:pt modelId="{DF99107E-50F9-476B-8801-4FEEA7A954C6}">
      <dgm:prSet phldrT="[文本]"/>
      <dgm:spPr/>
      <dgm:t>
        <a:bodyPr/>
        <a:lstStyle/>
        <a:p>
          <a:pPr>
            <a:buFont typeface="Wingdings" pitchFamily="2" charset="2"/>
            <a:buChar char="Ø"/>
          </a:pPr>
          <a:r>
            <a:rPr lang="en-US" altLang="zh-CN" dirty="0">
              <a:solidFill>
                <a:prstClr val="black"/>
              </a:solidFill>
              <a:latin typeface="Calibri"/>
            </a:rPr>
            <a:t>Financial Decision-Making</a:t>
          </a:r>
          <a:endParaRPr lang="zh-CN" altLang="en-US" dirty="0"/>
        </a:p>
      </dgm:t>
    </dgm:pt>
    <dgm:pt modelId="{D3B86D11-5E34-4860-9CB6-4200CA0ED268}" type="parTrans" cxnId="{EDD144BB-5ED8-4596-ADD2-70AD52CCFFB4}">
      <dgm:prSet/>
      <dgm:spPr/>
      <dgm:t>
        <a:bodyPr/>
        <a:lstStyle/>
        <a:p>
          <a:endParaRPr lang="zh-CN" altLang="en-US"/>
        </a:p>
      </dgm:t>
    </dgm:pt>
    <dgm:pt modelId="{1A78A02D-D216-4078-8F0F-2E62B0D952DD}" type="sibTrans" cxnId="{EDD144BB-5ED8-4596-ADD2-70AD52CCFFB4}">
      <dgm:prSet/>
      <dgm:spPr/>
      <dgm:t>
        <a:bodyPr/>
        <a:lstStyle/>
        <a:p>
          <a:endParaRPr lang="zh-CN" altLang="en-US"/>
        </a:p>
      </dgm:t>
    </dgm:pt>
    <dgm:pt modelId="{7C58EFBC-850F-4BBC-870F-A8BA6EF44E92}" type="pres">
      <dgm:prSet presAssocID="{5CBB0D9D-DDD3-4C6C-916B-27377AB731B2}" presName="Name0" presStyleCnt="0">
        <dgm:presLayoutVars>
          <dgm:dir/>
          <dgm:resizeHandles val="exact"/>
        </dgm:presLayoutVars>
      </dgm:prSet>
      <dgm:spPr/>
    </dgm:pt>
    <dgm:pt modelId="{4202232D-DF27-4614-8E16-B177F59E3AA3}" type="pres">
      <dgm:prSet presAssocID="{880DADE7-BA2F-4CA4-8857-64CAA4708DF9}" presName="compNode" presStyleCnt="0"/>
      <dgm:spPr/>
    </dgm:pt>
    <dgm:pt modelId="{ACDCD778-FFFC-452C-BBB0-51B97A79FE3A}" type="pres">
      <dgm:prSet presAssocID="{880DADE7-BA2F-4CA4-8857-64CAA4708DF9}"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dgm:spPr>
    </dgm:pt>
    <dgm:pt modelId="{8689A397-8703-42FA-8FAF-14DAFF9E7CCD}" type="pres">
      <dgm:prSet presAssocID="{880DADE7-BA2F-4CA4-8857-64CAA4708DF9}" presName="textRect" presStyleLbl="revTx" presStyleIdx="0" presStyleCnt="4">
        <dgm:presLayoutVars>
          <dgm:bulletEnabled val="1"/>
        </dgm:presLayoutVars>
      </dgm:prSet>
      <dgm:spPr/>
    </dgm:pt>
    <dgm:pt modelId="{A81634C4-484D-482E-A280-95227C57C91A}" type="pres">
      <dgm:prSet presAssocID="{C46DDCBB-7526-4788-9E25-6C190C2A61C0}" presName="sibTrans" presStyleLbl="sibTrans2D1" presStyleIdx="0" presStyleCnt="0"/>
      <dgm:spPr/>
    </dgm:pt>
    <dgm:pt modelId="{D04A04F9-01C9-4FAA-8382-79F3CE47CF3C}" type="pres">
      <dgm:prSet presAssocID="{12687DCD-4FF2-4E1C-B7F9-CD1BB75EDEF8}" presName="compNode" presStyleCnt="0"/>
      <dgm:spPr/>
    </dgm:pt>
    <dgm:pt modelId="{3499F96D-526C-42F0-A353-20EE17CA45C5}" type="pres">
      <dgm:prSet presAssocID="{12687DCD-4FF2-4E1C-B7F9-CD1BB75EDEF8}" presName="pict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2000" r="-42000"/>
          </a:stretch>
        </a:blipFill>
      </dgm:spPr>
    </dgm:pt>
    <dgm:pt modelId="{D7962BDA-F589-4A7E-AF68-6D3325E319D8}" type="pres">
      <dgm:prSet presAssocID="{12687DCD-4FF2-4E1C-B7F9-CD1BB75EDEF8}" presName="textRect" presStyleLbl="revTx" presStyleIdx="1" presStyleCnt="4">
        <dgm:presLayoutVars>
          <dgm:bulletEnabled val="1"/>
        </dgm:presLayoutVars>
      </dgm:prSet>
      <dgm:spPr/>
    </dgm:pt>
    <dgm:pt modelId="{8B13A558-A22F-49BC-86B4-2AFEED90EEEC}" type="pres">
      <dgm:prSet presAssocID="{427C65D7-4F32-4C79-AC97-D1FBD50E1ED2}" presName="sibTrans" presStyleLbl="sibTrans2D1" presStyleIdx="0" presStyleCnt="0"/>
      <dgm:spPr/>
    </dgm:pt>
    <dgm:pt modelId="{EDD5799A-B583-4CCD-94F8-51DE7FFE26B2}" type="pres">
      <dgm:prSet presAssocID="{135D6EC4-7B4E-40E2-9370-CDB0FB5915EA}" presName="compNode" presStyleCnt="0"/>
      <dgm:spPr/>
    </dgm:pt>
    <dgm:pt modelId="{A515CBD5-DE72-4CDC-84F5-ED3F0DFDCAED}" type="pres">
      <dgm:prSet presAssocID="{135D6EC4-7B4E-40E2-9370-CDB0FB5915EA}" presName="pict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 modelId="{BDD13565-CA24-4689-BB81-60967B38B7CA}" type="pres">
      <dgm:prSet presAssocID="{135D6EC4-7B4E-40E2-9370-CDB0FB5915EA}" presName="textRect" presStyleLbl="revTx" presStyleIdx="2" presStyleCnt="4">
        <dgm:presLayoutVars>
          <dgm:bulletEnabled val="1"/>
        </dgm:presLayoutVars>
      </dgm:prSet>
      <dgm:spPr/>
    </dgm:pt>
    <dgm:pt modelId="{222A3FC4-159C-4580-8832-00270BE9020A}" type="pres">
      <dgm:prSet presAssocID="{0DD45BFE-7E9C-4D06-961F-1EABB54536B9}" presName="sibTrans" presStyleLbl="sibTrans2D1" presStyleIdx="0" presStyleCnt="0"/>
      <dgm:spPr/>
    </dgm:pt>
    <dgm:pt modelId="{3CDAFA02-3F7F-4E99-83F3-BCBF566D8627}" type="pres">
      <dgm:prSet presAssocID="{DF99107E-50F9-476B-8801-4FEEA7A954C6}" presName="compNode" presStyleCnt="0"/>
      <dgm:spPr/>
    </dgm:pt>
    <dgm:pt modelId="{F3DF6ED8-DB84-4D00-988C-5E69003EAC58}" type="pres">
      <dgm:prSet presAssocID="{DF99107E-50F9-476B-8801-4FEEA7A954C6}"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44390905-0BDF-411C-B802-104F930FCDEA}" type="pres">
      <dgm:prSet presAssocID="{DF99107E-50F9-476B-8801-4FEEA7A954C6}" presName="textRect" presStyleLbl="revTx" presStyleIdx="3" presStyleCnt="4">
        <dgm:presLayoutVars>
          <dgm:bulletEnabled val="1"/>
        </dgm:presLayoutVars>
      </dgm:prSet>
      <dgm:spPr/>
    </dgm:pt>
  </dgm:ptLst>
  <dgm:cxnLst>
    <dgm:cxn modelId="{A6D60922-24A1-47F4-AEAB-3291411A59D8}" type="presOf" srcId="{DF99107E-50F9-476B-8801-4FEEA7A954C6}" destId="{44390905-0BDF-411C-B802-104F930FCDEA}" srcOrd="0" destOrd="0" presId="urn:microsoft.com/office/officeart/2005/8/layout/pList1"/>
    <dgm:cxn modelId="{BE4CFA35-36CF-4235-A698-12261334EB87}" type="presOf" srcId="{5CBB0D9D-DDD3-4C6C-916B-27377AB731B2}" destId="{7C58EFBC-850F-4BBC-870F-A8BA6EF44E92}" srcOrd="0" destOrd="0" presId="urn:microsoft.com/office/officeart/2005/8/layout/pList1"/>
    <dgm:cxn modelId="{73CC5C5E-0F97-4A39-B1F2-22BCEEC32895}" srcId="{5CBB0D9D-DDD3-4C6C-916B-27377AB731B2}" destId="{135D6EC4-7B4E-40E2-9370-CDB0FB5915EA}" srcOrd="2" destOrd="0" parTransId="{D766CFFA-1CD2-4A4C-BE15-FC7009DB2BB5}" sibTransId="{0DD45BFE-7E9C-4D06-961F-1EABB54536B9}"/>
    <dgm:cxn modelId="{DB745069-68D9-451B-A486-D46D31CF2A8E}" type="presOf" srcId="{C46DDCBB-7526-4788-9E25-6C190C2A61C0}" destId="{A81634C4-484D-482E-A280-95227C57C91A}" srcOrd="0" destOrd="0" presId="urn:microsoft.com/office/officeart/2005/8/layout/pList1"/>
    <dgm:cxn modelId="{188E3980-FFC4-49B6-8EAA-2273C167A5D3}" srcId="{5CBB0D9D-DDD3-4C6C-916B-27377AB731B2}" destId="{880DADE7-BA2F-4CA4-8857-64CAA4708DF9}" srcOrd="0" destOrd="0" parTransId="{A62245D8-E92D-4804-B118-EBB3DCA3532A}" sibTransId="{C46DDCBB-7526-4788-9E25-6C190C2A61C0}"/>
    <dgm:cxn modelId="{46652383-D9CE-420F-8260-DDDD1163BAF0}" type="presOf" srcId="{135D6EC4-7B4E-40E2-9370-CDB0FB5915EA}" destId="{BDD13565-CA24-4689-BB81-60967B38B7CA}" srcOrd="0" destOrd="0" presId="urn:microsoft.com/office/officeart/2005/8/layout/pList1"/>
    <dgm:cxn modelId="{473A1390-A9B2-4AA0-92A0-B7D4D8C08E3C}" srcId="{5CBB0D9D-DDD3-4C6C-916B-27377AB731B2}" destId="{12687DCD-4FF2-4E1C-B7F9-CD1BB75EDEF8}" srcOrd="1" destOrd="0" parTransId="{0F23ADC3-3935-4F79-9F98-1EAF1E75CE40}" sibTransId="{427C65D7-4F32-4C79-AC97-D1FBD50E1ED2}"/>
    <dgm:cxn modelId="{6639CAA9-DAB4-4B34-B993-6CEDDAF8E2E8}" type="presOf" srcId="{12687DCD-4FF2-4E1C-B7F9-CD1BB75EDEF8}" destId="{D7962BDA-F589-4A7E-AF68-6D3325E319D8}" srcOrd="0" destOrd="0" presId="urn:microsoft.com/office/officeart/2005/8/layout/pList1"/>
    <dgm:cxn modelId="{EDD144BB-5ED8-4596-ADD2-70AD52CCFFB4}" srcId="{5CBB0D9D-DDD3-4C6C-916B-27377AB731B2}" destId="{DF99107E-50F9-476B-8801-4FEEA7A954C6}" srcOrd="3" destOrd="0" parTransId="{D3B86D11-5E34-4860-9CB6-4200CA0ED268}" sibTransId="{1A78A02D-D216-4078-8F0F-2E62B0D952DD}"/>
    <dgm:cxn modelId="{746E20C8-55A9-4207-AE66-15739A345D9C}" type="presOf" srcId="{427C65D7-4F32-4C79-AC97-D1FBD50E1ED2}" destId="{8B13A558-A22F-49BC-86B4-2AFEED90EEEC}" srcOrd="0" destOrd="0" presId="urn:microsoft.com/office/officeart/2005/8/layout/pList1"/>
    <dgm:cxn modelId="{9C2A6FD0-E45D-4DA5-8EAF-58084E3FF552}" type="presOf" srcId="{880DADE7-BA2F-4CA4-8857-64CAA4708DF9}" destId="{8689A397-8703-42FA-8FAF-14DAFF9E7CCD}" srcOrd="0" destOrd="0" presId="urn:microsoft.com/office/officeart/2005/8/layout/pList1"/>
    <dgm:cxn modelId="{D4D446E9-7C2C-47EA-A2BF-0D8835D634D0}" type="presOf" srcId="{0DD45BFE-7E9C-4D06-961F-1EABB54536B9}" destId="{222A3FC4-159C-4580-8832-00270BE9020A}" srcOrd="0" destOrd="0" presId="urn:microsoft.com/office/officeart/2005/8/layout/pList1"/>
    <dgm:cxn modelId="{2646A8DC-A717-4804-AA8F-A655969EE37F}" type="presParOf" srcId="{7C58EFBC-850F-4BBC-870F-A8BA6EF44E92}" destId="{4202232D-DF27-4614-8E16-B177F59E3AA3}" srcOrd="0" destOrd="0" presId="urn:microsoft.com/office/officeart/2005/8/layout/pList1"/>
    <dgm:cxn modelId="{D4DCB3D7-2DBD-4C24-AA67-7FDFBD190F73}" type="presParOf" srcId="{4202232D-DF27-4614-8E16-B177F59E3AA3}" destId="{ACDCD778-FFFC-452C-BBB0-51B97A79FE3A}" srcOrd="0" destOrd="0" presId="urn:microsoft.com/office/officeart/2005/8/layout/pList1"/>
    <dgm:cxn modelId="{3451A115-7527-4FD9-B334-C6BE46F56276}" type="presParOf" srcId="{4202232D-DF27-4614-8E16-B177F59E3AA3}" destId="{8689A397-8703-42FA-8FAF-14DAFF9E7CCD}" srcOrd="1" destOrd="0" presId="urn:microsoft.com/office/officeart/2005/8/layout/pList1"/>
    <dgm:cxn modelId="{04AA728F-27B3-4C87-B88B-A0EFCFF1E7E1}" type="presParOf" srcId="{7C58EFBC-850F-4BBC-870F-A8BA6EF44E92}" destId="{A81634C4-484D-482E-A280-95227C57C91A}" srcOrd="1" destOrd="0" presId="urn:microsoft.com/office/officeart/2005/8/layout/pList1"/>
    <dgm:cxn modelId="{F34F437A-BD4E-4B20-814D-3E43681C4D86}" type="presParOf" srcId="{7C58EFBC-850F-4BBC-870F-A8BA6EF44E92}" destId="{D04A04F9-01C9-4FAA-8382-79F3CE47CF3C}" srcOrd="2" destOrd="0" presId="urn:microsoft.com/office/officeart/2005/8/layout/pList1"/>
    <dgm:cxn modelId="{B1F804EB-C984-45F6-A2EC-05188FB305C1}" type="presParOf" srcId="{D04A04F9-01C9-4FAA-8382-79F3CE47CF3C}" destId="{3499F96D-526C-42F0-A353-20EE17CA45C5}" srcOrd="0" destOrd="0" presId="urn:microsoft.com/office/officeart/2005/8/layout/pList1"/>
    <dgm:cxn modelId="{248DB9E2-93BF-4E27-A842-86C43E4D9A22}" type="presParOf" srcId="{D04A04F9-01C9-4FAA-8382-79F3CE47CF3C}" destId="{D7962BDA-F589-4A7E-AF68-6D3325E319D8}" srcOrd="1" destOrd="0" presId="urn:microsoft.com/office/officeart/2005/8/layout/pList1"/>
    <dgm:cxn modelId="{3C94FB27-7BAA-471A-841B-49AAA6EC6BBF}" type="presParOf" srcId="{7C58EFBC-850F-4BBC-870F-A8BA6EF44E92}" destId="{8B13A558-A22F-49BC-86B4-2AFEED90EEEC}" srcOrd="3" destOrd="0" presId="urn:microsoft.com/office/officeart/2005/8/layout/pList1"/>
    <dgm:cxn modelId="{C25F8A7E-0C95-496F-B542-ADF5D54D706E}" type="presParOf" srcId="{7C58EFBC-850F-4BBC-870F-A8BA6EF44E92}" destId="{EDD5799A-B583-4CCD-94F8-51DE7FFE26B2}" srcOrd="4" destOrd="0" presId="urn:microsoft.com/office/officeart/2005/8/layout/pList1"/>
    <dgm:cxn modelId="{47A7D8A1-18AF-4A76-A854-DF7701C9AA5F}" type="presParOf" srcId="{EDD5799A-B583-4CCD-94F8-51DE7FFE26B2}" destId="{A515CBD5-DE72-4CDC-84F5-ED3F0DFDCAED}" srcOrd="0" destOrd="0" presId="urn:microsoft.com/office/officeart/2005/8/layout/pList1"/>
    <dgm:cxn modelId="{53274214-E079-47DB-AB76-A9F12192B5F8}" type="presParOf" srcId="{EDD5799A-B583-4CCD-94F8-51DE7FFE26B2}" destId="{BDD13565-CA24-4689-BB81-60967B38B7CA}" srcOrd="1" destOrd="0" presId="urn:microsoft.com/office/officeart/2005/8/layout/pList1"/>
    <dgm:cxn modelId="{51909F21-DB48-4D7C-BD3C-0D852239BE7D}" type="presParOf" srcId="{7C58EFBC-850F-4BBC-870F-A8BA6EF44E92}" destId="{222A3FC4-159C-4580-8832-00270BE9020A}" srcOrd="5" destOrd="0" presId="urn:microsoft.com/office/officeart/2005/8/layout/pList1"/>
    <dgm:cxn modelId="{654C6EF3-E17C-46FF-A868-8E4B79686B59}" type="presParOf" srcId="{7C58EFBC-850F-4BBC-870F-A8BA6EF44E92}" destId="{3CDAFA02-3F7F-4E99-83F3-BCBF566D8627}" srcOrd="6" destOrd="0" presId="urn:microsoft.com/office/officeart/2005/8/layout/pList1"/>
    <dgm:cxn modelId="{5E556082-C067-4338-8B0B-2505666AAAAE}" type="presParOf" srcId="{3CDAFA02-3F7F-4E99-83F3-BCBF566D8627}" destId="{F3DF6ED8-DB84-4D00-988C-5E69003EAC58}" srcOrd="0" destOrd="0" presId="urn:microsoft.com/office/officeart/2005/8/layout/pList1"/>
    <dgm:cxn modelId="{920CA863-6C28-4161-B948-5C40E7014E44}" type="presParOf" srcId="{3CDAFA02-3F7F-4E99-83F3-BCBF566D8627}" destId="{44390905-0BDF-411C-B802-104F930FCDE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CD778-FFFC-452C-BBB0-51B97A79FE3A}">
      <dsp:nvSpPr>
        <dsp:cNvPr id="0" name=""/>
        <dsp:cNvSpPr/>
      </dsp:nvSpPr>
      <dsp:spPr>
        <a:xfrm>
          <a:off x="3757" y="369934"/>
          <a:ext cx="1788013" cy="1231941"/>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9A397-8703-42FA-8FAF-14DAFF9E7CCD}">
      <dsp:nvSpPr>
        <dsp:cNvPr id="0" name=""/>
        <dsp:cNvSpPr/>
      </dsp:nvSpPr>
      <dsp:spPr>
        <a:xfrm>
          <a:off x="3757" y="1601876"/>
          <a:ext cx="1788013" cy="66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Font typeface="Wingdings" pitchFamily="2" charset="2"/>
            <a:buNone/>
          </a:pPr>
          <a:r>
            <a:rPr lang="en-US" altLang="zh-CN" sz="1600" kern="1200" dirty="0">
              <a:solidFill>
                <a:prstClr val="black"/>
              </a:solidFill>
              <a:latin typeface="Calibri"/>
            </a:rPr>
            <a:t>Personalized Recommendations</a:t>
          </a:r>
          <a:endParaRPr lang="zh-CN" altLang="en-US" sz="1600" kern="1200" dirty="0"/>
        </a:p>
      </dsp:txBody>
      <dsp:txXfrm>
        <a:off x="3757" y="1601876"/>
        <a:ext cx="1788013" cy="663353"/>
      </dsp:txXfrm>
    </dsp:sp>
    <dsp:sp modelId="{3499F96D-526C-42F0-A353-20EE17CA45C5}">
      <dsp:nvSpPr>
        <dsp:cNvPr id="0" name=""/>
        <dsp:cNvSpPr/>
      </dsp:nvSpPr>
      <dsp:spPr>
        <a:xfrm>
          <a:off x="1970647" y="369934"/>
          <a:ext cx="1788013" cy="1231941"/>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2000" r="-4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962BDA-F589-4A7E-AF68-6D3325E319D8}">
      <dsp:nvSpPr>
        <dsp:cNvPr id="0" name=""/>
        <dsp:cNvSpPr/>
      </dsp:nvSpPr>
      <dsp:spPr>
        <a:xfrm>
          <a:off x="1970647" y="1601876"/>
          <a:ext cx="1788013" cy="66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Font typeface="Wingdings" pitchFamily="2" charset="2"/>
            <a:buNone/>
          </a:pPr>
          <a:r>
            <a:rPr lang="en-US" altLang="zh-CN" sz="1600" kern="1200" dirty="0">
              <a:solidFill>
                <a:prstClr val="black"/>
              </a:solidFill>
              <a:latin typeface="Calibri"/>
            </a:rPr>
            <a:t>Customer Service</a:t>
          </a:r>
          <a:endParaRPr lang="zh-CN" altLang="en-US" sz="1600" kern="1200" dirty="0"/>
        </a:p>
      </dsp:txBody>
      <dsp:txXfrm>
        <a:off x="1970647" y="1601876"/>
        <a:ext cx="1788013" cy="663353"/>
      </dsp:txXfrm>
    </dsp:sp>
    <dsp:sp modelId="{A515CBD5-DE72-4CDC-84F5-ED3F0DFDCAED}">
      <dsp:nvSpPr>
        <dsp:cNvPr id="0" name=""/>
        <dsp:cNvSpPr/>
      </dsp:nvSpPr>
      <dsp:spPr>
        <a:xfrm>
          <a:off x="3937538" y="369934"/>
          <a:ext cx="1788013" cy="1231941"/>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3565-CA24-4689-BB81-60967B38B7CA}">
      <dsp:nvSpPr>
        <dsp:cNvPr id="0" name=""/>
        <dsp:cNvSpPr/>
      </dsp:nvSpPr>
      <dsp:spPr>
        <a:xfrm>
          <a:off x="3937538" y="1601876"/>
          <a:ext cx="1788013" cy="66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Font typeface="Wingdings" pitchFamily="2" charset="2"/>
            <a:buNone/>
          </a:pPr>
          <a:r>
            <a:rPr lang="en-US" altLang="zh-CN" sz="1600" kern="1200" dirty="0">
              <a:solidFill>
                <a:prstClr val="black"/>
              </a:solidFill>
              <a:latin typeface="Calibri"/>
            </a:rPr>
            <a:t>Medical Diagnostics</a:t>
          </a:r>
          <a:endParaRPr lang="zh-CN" altLang="en-US" sz="1600" kern="1200" dirty="0"/>
        </a:p>
      </dsp:txBody>
      <dsp:txXfrm>
        <a:off x="3937538" y="1601876"/>
        <a:ext cx="1788013" cy="663353"/>
      </dsp:txXfrm>
    </dsp:sp>
    <dsp:sp modelId="{F3DF6ED8-DB84-4D00-988C-5E69003EAC58}">
      <dsp:nvSpPr>
        <dsp:cNvPr id="0" name=""/>
        <dsp:cNvSpPr/>
      </dsp:nvSpPr>
      <dsp:spPr>
        <a:xfrm>
          <a:off x="5904428" y="369934"/>
          <a:ext cx="1788013" cy="1231941"/>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390905-0BDF-411C-B802-104F930FCDEA}">
      <dsp:nvSpPr>
        <dsp:cNvPr id="0" name=""/>
        <dsp:cNvSpPr/>
      </dsp:nvSpPr>
      <dsp:spPr>
        <a:xfrm>
          <a:off x="5904428" y="1601876"/>
          <a:ext cx="1788013" cy="66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Font typeface="Wingdings" pitchFamily="2" charset="2"/>
            <a:buNone/>
          </a:pPr>
          <a:r>
            <a:rPr lang="en-US" altLang="zh-CN" sz="1600" kern="1200" dirty="0">
              <a:solidFill>
                <a:prstClr val="black"/>
              </a:solidFill>
              <a:latin typeface="Calibri"/>
            </a:rPr>
            <a:t>Financial Decision-Making</a:t>
          </a:r>
          <a:endParaRPr lang="zh-CN" altLang="en-US" sz="1600" kern="1200" dirty="0"/>
        </a:p>
      </dsp:txBody>
      <dsp:txXfrm>
        <a:off x="5904428" y="1601876"/>
        <a:ext cx="1788013" cy="66335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77739" cy="511731"/>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3096" y="4"/>
            <a:ext cx="3077739" cy="511731"/>
          </a:xfrm>
          <a:prstGeom prst="rect">
            <a:avLst/>
          </a:prstGeom>
        </p:spPr>
        <p:txBody>
          <a:bodyPr vert="horz" lIns="96661" tIns="48331" rIns="96661" bIns="48331" rtlCol="0"/>
          <a:lstStyle>
            <a:lvl1pPr algn="r">
              <a:defRPr sz="1300"/>
            </a:lvl1pPr>
          </a:lstStyle>
          <a:p>
            <a:fld id="{BFABBB15-D14F-4A0D-820B-DF56495B8370}" type="datetimeFigureOut">
              <a:rPr lang="en-US" smtClean="0"/>
              <a:pPr/>
              <a:t>6/10/26</a:t>
            </a:fld>
            <a:endParaRPr lang="en-US"/>
          </a:p>
        </p:txBody>
      </p:sp>
      <p:sp>
        <p:nvSpPr>
          <p:cNvPr id="4" name="Slide Image Placeholder 3"/>
          <p:cNvSpPr>
            <a:spLocks noGrp="1" noRot="1" noChangeAspect="1"/>
          </p:cNvSpPr>
          <p:nvPr>
            <p:ph type="sldImg" idx="2"/>
          </p:nvPr>
        </p:nvSpPr>
        <p:spPr>
          <a:xfrm>
            <a:off x="992188" y="768350"/>
            <a:ext cx="5118100" cy="38385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107"/>
            <a:ext cx="3077739" cy="511731"/>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3096" y="9721107"/>
            <a:ext cx="3077739" cy="511731"/>
          </a:xfrm>
          <a:prstGeom prst="rect">
            <a:avLst/>
          </a:prstGeom>
        </p:spPr>
        <p:txBody>
          <a:bodyPr vert="horz" lIns="96661" tIns="48331" rIns="96661" bIns="48331" rtlCol="0" anchor="b"/>
          <a:lstStyle>
            <a:lvl1pPr algn="r">
              <a:defRPr sz="1300"/>
            </a:lvl1pPr>
          </a:lstStyle>
          <a:p>
            <a:fld id="{428C8556-7D63-4D18-9149-10D9CAC91C39}" type="slidenum">
              <a:rPr lang="en-US" smtClean="0"/>
              <a:pPr/>
              <a:t>‹#›</a:t>
            </a:fld>
            <a:endParaRPr lang="en-US"/>
          </a:p>
        </p:txBody>
      </p:sp>
    </p:spTree>
    <p:extLst>
      <p:ext uri="{BB962C8B-B14F-4D97-AF65-F5344CB8AC3E}">
        <p14:creationId xmlns:p14="http://schemas.microsoft.com/office/powerpoint/2010/main" val="26235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2</a:t>
            </a:fld>
            <a:endParaRPr lang="en-US"/>
          </a:p>
        </p:txBody>
      </p:sp>
    </p:spTree>
    <p:extLst>
      <p:ext uri="{BB962C8B-B14F-4D97-AF65-F5344CB8AC3E}">
        <p14:creationId xmlns:p14="http://schemas.microsoft.com/office/powerpoint/2010/main" val="43977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61</a:t>
            </a:fld>
            <a:endParaRPr lang="en-US"/>
          </a:p>
        </p:txBody>
      </p:sp>
    </p:spTree>
    <p:extLst>
      <p:ext uri="{BB962C8B-B14F-4D97-AF65-F5344CB8AC3E}">
        <p14:creationId xmlns:p14="http://schemas.microsoft.com/office/powerpoint/2010/main" val="33637923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186</a:t>
            </a:fld>
            <a:endParaRPr lang="en-US"/>
          </a:p>
        </p:txBody>
      </p:sp>
    </p:spTree>
    <p:extLst>
      <p:ext uri="{BB962C8B-B14F-4D97-AF65-F5344CB8AC3E}">
        <p14:creationId xmlns:p14="http://schemas.microsoft.com/office/powerpoint/2010/main" val="116755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62</a:t>
            </a:fld>
            <a:endParaRPr lang="en-US"/>
          </a:p>
        </p:txBody>
      </p:sp>
    </p:spTree>
    <p:extLst>
      <p:ext uri="{BB962C8B-B14F-4D97-AF65-F5344CB8AC3E}">
        <p14:creationId xmlns:p14="http://schemas.microsoft.com/office/powerpoint/2010/main" val="325735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63</a:t>
            </a:fld>
            <a:endParaRPr lang="en-US"/>
          </a:p>
        </p:txBody>
      </p:sp>
    </p:spTree>
    <p:extLst>
      <p:ext uri="{BB962C8B-B14F-4D97-AF65-F5344CB8AC3E}">
        <p14:creationId xmlns:p14="http://schemas.microsoft.com/office/powerpoint/2010/main" val="110062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 dirty="0">
              <a:latin typeface="+mn-lt"/>
            </a:endParaRPr>
          </a:p>
        </p:txBody>
      </p:sp>
      <p:sp>
        <p:nvSpPr>
          <p:cNvPr id="4" name="Slide Number Placeholder 3"/>
          <p:cNvSpPr>
            <a:spLocks noGrp="1"/>
          </p:cNvSpPr>
          <p:nvPr>
            <p:ph type="sldNum" sz="quarter" idx="5"/>
          </p:nvPr>
        </p:nvSpPr>
        <p:spPr/>
        <p:txBody>
          <a:bodyPr/>
          <a:lstStyle/>
          <a:p>
            <a:fld id="{428C8556-7D63-4D18-9149-10D9CAC91C39}" type="slidenum">
              <a:rPr lang="en-US" smtClean="0"/>
              <a:pPr/>
              <a:t>65</a:t>
            </a:fld>
            <a:endParaRPr lang="en-US"/>
          </a:p>
        </p:txBody>
      </p:sp>
    </p:spTree>
    <p:extLst>
      <p:ext uri="{BB962C8B-B14F-4D97-AF65-F5344CB8AC3E}">
        <p14:creationId xmlns:p14="http://schemas.microsoft.com/office/powerpoint/2010/main" val="396572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67</a:t>
            </a:fld>
            <a:endParaRPr sz="1500">
              <a:solidFill>
                <a:srgbClr val="B3B3B3"/>
              </a:solidFill>
              <a:latin typeface="Times New Roman"/>
              <a:ea typeface="Times New Roman"/>
              <a:cs typeface="Times New Roman"/>
              <a:sym typeface="Times New Roman"/>
            </a:endParaRPr>
          </a:p>
        </p:txBody>
      </p:sp>
      <p:sp>
        <p:nvSpPr>
          <p:cNvPr id="149" name="Google Shape;149;p5: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50" name="Google Shape;150;p5: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68</a:t>
            </a:fld>
            <a:endParaRPr sz="1500">
              <a:solidFill>
                <a:srgbClr val="B3B3B3"/>
              </a:solidFill>
              <a:latin typeface="Times New Roman"/>
              <a:ea typeface="Times New Roman"/>
              <a:cs typeface="Times New Roman"/>
              <a:sym typeface="Times New Roman"/>
            </a:endParaRPr>
          </a:p>
        </p:txBody>
      </p:sp>
      <p:sp>
        <p:nvSpPr>
          <p:cNvPr id="174" name="Google Shape;174;p7: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75" name="Google Shape;175;p7: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69</a:t>
            </a:fld>
            <a:endParaRPr sz="1500">
              <a:solidFill>
                <a:srgbClr val="B3B3B3"/>
              </a:solidFill>
              <a:latin typeface="Times New Roman"/>
              <a:ea typeface="Times New Roman"/>
              <a:cs typeface="Times New Roman"/>
              <a:sym typeface="Times New Roman"/>
            </a:endParaRPr>
          </a:p>
        </p:txBody>
      </p:sp>
      <p:sp>
        <p:nvSpPr>
          <p:cNvPr id="185" name="Google Shape;185;p8: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86" name="Google Shape;186;p8: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70</a:t>
            </a:fld>
            <a:endParaRPr sz="1500">
              <a:solidFill>
                <a:srgbClr val="B3B3B3"/>
              </a:solidFill>
              <a:latin typeface="Times New Roman"/>
              <a:ea typeface="Times New Roman"/>
              <a:cs typeface="Times New Roman"/>
              <a:sym typeface="Times New Roman"/>
            </a:endParaRPr>
          </a:p>
        </p:txBody>
      </p:sp>
      <p:sp>
        <p:nvSpPr>
          <p:cNvPr id="201" name="Google Shape;201;p9: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02" name="Google Shape;202;p9: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71</a:t>
            </a:fld>
            <a:endParaRPr sz="1500">
              <a:solidFill>
                <a:srgbClr val="B3B3B3"/>
              </a:solidFill>
              <a:latin typeface="Times New Roman"/>
              <a:ea typeface="Times New Roman"/>
              <a:cs typeface="Times New Roman"/>
              <a:sym typeface="Times New Roman"/>
            </a:endParaRPr>
          </a:p>
        </p:txBody>
      </p:sp>
      <p:sp>
        <p:nvSpPr>
          <p:cNvPr id="209" name="Google Shape;209;p10: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10" name="Google Shape;210;p10: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72</a:t>
            </a:fld>
            <a:endParaRPr sz="1500">
              <a:solidFill>
                <a:srgbClr val="B3B3B3"/>
              </a:solidFill>
              <a:latin typeface="Times New Roman"/>
              <a:ea typeface="Times New Roman"/>
              <a:cs typeface="Times New Roman"/>
              <a:sym typeface="Times New Roman"/>
            </a:endParaRPr>
          </a:p>
        </p:txBody>
      </p:sp>
      <p:sp>
        <p:nvSpPr>
          <p:cNvPr id="229" name="Google Shape;229;p11: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30" name="Google Shape;230;p11: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HK" dirty="0"/>
          </a:p>
        </p:txBody>
      </p:sp>
      <p:sp>
        <p:nvSpPr>
          <p:cNvPr id="4" name="灯片编号占位符 3"/>
          <p:cNvSpPr>
            <a:spLocks noGrp="1"/>
          </p:cNvSpPr>
          <p:nvPr>
            <p:ph type="sldNum" sz="quarter" idx="5"/>
          </p:nvPr>
        </p:nvSpPr>
        <p:spPr/>
        <p:txBody>
          <a:bodyPr/>
          <a:lstStyle/>
          <a:p>
            <a:fld id="{428C8556-7D63-4D18-9149-10D9CAC91C39}" type="slidenum">
              <a:rPr lang="en-US" smtClean="0"/>
              <a:pPr/>
              <a:t>16</a:t>
            </a:fld>
            <a:endParaRPr lang="en-US"/>
          </a:p>
        </p:txBody>
      </p:sp>
    </p:spTree>
    <p:extLst>
      <p:ext uri="{BB962C8B-B14F-4D97-AF65-F5344CB8AC3E}">
        <p14:creationId xmlns:p14="http://schemas.microsoft.com/office/powerpoint/2010/main" val="4091234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73</a:t>
            </a:fld>
            <a:endParaRPr sz="1500">
              <a:solidFill>
                <a:srgbClr val="B3B3B3"/>
              </a:solidFill>
              <a:latin typeface="Times New Roman"/>
              <a:ea typeface="Times New Roman"/>
              <a:cs typeface="Times New Roman"/>
              <a:sym typeface="Times New Roman"/>
            </a:endParaRPr>
          </a:p>
        </p:txBody>
      </p:sp>
      <p:sp>
        <p:nvSpPr>
          <p:cNvPr id="357" name="Google Shape;357;p14: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58" name="Google Shape;358;p14: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6: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74</a:t>
            </a:fld>
            <a:endParaRPr sz="1500">
              <a:solidFill>
                <a:srgbClr val="B3B3B3"/>
              </a:solidFill>
              <a:latin typeface="Times New Roman"/>
              <a:ea typeface="Times New Roman"/>
              <a:cs typeface="Times New Roman"/>
              <a:sym typeface="Times New Roman"/>
            </a:endParaRPr>
          </a:p>
        </p:txBody>
      </p:sp>
      <p:sp>
        <p:nvSpPr>
          <p:cNvPr id="390" name="Google Shape;390;p16: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91" name="Google Shape;391;p16: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7: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75</a:t>
            </a:fld>
            <a:endParaRPr sz="1500">
              <a:solidFill>
                <a:srgbClr val="B3B3B3"/>
              </a:solidFill>
              <a:latin typeface="Times New Roman"/>
              <a:ea typeface="Times New Roman"/>
              <a:cs typeface="Times New Roman"/>
              <a:sym typeface="Times New Roman"/>
            </a:endParaRPr>
          </a:p>
        </p:txBody>
      </p:sp>
      <p:sp>
        <p:nvSpPr>
          <p:cNvPr id="402" name="Google Shape;402;p17: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403" name="Google Shape;403;p17: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89C47-0B38-0CAE-79CF-2C901C3B6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07512-9CEC-A0EC-1C0A-CC5B170F2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45834-F33A-B4C1-6579-006D02DA4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E6E0B8-5BD8-4AE7-2230-5CB12C6A935B}"/>
              </a:ext>
            </a:extLst>
          </p:cNvPr>
          <p:cNvSpPr>
            <a:spLocks noGrp="1"/>
          </p:cNvSpPr>
          <p:nvPr>
            <p:ph type="sldNum" sz="quarter" idx="5"/>
          </p:nvPr>
        </p:nvSpPr>
        <p:spPr/>
        <p:txBody>
          <a:bodyPr/>
          <a:lstStyle/>
          <a:p>
            <a:fld id="{B3F75F66-B74B-4D44-8B98-D05C91D92DED}" type="slidenum">
              <a:rPr lang="en-US" smtClean="0"/>
              <a:pPr/>
              <a:t>76</a:t>
            </a:fld>
            <a:endParaRPr lang="en-US"/>
          </a:p>
        </p:txBody>
      </p:sp>
    </p:spTree>
    <p:extLst>
      <p:ext uri="{BB962C8B-B14F-4D97-AF65-F5344CB8AC3E}">
        <p14:creationId xmlns:p14="http://schemas.microsoft.com/office/powerpoint/2010/main" val="36912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8: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77</a:t>
            </a:fld>
            <a:endParaRPr sz="1500">
              <a:solidFill>
                <a:srgbClr val="B3B3B3"/>
              </a:solidFill>
              <a:latin typeface="Times New Roman"/>
              <a:ea typeface="Times New Roman"/>
              <a:cs typeface="Times New Roman"/>
              <a:sym typeface="Times New Roman"/>
            </a:endParaRPr>
          </a:p>
        </p:txBody>
      </p:sp>
      <p:sp>
        <p:nvSpPr>
          <p:cNvPr id="418" name="Google Shape;418;p18: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419" name="Google Shape;419;p18: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78</a:t>
            </a:fld>
            <a:endParaRPr sz="1500">
              <a:solidFill>
                <a:srgbClr val="B3B3B3"/>
              </a:solidFill>
              <a:latin typeface="Times New Roman"/>
              <a:ea typeface="Times New Roman"/>
              <a:cs typeface="Times New Roman"/>
              <a:sym typeface="Times New Roman"/>
            </a:endParaRPr>
          </a:p>
        </p:txBody>
      </p:sp>
      <p:sp>
        <p:nvSpPr>
          <p:cNvPr id="433" name="Google Shape;433;p19: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434" name="Google Shape;434;p19: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0: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79</a:t>
            </a:fld>
            <a:endParaRPr sz="1500">
              <a:solidFill>
                <a:srgbClr val="B3B3B3"/>
              </a:solidFill>
              <a:latin typeface="Times New Roman"/>
              <a:ea typeface="Times New Roman"/>
              <a:cs typeface="Times New Roman"/>
              <a:sym typeface="Times New Roman"/>
            </a:endParaRPr>
          </a:p>
        </p:txBody>
      </p:sp>
      <p:sp>
        <p:nvSpPr>
          <p:cNvPr id="450" name="Google Shape;450;p20: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451" name="Google Shape;451;p20: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2: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80</a:t>
            </a:fld>
            <a:endParaRPr sz="1500">
              <a:solidFill>
                <a:srgbClr val="B3B3B3"/>
              </a:solidFill>
              <a:latin typeface="Times New Roman"/>
              <a:ea typeface="Times New Roman"/>
              <a:cs typeface="Times New Roman"/>
              <a:sym typeface="Times New Roman"/>
            </a:endParaRPr>
          </a:p>
        </p:txBody>
      </p:sp>
      <p:sp>
        <p:nvSpPr>
          <p:cNvPr id="470" name="Google Shape;470;p22: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471" name="Google Shape;471;p22: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9959E9D5-F18E-B8F7-CB5C-93315B92E77B}"/>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81</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532BBCB4-9AEE-416A-B103-092836F35D6E}"/>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82</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HK" dirty="0"/>
          </a:p>
        </p:txBody>
      </p:sp>
      <p:sp>
        <p:nvSpPr>
          <p:cNvPr id="4" name="灯片编号占位符 3"/>
          <p:cNvSpPr>
            <a:spLocks noGrp="1"/>
          </p:cNvSpPr>
          <p:nvPr>
            <p:ph type="sldNum" sz="quarter" idx="5"/>
          </p:nvPr>
        </p:nvSpPr>
        <p:spPr/>
        <p:txBody>
          <a:bodyPr/>
          <a:lstStyle/>
          <a:p>
            <a:fld id="{428C8556-7D63-4D18-9149-10D9CAC91C39}" type="slidenum">
              <a:rPr lang="en-US" smtClean="0"/>
              <a:pPr/>
              <a:t>32</a:t>
            </a:fld>
            <a:endParaRPr lang="en-US"/>
          </a:p>
        </p:txBody>
      </p:sp>
    </p:spTree>
    <p:extLst>
      <p:ext uri="{BB962C8B-B14F-4D97-AF65-F5344CB8AC3E}">
        <p14:creationId xmlns:p14="http://schemas.microsoft.com/office/powerpoint/2010/main" val="3003978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833DD84B-D100-D345-C391-1627482F5CC8}"/>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83</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83CBD0AE-D7E9-D4AE-E4E6-F2AD9299AD4A}"/>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84</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7: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7E58B39F-12F1-E84C-E216-ECC567A21648}"/>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85</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0DAEB545-66FC-66DE-149A-0ACAF02CE10C}"/>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86</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4: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027A1122-087A-D119-D6BA-364005C0E136}"/>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87</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6: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F7D23C49-1DB3-C77C-F2B8-06CD83E38ADB}"/>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88</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7: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7: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1D495D01-9040-7A8E-F2E0-952F9B435A8D}"/>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89</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0: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0: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75931A1B-E12A-1BEE-EAA1-68BF7F10F29F}"/>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90</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0: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0:notes"/>
          <p:cNvSpPr txBox="1">
            <a:spLocks noGrp="1"/>
          </p:cNvSpPr>
          <p:nvPr>
            <p:ph type="body" idx="1"/>
          </p:nvPr>
        </p:nvSpPr>
        <p:spPr>
          <a:xfrm>
            <a:off x="710248" y="4925407"/>
            <a:ext cx="5681980" cy="4029879"/>
          </a:xfrm>
          <a:prstGeom prst="rect">
            <a:avLst/>
          </a:prstGeom>
          <a:noFill/>
          <a:ln>
            <a:noFill/>
          </a:ln>
        </p:spPr>
        <p:txBody>
          <a:bodyPr spcFirstLastPara="1" wrap="square" lIns="99050" tIns="49511" rIns="99050" bIns="49511" anchor="t" anchorCtr="0">
            <a:noAutofit/>
          </a:bodyPr>
          <a:lstStyle/>
          <a:p>
            <a:pPr>
              <a:buClr>
                <a:schemeClr val="dk1"/>
              </a:buClr>
              <a:buSzPts val="1200"/>
            </a:pPr>
            <a:endParaRPr/>
          </a:p>
        </p:txBody>
      </p:sp>
      <p:sp>
        <p:nvSpPr>
          <p:cNvPr id="2" name="Slide Number Placeholder 1">
            <a:extLst>
              <a:ext uri="{FF2B5EF4-FFF2-40B4-BE49-F238E27FC236}">
                <a16:creationId xmlns:a16="http://schemas.microsoft.com/office/drawing/2014/main" id="{75931A1B-E12A-1BEE-EAA1-68BF7F10F29F}"/>
              </a:ext>
            </a:extLst>
          </p:cNvPr>
          <p:cNvSpPr>
            <a:spLocks noGrp="1"/>
          </p:cNvSpPr>
          <p:nvPr>
            <p:ph type="sldNum" idx="12"/>
          </p:nvPr>
        </p:nvSpPr>
        <p:spPr/>
        <p:txBody>
          <a:bodyPr/>
          <a:lstStyle/>
          <a:p>
            <a:fld id="{00000000-1234-1234-1234-123412341234}" type="slidenum">
              <a:rPr lang="en-US" smtClean="0">
                <a:solidFill>
                  <a:schemeClr val="dk1"/>
                </a:solidFill>
                <a:latin typeface="Calibri"/>
                <a:ea typeface="Calibri"/>
                <a:cs typeface="Calibri"/>
                <a:sym typeface="Calibri"/>
              </a:rPr>
              <a:pPr/>
              <a:t>91</a:t>
            </a:fld>
            <a:endParaRPr lang="en-US" dirty="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E1D2C5-694F-4F2C-AE65-4281699286A1}" type="slidenum">
              <a:rPr lang="en-US" smtClean="0"/>
              <a:pPr>
                <a:defRPr/>
              </a:pPr>
              <a:t>92</a:t>
            </a:fld>
            <a:endParaRPr lang="en-US"/>
          </a:p>
        </p:txBody>
      </p:sp>
    </p:spTree>
    <p:extLst>
      <p:ext uri="{BB962C8B-B14F-4D97-AF65-F5344CB8AC3E}">
        <p14:creationId xmlns:p14="http://schemas.microsoft.com/office/powerpoint/2010/main" val="284043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45</a:t>
            </a:fld>
            <a:endParaRPr lang="en-US"/>
          </a:p>
        </p:txBody>
      </p:sp>
    </p:spTree>
    <p:extLst>
      <p:ext uri="{BB962C8B-B14F-4D97-AF65-F5344CB8AC3E}">
        <p14:creationId xmlns:p14="http://schemas.microsoft.com/office/powerpoint/2010/main" val="2170995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93</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300"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94</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95</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300"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96</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97</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98</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99</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100</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101</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719A7E-6849-45B6-8D01-AC7963018690}" type="slidenum">
              <a:rPr lang="zh-CN" altLang="en-US" smtClean="0"/>
              <a:pPr/>
              <a:t>102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BE09-2934-81F5-FBE8-F7330E66D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A5658-5ABC-891C-E60A-5B82E6679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5A200-14C6-0103-BF53-7FE988424CBF}"/>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9B3D174F-8AA5-9C41-9A17-31BA246F81EE}"/>
              </a:ext>
            </a:extLst>
          </p:cNvPr>
          <p:cNvSpPr>
            <a:spLocks noGrp="1"/>
          </p:cNvSpPr>
          <p:nvPr>
            <p:ph type="sldNum" sz="quarter" idx="5"/>
          </p:nvPr>
        </p:nvSpPr>
        <p:spPr/>
        <p:txBody>
          <a:bodyPr/>
          <a:lstStyle/>
          <a:p>
            <a:fld id="{428C8556-7D63-4D18-9149-10D9CAC91C39}" type="slidenum">
              <a:rPr lang="en-US" smtClean="0"/>
              <a:pPr/>
              <a:t>46</a:t>
            </a:fld>
            <a:endParaRPr lang="en-US"/>
          </a:p>
        </p:txBody>
      </p:sp>
    </p:spTree>
    <p:extLst>
      <p:ext uri="{BB962C8B-B14F-4D97-AF65-F5344CB8AC3E}">
        <p14:creationId xmlns:p14="http://schemas.microsoft.com/office/powerpoint/2010/main" val="2476828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74CE-1952-A1B9-E157-02B2FFBAE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10FB2-1A92-E173-4BCC-19051CD71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DA675-ACE6-A7C2-D4A7-0F77C61039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B8CD94-321B-92F5-18EB-F16791021C7A}"/>
              </a:ext>
            </a:extLst>
          </p:cNvPr>
          <p:cNvSpPr>
            <a:spLocks noGrp="1"/>
          </p:cNvSpPr>
          <p:nvPr>
            <p:ph type="sldNum" sz="quarter" idx="5"/>
          </p:nvPr>
        </p:nvSpPr>
        <p:spPr/>
        <p:txBody>
          <a:bodyPr/>
          <a:lstStyle/>
          <a:p>
            <a:fld id="{B3F75F66-B74B-4D44-8B98-D05C91D92DED}" type="slidenum">
              <a:rPr lang="en-US" smtClean="0"/>
              <a:pPr/>
              <a:t>103</a:t>
            </a:fld>
            <a:endParaRPr lang="en-US"/>
          </a:p>
        </p:txBody>
      </p:sp>
    </p:spTree>
    <p:extLst>
      <p:ext uri="{BB962C8B-B14F-4D97-AF65-F5344CB8AC3E}">
        <p14:creationId xmlns:p14="http://schemas.microsoft.com/office/powerpoint/2010/main" val="400609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AB223-6F28-7290-8EEF-BD4FDBCF8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36219-2342-A2AE-0EDF-99D88AECC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B0BD0-D3DC-EAB2-64E5-DA897BD4F9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419772-72C1-A4A1-A856-589D6409F752}"/>
              </a:ext>
            </a:extLst>
          </p:cNvPr>
          <p:cNvSpPr>
            <a:spLocks noGrp="1"/>
          </p:cNvSpPr>
          <p:nvPr>
            <p:ph type="sldNum" sz="quarter" idx="5"/>
          </p:nvPr>
        </p:nvSpPr>
        <p:spPr/>
        <p:txBody>
          <a:bodyPr/>
          <a:lstStyle/>
          <a:p>
            <a:fld id="{B3F75F66-B74B-4D44-8B98-D05C91D92DED}" type="slidenum">
              <a:rPr lang="en-US" smtClean="0"/>
              <a:pPr/>
              <a:t>104</a:t>
            </a:fld>
            <a:endParaRPr lang="en-US"/>
          </a:p>
        </p:txBody>
      </p:sp>
    </p:spTree>
    <p:extLst>
      <p:ext uri="{BB962C8B-B14F-4D97-AF65-F5344CB8AC3E}">
        <p14:creationId xmlns:p14="http://schemas.microsoft.com/office/powerpoint/2010/main" val="3797409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022EE-889D-D99E-7971-286F1263E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6ADAC-09C1-54FD-9F9A-5574A18B7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27CAF-81FD-1EE2-0C35-0B7773B8D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A46B6-DEC0-7A38-6520-B7FD9ADE22DA}"/>
              </a:ext>
            </a:extLst>
          </p:cNvPr>
          <p:cNvSpPr>
            <a:spLocks noGrp="1"/>
          </p:cNvSpPr>
          <p:nvPr>
            <p:ph type="sldNum" sz="quarter" idx="5"/>
          </p:nvPr>
        </p:nvSpPr>
        <p:spPr/>
        <p:txBody>
          <a:bodyPr/>
          <a:lstStyle/>
          <a:p>
            <a:fld id="{B3F75F66-B74B-4D44-8B98-D05C91D92DED}" type="slidenum">
              <a:rPr lang="en-US" smtClean="0"/>
              <a:pPr/>
              <a:t>105</a:t>
            </a:fld>
            <a:endParaRPr lang="en-US"/>
          </a:p>
        </p:txBody>
      </p:sp>
    </p:spTree>
    <p:extLst>
      <p:ext uri="{BB962C8B-B14F-4D97-AF65-F5344CB8AC3E}">
        <p14:creationId xmlns:p14="http://schemas.microsoft.com/office/powerpoint/2010/main" val="2202850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A518-98D0-7770-F5F5-7DA7372F1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7AF71-74F4-B227-08C5-404A7AD97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E75AE-812E-BB86-2EF3-1F04281774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2803D5-ADBD-C6BF-2197-144A9254B0E0}"/>
              </a:ext>
            </a:extLst>
          </p:cNvPr>
          <p:cNvSpPr>
            <a:spLocks noGrp="1"/>
          </p:cNvSpPr>
          <p:nvPr>
            <p:ph type="sldNum" sz="quarter" idx="5"/>
          </p:nvPr>
        </p:nvSpPr>
        <p:spPr/>
        <p:txBody>
          <a:bodyPr/>
          <a:lstStyle/>
          <a:p>
            <a:fld id="{B3F75F66-B74B-4D44-8B98-D05C91D92DED}" type="slidenum">
              <a:rPr lang="en-US" smtClean="0"/>
              <a:pPr/>
              <a:t>106</a:t>
            </a:fld>
            <a:endParaRPr lang="en-US"/>
          </a:p>
        </p:txBody>
      </p:sp>
    </p:spTree>
    <p:extLst>
      <p:ext uri="{BB962C8B-B14F-4D97-AF65-F5344CB8AC3E}">
        <p14:creationId xmlns:p14="http://schemas.microsoft.com/office/powerpoint/2010/main" val="3769371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96AF0-C7D1-681C-474B-7E79B4266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A562E-BF9D-E42B-8F23-4A284AD8E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645BF-35A0-C951-608B-3E1560D0F5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0C0675-A5BB-2C36-7B43-9D867D98964B}"/>
              </a:ext>
            </a:extLst>
          </p:cNvPr>
          <p:cNvSpPr>
            <a:spLocks noGrp="1"/>
          </p:cNvSpPr>
          <p:nvPr>
            <p:ph type="sldNum" sz="quarter" idx="5"/>
          </p:nvPr>
        </p:nvSpPr>
        <p:spPr/>
        <p:txBody>
          <a:bodyPr/>
          <a:lstStyle/>
          <a:p>
            <a:fld id="{B3F75F66-B74B-4D44-8B98-D05C91D92DED}" type="slidenum">
              <a:rPr lang="en-US" smtClean="0"/>
              <a:pPr/>
              <a:t>107</a:t>
            </a:fld>
            <a:endParaRPr lang="en-US"/>
          </a:p>
        </p:txBody>
      </p:sp>
    </p:spTree>
    <p:extLst>
      <p:ext uri="{BB962C8B-B14F-4D97-AF65-F5344CB8AC3E}">
        <p14:creationId xmlns:p14="http://schemas.microsoft.com/office/powerpoint/2010/main" val="1800171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C716A-2898-28E0-0B40-3BFF2C2C1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D1921-5185-33F5-FD6B-9D1292010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41AAE-4E85-864C-3FB1-79A1BC486D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8793CF-1B0E-F4F3-C507-EB70F35F008E}"/>
              </a:ext>
            </a:extLst>
          </p:cNvPr>
          <p:cNvSpPr>
            <a:spLocks noGrp="1"/>
          </p:cNvSpPr>
          <p:nvPr>
            <p:ph type="sldNum" sz="quarter" idx="5"/>
          </p:nvPr>
        </p:nvSpPr>
        <p:spPr/>
        <p:txBody>
          <a:bodyPr/>
          <a:lstStyle/>
          <a:p>
            <a:fld id="{B3F75F66-B74B-4D44-8B98-D05C91D92DED}" type="slidenum">
              <a:rPr lang="en-US" smtClean="0"/>
              <a:pPr/>
              <a:t>108</a:t>
            </a:fld>
            <a:endParaRPr lang="en-US"/>
          </a:p>
        </p:txBody>
      </p:sp>
    </p:spTree>
    <p:extLst>
      <p:ext uri="{BB962C8B-B14F-4D97-AF65-F5344CB8AC3E}">
        <p14:creationId xmlns:p14="http://schemas.microsoft.com/office/powerpoint/2010/main" val="187838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F14FA-DE87-0D5D-462F-2386B93C1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2B1AA-E590-CE57-AFD2-09315EB7A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5D205-54D1-D37F-7C6F-9382F07E4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282291-B2C9-EC0C-3CF3-3039FC0CD492}"/>
              </a:ext>
            </a:extLst>
          </p:cNvPr>
          <p:cNvSpPr>
            <a:spLocks noGrp="1"/>
          </p:cNvSpPr>
          <p:nvPr>
            <p:ph type="sldNum" sz="quarter" idx="5"/>
          </p:nvPr>
        </p:nvSpPr>
        <p:spPr/>
        <p:txBody>
          <a:bodyPr/>
          <a:lstStyle/>
          <a:p>
            <a:fld id="{B3F75F66-B74B-4D44-8B98-D05C91D92DED}" type="slidenum">
              <a:rPr lang="en-US" smtClean="0"/>
              <a:pPr/>
              <a:t>109</a:t>
            </a:fld>
            <a:endParaRPr lang="en-US"/>
          </a:p>
        </p:txBody>
      </p:sp>
    </p:spTree>
    <p:extLst>
      <p:ext uri="{BB962C8B-B14F-4D97-AF65-F5344CB8AC3E}">
        <p14:creationId xmlns:p14="http://schemas.microsoft.com/office/powerpoint/2010/main" val="34370596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911BF-8747-C401-D1AC-C77FE17CF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21D9D-D4B4-6D2E-ECF3-51746B17F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10915-E9D0-461A-7729-504B9A5D6A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A5BCAA-6508-50BD-AB4B-480384D75B05}"/>
              </a:ext>
            </a:extLst>
          </p:cNvPr>
          <p:cNvSpPr>
            <a:spLocks noGrp="1"/>
          </p:cNvSpPr>
          <p:nvPr>
            <p:ph type="sldNum" sz="quarter" idx="5"/>
          </p:nvPr>
        </p:nvSpPr>
        <p:spPr/>
        <p:txBody>
          <a:bodyPr/>
          <a:lstStyle/>
          <a:p>
            <a:fld id="{B3F75F66-B74B-4D44-8B98-D05C91D92DED}" type="slidenum">
              <a:rPr lang="en-US" smtClean="0"/>
              <a:pPr/>
              <a:t>110</a:t>
            </a:fld>
            <a:endParaRPr lang="en-US"/>
          </a:p>
        </p:txBody>
      </p:sp>
    </p:spTree>
    <p:extLst>
      <p:ext uri="{BB962C8B-B14F-4D97-AF65-F5344CB8AC3E}">
        <p14:creationId xmlns:p14="http://schemas.microsoft.com/office/powerpoint/2010/main" val="476583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113</a:t>
            </a:fld>
            <a:endParaRPr lang="en-US"/>
          </a:p>
        </p:txBody>
      </p:sp>
    </p:spTree>
    <p:extLst>
      <p:ext uri="{BB962C8B-B14F-4D97-AF65-F5344CB8AC3E}">
        <p14:creationId xmlns:p14="http://schemas.microsoft.com/office/powerpoint/2010/main" val="10126873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114</a:t>
            </a:fld>
            <a:endParaRPr lang="en-US"/>
          </a:p>
        </p:txBody>
      </p:sp>
    </p:spTree>
    <p:extLst>
      <p:ext uri="{BB962C8B-B14F-4D97-AF65-F5344CB8AC3E}">
        <p14:creationId xmlns:p14="http://schemas.microsoft.com/office/powerpoint/2010/main" val="222177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19F66-4866-58C1-7554-A48D90A5B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DB620-74A8-585E-C674-478C3CE3D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27DDE-324C-A3CE-CB68-F3DB138B04D6}"/>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840E8530-143A-2A6B-5BC4-75AA17B0B759}"/>
              </a:ext>
            </a:extLst>
          </p:cNvPr>
          <p:cNvSpPr>
            <a:spLocks noGrp="1"/>
          </p:cNvSpPr>
          <p:nvPr>
            <p:ph type="sldNum" sz="quarter" idx="5"/>
          </p:nvPr>
        </p:nvSpPr>
        <p:spPr/>
        <p:txBody>
          <a:bodyPr/>
          <a:lstStyle/>
          <a:p>
            <a:fld id="{428C8556-7D63-4D18-9149-10D9CAC91C39}" type="slidenum">
              <a:rPr lang="en-US" smtClean="0"/>
              <a:pPr/>
              <a:t>47</a:t>
            </a:fld>
            <a:endParaRPr lang="en-US"/>
          </a:p>
        </p:txBody>
      </p:sp>
    </p:spTree>
    <p:extLst>
      <p:ext uri="{BB962C8B-B14F-4D97-AF65-F5344CB8AC3E}">
        <p14:creationId xmlns:p14="http://schemas.microsoft.com/office/powerpoint/2010/main" val="1310866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115</a:t>
            </a:fld>
            <a:endParaRPr lang="en-US"/>
          </a:p>
        </p:txBody>
      </p:sp>
    </p:spTree>
    <p:extLst>
      <p:ext uri="{BB962C8B-B14F-4D97-AF65-F5344CB8AC3E}">
        <p14:creationId xmlns:p14="http://schemas.microsoft.com/office/powerpoint/2010/main" val="3385029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116</a:t>
            </a:fld>
            <a:endParaRPr lang="en-US"/>
          </a:p>
        </p:txBody>
      </p:sp>
    </p:spTree>
    <p:extLst>
      <p:ext uri="{BB962C8B-B14F-4D97-AF65-F5344CB8AC3E}">
        <p14:creationId xmlns:p14="http://schemas.microsoft.com/office/powerpoint/2010/main" val="1469703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117</a:t>
            </a:fld>
            <a:endParaRPr lang="en-US"/>
          </a:p>
        </p:txBody>
      </p:sp>
    </p:spTree>
    <p:extLst>
      <p:ext uri="{BB962C8B-B14F-4D97-AF65-F5344CB8AC3E}">
        <p14:creationId xmlns:p14="http://schemas.microsoft.com/office/powerpoint/2010/main" val="125534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118</a:t>
            </a:fld>
            <a:endParaRPr lang="en-US"/>
          </a:p>
        </p:txBody>
      </p:sp>
    </p:spTree>
    <p:extLst>
      <p:ext uri="{BB962C8B-B14F-4D97-AF65-F5344CB8AC3E}">
        <p14:creationId xmlns:p14="http://schemas.microsoft.com/office/powerpoint/2010/main" val="808018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121</a:t>
            </a:fld>
            <a:endParaRPr lang="en-US"/>
          </a:p>
        </p:txBody>
      </p:sp>
    </p:spTree>
    <p:extLst>
      <p:ext uri="{BB962C8B-B14F-4D97-AF65-F5344CB8AC3E}">
        <p14:creationId xmlns:p14="http://schemas.microsoft.com/office/powerpoint/2010/main" val="832581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125</a:t>
            </a:fld>
            <a:endParaRPr sz="1500">
              <a:solidFill>
                <a:srgbClr val="B3B3B3"/>
              </a:solidFill>
              <a:latin typeface="Times New Roman"/>
              <a:ea typeface="Times New Roman"/>
              <a:cs typeface="Times New Roman"/>
              <a:sym typeface="Times New Roman"/>
            </a:endParaRPr>
          </a:p>
        </p:txBody>
      </p:sp>
      <p:sp>
        <p:nvSpPr>
          <p:cNvPr id="149" name="Google Shape;149;p5: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50" name="Google Shape;150;p5: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126</a:t>
            </a:fld>
            <a:endParaRPr sz="1500">
              <a:solidFill>
                <a:srgbClr val="B3B3B3"/>
              </a:solidFill>
              <a:latin typeface="Times New Roman"/>
              <a:ea typeface="Times New Roman"/>
              <a:cs typeface="Times New Roman"/>
              <a:sym typeface="Times New Roman"/>
            </a:endParaRPr>
          </a:p>
        </p:txBody>
      </p:sp>
      <p:sp>
        <p:nvSpPr>
          <p:cNvPr id="149" name="Google Shape;149;p5: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50" name="Google Shape;150;p5: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127</a:t>
            </a:fld>
            <a:endParaRPr sz="1500">
              <a:solidFill>
                <a:srgbClr val="B3B3B3"/>
              </a:solidFill>
              <a:latin typeface="Times New Roman"/>
              <a:ea typeface="Times New Roman"/>
              <a:cs typeface="Times New Roman"/>
              <a:sym typeface="Times New Roman"/>
            </a:endParaRPr>
          </a:p>
        </p:txBody>
      </p:sp>
      <p:sp>
        <p:nvSpPr>
          <p:cNvPr id="149" name="Google Shape;149;p5: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50" name="Google Shape;150;p5: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128</a:t>
            </a:fld>
            <a:endParaRPr sz="1500">
              <a:solidFill>
                <a:srgbClr val="B3B3B3"/>
              </a:solidFill>
              <a:latin typeface="Times New Roman"/>
              <a:ea typeface="Times New Roman"/>
              <a:cs typeface="Times New Roman"/>
              <a:sym typeface="Times New Roman"/>
            </a:endParaRPr>
          </a:p>
        </p:txBody>
      </p:sp>
      <p:sp>
        <p:nvSpPr>
          <p:cNvPr id="185" name="Google Shape;185;p8: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186" name="Google Shape;186;p8: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129</a:t>
            </a:fld>
            <a:endParaRPr sz="1500">
              <a:solidFill>
                <a:srgbClr val="B3B3B3"/>
              </a:solidFill>
              <a:latin typeface="Times New Roman"/>
              <a:ea typeface="Times New Roman"/>
              <a:cs typeface="Times New Roman"/>
              <a:sym typeface="Times New Roman"/>
            </a:endParaRPr>
          </a:p>
        </p:txBody>
      </p:sp>
      <p:sp>
        <p:nvSpPr>
          <p:cNvPr id="201" name="Google Shape;201;p9: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02" name="Google Shape;202;p9: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51</a:t>
            </a:fld>
            <a:endParaRPr lang="en-US"/>
          </a:p>
        </p:txBody>
      </p:sp>
    </p:spTree>
    <p:extLst>
      <p:ext uri="{BB962C8B-B14F-4D97-AF65-F5344CB8AC3E}">
        <p14:creationId xmlns:p14="http://schemas.microsoft.com/office/powerpoint/2010/main" val="7692757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130</a:t>
            </a:fld>
            <a:endParaRPr sz="1500">
              <a:solidFill>
                <a:srgbClr val="B3B3B3"/>
              </a:solidFill>
              <a:latin typeface="Times New Roman"/>
              <a:ea typeface="Times New Roman"/>
              <a:cs typeface="Times New Roman"/>
              <a:sym typeface="Times New Roman"/>
            </a:endParaRPr>
          </a:p>
        </p:txBody>
      </p:sp>
      <p:sp>
        <p:nvSpPr>
          <p:cNvPr id="209" name="Google Shape;209;p10: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10" name="Google Shape;210;p10: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131</a:t>
            </a:fld>
            <a:endParaRPr sz="1500">
              <a:solidFill>
                <a:srgbClr val="B3B3B3"/>
              </a:solidFill>
              <a:latin typeface="Times New Roman"/>
              <a:ea typeface="Times New Roman"/>
              <a:cs typeface="Times New Roman"/>
              <a:sym typeface="Times New Roman"/>
            </a:endParaRPr>
          </a:p>
        </p:txBody>
      </p:sp>
      <p:sp>
        <p:nvSpPr>
          <p:cNvPr id="229" name="Google Shape;229;p11: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30" name="Google Shape;230;p11: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132</a:t>
            </a:fld>
            <a:endParaRPr sz="1500">
              <a:solidFill>
                <a:srgbClr val="B3B3B3"/>
              </a:solidFill>
              <a:latin typeface="Times New Roman"/>
              <a:ea typeface="Times New Roman"/>
              <a:cs typeface="Times New Roman"/>
              <a:sym typeface="Times New Roman"/>
            </a:endParaRPr>
          </a:p>
        </p:txBody>
      </p:sp>
      <p:sp>
        <p:nvSpPr>
          <p:cNvPr id="357" name="Google Shape;357;p14: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58" name="Google Shape;358;p14: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6:notes"/>
          <p:cNvSpPr txBox="1"/>
          <p:nvPr/>
        </p:nvSpPr>
        <p:spPr>
          <a:xfrm>
            <a:off x="4430826" y="11368239"/>
            <a:ext cx="3395047" cy="595241"/>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None/>
            </a:pPr>
            <a:fld id="{00000000-1234-1234-1234-123412341234}" type="slidenum">
              <a:rPr lang="en-US" sz="1500">
                <a:solidFill>
                  <a:srgbClr val="B3B3B3"/>
                </a:solidFill>
                <a:latin typeface="Times New Roman"/>
                <a:ea typeface="Times New Roman"/>
                <a:cs typeface="Times New Roman"/>
                <a:sym typeface="Times New Roman"/>
              </a:rPr>
              <a:pPr marL="0" marR="0" lvl="0" indent="0" algn="r" rtl="0">
                <a:lnSpc>
                  <a:spcPct val="95000"/>
                </a:lnSpc>
                <a:spcBef>
                  <a:spcPts val="0"/>
                </a:spcBef>
                <a:spcAft>
                  <a:spcPts val="0"/>
                </a:spcAft>
                <a:buNone/>
              </a:pPr>
              <a:t>133</a:t>
            </a:fld>
            <a:endParaRPr sz="1500">
              <a:solidFill>
                <a:srgbClr val="B3B3B3"/>
              </a:solidFill>
              <a:latin typeface="Times New Roman"/>
              <a:ea typeface="Times New Roman"/>
              <a:cs typeface="Times New Roman"/>
              <a:sym typeface="Times New Roman"/>
            </a:endParaRPr>
          </a:p>
        </p:txBody>
      </p:sp>
      <p:sp>
        <p:nvSpPr>
          <p:cNvPr id="390" name="Google Shape;390;p16:notes"/>
          <p:cNvSpPr>
            <a:spLocks noGrp="1" noRot="1" noChangeAspect="1"/>
          </p:cNvSpPr>
          <p:nvPr>
            <p:ph type="sldImg" idx="2"/>
          </p:nvPr>
        </p:nvSpPr>
        <p:spPr>
          <a:xfrm>
            <a:off x="922338" y="909638"/>
            <a:ext cx="5983287" cy="4486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91" name="Google Shape;391;p16:notes"/>
          <p:cNvSpPr txBox="1">
            <a:spLocks noGrp="1"/>
          </p:cNvSpPr>
          <p:nvPr>
            <p:ph type="body" idx="1"/>
          </p:nvPr>
        </p:nvSpPr>
        <p:spPr>
          <a:xfrm>
            <a:off x="782588" y="5684119"/>
            <a:ext cx="6263987" cy="538560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0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19400" y="574675"/>
            <a:ext cx="3830638" cy="28717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pPr/>
              <a:t>135</a:t>
            </a:fld>
            <a:endParaRPr lang="cs-CZ"/>
          </a:p>
        </p:txBody>
      </p:sp>
    </p:spTree>
    <p:extLst>
      <p:ext uri="{BB962C8B-B14F-4D97-AF65-F5344CB8AC3E}">
        <p14:creationId xmlns:p14="http://schemas.microsoft.com/office/powerpoint/2010/main" val="2618270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CD683-1F2E-AC2F-4170-80DABD58C7F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54B8F6-5809-B343-A60A-3C178BAC1344}"/>
              </a:ext>
            </a:extLst>
          </p:cNvPr>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a:extLst>
              <a:ext uri="{FF2B5EF4-FFF2-40B4-BE49-F238E27FC236}">
                <a16:creationId xmlns:a16="http://schemas.microsoft.com/office/drawing/2014/main" id="{B314623C-3136-7F5B-AFAF-088707DBA905}"/>
              </a:ext>
            </a:extLst>
          </p:cNvPr>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42E72671-AE31-F946-B496-9B955638251E}"/>
              </a:ext>
            </a:extLst>
          </p:cNvPr>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a:extLst>
              <a:ext uri="{FF2B5EF4-FFF2-40B4-BE49-F238E27FC236}">
                <a16:creationId xmlns:a16="http://schemas.microsoft.com/office/drawing/2014/main" id="{183B11B9-E6F0-9AEF-0D43-D3829A175EA9}"/>
              </a:ext>
            </a:extLst>
          </p:cNvPr>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a:extLst>
              <a:ext uri="{FF2B5EF4-FFF2-40B4-BE49-F238E27FC236}">
                <a16:creationId xmlns:a16="http://schemas.microsoft.com/office/drawing/2014/main" id="{E3C8F5CE-C4AC-A58F-4E72-F61A79CA152F}"/>
              </a:ext>
            </a:extLst>
          </p:cNvPr>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a:extLst>
              <a:ext uri="{FF2B5EF4-FFF2-40B4-BE49-F238E27FC236}">
                <a16:creationId xmlns:a16="http://schemas.microsoft.com/office/drawing/2014/main" id="{545675A8-6112-2AA5-41B7-F19078F74D42}"/>
              </a:ext>
            </a:extLst>
          </p:cNvPr>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extLst>
      <p:ext uri="{BB962C8B-B14F-4D97-AF65-F5344CB8AC3E}">
        <p14:creationId xmlns:p14="http://schemas.microsoft.com/office/powerpoint/2010/main" val="1575322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19400" y="574675"/>
            <a:ext cx="3830638" cy="28717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pPr/>
              <a:t>139</a:t>
            </a:fld>
            <a:endParaRPr lang="cs-CZ"/>
          </a:p>
        </p:txBody>
      </p:sp>
    </p:spTree>
    <p:extLst>
      <p:ext uri="{BB962C8B-B14F-4D97-AF65-F5344CB8AC3E}">
        <p14:creationId xmlns:p14="http://schemas.microsoft.com/office/powerpoint/2010/main" val="58999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59</a:t>
            </a:fld>
            <a:endParaRPr lang="en-US"/>
          </a:p>
        </p:txBody>
      </p:sp>
    </p:spTree>
    <p:extLst>
      <p:ext uri="{BB962C8B-B14F-4D97-AF65-F5344CB8AC3E}">
        <p14:creationId xmlns:p14="http://schemas.microsoft.com/office/powerpoint/2010/main" val="11999757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522C4-3D13-EDFD-BBEB-9371306548A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9FB03C-B48A-9B92-005F-7C5AC7C0DB0B}"/>
              </a:ext>
            </a:extLst>
          </p:cNvPr>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a:extLst>
              <a:ext uri="{FF2B5EF4-FFF2-40B4-BE49-F238E27FC236}">
                <a16:creationId xmlns:a16="http://schemas.microsoft.com/office/drawing/2014/main" id="{4F94A966-F7B6-6823-65E8-ABD96B6382E7}"/>
              </a:ext>
            </a:extLst>
          </p:cNvPr>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87EB56F3-6C76-4BB0-83A3-BFEDBF5A639A}"/>
              </a:ext>
            </a:extLst>
          </p:cNvPr>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a:extLst>
              <a:ext uri="{FF2B5EF4-FFF2-40B4-BE49-F238E27FC236}">
                <a16:creationId xmlns:a16="http://schemas.microsoft.com/office/drawing/2014/main" id="{D26F356C-291F-0373-F770-AEDCDDCD156D}"/>
              </a:ext>
            </a:extLst>
          </p:cNvPr>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a:extLst>
              <a:ext uri="{FF2B5EF4-FFF2-40B4-BE49-F238E27FC236}">
                <a16:creationId xmlns:a16="http://schemas.microsoft.com/office/drawing/2014/main" id="{E5FCD817-1E1D-1E54-7B2C-BDC12457F2C7}"/>
              </a:ext>
            </a:extLst>
          </p:cNvPr>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a:extLst>
              <a:ext uri="{FF2B5EF4-FFF2-40B4-BE49-F238E27FC236}">
                <a16:creationId xmlns:a16="http://schemas.microsoft.com/office/drawing/2014/main" id="{4CFFC0AD-DB86-C9F4-F461-B9B9C24ADFEB}"/>
              </a:ext>
            </a:extLst>
          </p:cNvPr>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extLst>
      <p:ext uri="{BB962C8B-B14F-4D97-AF65-F5344CB8AC3E}">
        <p14:creationId xmlns:p14="http://schemas.microsoft.com/office/powerpoint/2010/main" val="2447099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51FB6-A462-B832-EBE0-DAF9B3B0BEB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F3AFC-DFE0-F7CF-130D-B54A56C86649}"/>
              </a:ext>
            </a:extLst>
          </p:cNvPr>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a:extLst>
              <a:ext uri="{FF2B5EF4-FFF2-40B4-BE49-F238E27FC236}">
                <a16:creationId xmlns:a16="http://schemas.microsoft.com/office/drawing/2014/main" id="{4256E3B1-CE0E-7297-E14F-32FF876546C3}"/>
              </a:ext>
            </a:extLst>
          </p:cNvPr>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D89A4011-B5FB-03DA-C5A8-EBA7EEA47300}"/>
              </a:ext>
            </a:extLst>
          </p:cNvPr>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a:extLst>
              <a:ext uri="{FF2B5EF4-FFF2-40B4-BE49-F238E27FC236}">
                <a16:creationId xmlns:a16="http://schemas.microsoft.com/office/drawing/2014/main" id="{7261750A-4C59-1580-8D3E-0771C1154900}"/>
              </a:ext>
            </a:extLst>
          </p:cNvPr>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a:extLst>
              <a:ext uri="{FF2B5EF4-FFF2-40B4-BE49-F238E27FC236}">
                <a16:creationId xmlns:a16="http://schemas.microsoft.com/office/drawing/2014/main" id="{99E9AD80-5C90-3D6B-A108-7E6214BF52CA}"/>
              </a:ext>
            </a:extLst>
          </p:cNvPr>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a:extLst>
              <a:ext uri="{FF2B5EF4-FFF2-40B4-BE49-F238E27FC236}">
                <a16:creationId xmlns:a16="http://schemas.microsoft.com/office/drawing/2014/main" id="{0EA53F38-92D3-487F-41D3-6439369EE4D2}"/>
              </a:ext>
            </a:extLst>
          </p:cNvPr>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extLst>
      <p:ext uri="{BB962C8B-B14F-4D97-AF65-F5344CB8AC3E}">
        <p14:creationId xmlns:p14="http://schemas.microsoft.com/office/powerpoint/2010/main" val="14743045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19400" y="574675"/>
            <a:ext cx="3830638" cy="28717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pPr/>
              <a:t>148</a:t>
            </a:fld>
            <a:endParaRPr lang="cs-CZ"/>
          </a:p>
        </p:txBody>
      </p:sp>
    </p:spTree>
    <p:extLst>
      <p:ext uri="{BB962C8B-B14F-4D97-AF65-F5344CB8AC3E}">
        <p14:creationId xmlns:p14="http://schemas.microsoft.com/office/powerpoint/2010/main" val="32983736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60</a:t>
            </a:fld>
            <a:endParaRPr lang="en-US"/>
          </a:p>
        </p:txBody>
      </p:sp>
    </p:spTree>
    <p:extLst>
      <p:ext uri="{BB962C8B-B14F-4D97-AF65-F5344CB8AC3E}">
        <p14:creationId xmlns:p14="http://schemas.microsoft.com/office/powerpoint/2010/main" val="15696804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CC7A-0E0F-E23D-AFAA-A7D896245D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BD9FC3-A7C1-8370-9126-8D1F5BC88D8C}"/>
              </a:ext>
            </a:extLst>
          </p:cNvPr>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a:extLst>
              <a:ext uri="{FF2B5EF4-FFF2-40B4-BE49-F238E27FC236}">
                <a16:creationId xmlns:a16="http://schemas.microsoft.com/office/drawing/2014/main" id="{4B1FB8BA-09B2-5246-554D-805FF3E87049}"/>
              </a:ext>
            </a:extLst>
          </p:cNvPr>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819AC7CE-315A-EBDF-B555-77AF7B7EB682}"/>
              </a:ext>
            </a:extLst>
          </p:cNvPr>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a:extLst>
              <a:ext uri="{FF2B5EF4-FFF2-40B4-BE49-F238E27FC236}">
                <a16:creationId xmlns:a16="http://schemas.microsoft.com/office/drawing/2014/main" id="{271E9CFD-33EE-358D-7931-D585CC5AF9D3}"/>
              </a:ext>
            </a:extLst>
          </p:cNvPr>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a:extLst>
              <a:ext uri="{FF2B5EF4-FFF2-40B4-BE49-F238E27FC236}">
                <a16:creationId xmlns:a16="http://schemas.microsoft.com/office/drawing/2014/main" id="{7ADBE768-1778-A2E4-FE8C-5599933955AA}"/>
              </a:ext>
            </a:extLst>
          </p:cNvPr>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a:extLst>
              <a:ext uri="{FF2B5EF4-FFF2-40B4-BE49-F238E27FC236}">
                <a16:creationId xmlns:a16="http://schemas.microsoft.com/office/drawing/2014/main" id="{42B2F9CE-F622-12F7-02BD-9C25309C6F29}"/>
              </a:ext>
            </a:extLst>
          </p:cNvPr>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extLst>
      <p:ext uri="{BB962C8B-B14F-4D97-AF65-F5344CB8AC3E}">
        <p14:creationId xmlns:p14="http://schemas.microsoft.com/office/powerpoint/2010/main" val="19579230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59DC-0278-A9E5-94A6-67F96C832D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B47DC8-B3F7-C338-EC27-3A55B2CBB468}"/>
              </a:ext>
            </a:extLst>
          </p:cNvPr>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a:extLst>
              <a:ext uri="{FF2B5EF4-FFF2-40B4-BE49-F238E27FC236}">
                <a16:creationId xmlns:a16="http://schemas.microsoft.com/office/drawing/2014/main" id="{B59DEE92-6E8D-51E7-5CDB-79ED4DB91D0D}"/>
              </a:ext>
            </a:extLst>
          </p:cNvPr>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3B010DC8-493F-26BD-BCB6-71DC73CB9F68}"/>
              </a:ext>
            </a:extLst>
          </p:cNvPr>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a:extLst>
              <a:ext uri="{FF2B5EF4-FFF2-40B4-BE49-F238E27FC236}">
                <a16:creationId xmlns:a16="http://schemas.microsoft.com/office/drawing/2014/main" id="{D37EBAFD-A853-15D8-AF0D-6A0D587F2A53}"/>
              </a:ext>
            </a:extLst>
          </p:cNvPr>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a:extLst>
              <a:ext uri="{FF2B5EF4-FFF2-40B4-BE49-F238E27FC236}">
                <a16:creationId xmlns:a16="http://schemas.microsoft.com/office/drawing/2014/main" id="{D33F34D8-0657-B8CC-577D-945ECEB6008D}"/>
              </a:ext>
            </a:extLst>
          </p:cNvPr>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a:extLst>
              <a:ext uri="{FF2B5EF4-FFF2-40B4-BE49-F238E27FC236}">
                <a16:creationId xmlns:a16="http://schemas.microsoft.com/office/drawing/2014/main" id="{FD333BA9-50D1-7193-700B-986FA8769F83}"/>
              </a:ext>
            </a:extLst>
          </p:cNvPr>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extLst>
      <p:ext uri="{BB962C8B-B14F-4D97-AF65-F5344CB8AC3E}">
        <p14:creationId xmlns:p14="http://schemas.microsoft.com/office/powerpoint/2010/main" val="6288450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83798"/>
          </a:xfrm>
          <a:prstGeom prst="rect">
            <a:avLst/>
          </a:prstGeom>
        </p:spPr>
        <p:txBody>
          <a:bodyPr vert="horz" lIns="99066" tIns="49533" rIns="99066" bIns="49533" rtlCol="0"/>
          <a:lstStyle>
            <a:lvl1pPr algn="l">
              <a:defRPr sz="1300"/>
            </a:lvl1pPr>
          </a:lstStyle>
          <a:p>
            <a:endParaRPr/>
          </a:p>
        </p:txBody>
      </p:sp>
      <p:sp>
        <p:nvSpPr>
          <p:cNvPr id="3" name="Date Placeholder 2"/>
          <p:cNvSpPr>
            <a:spLocks noGrp="1"/>
          </p:cNvSpPr>
          <p:nvPr>
            <p:ph type="dt" idx="1"/>
          </p:nvPr>
        </p:nvSpPr>
        <p:spPr>
          <a:xfrm>
            <a:off x="5364671" y="0"/>
            <a:ext cx="4103652" cy="383798"/>
          </a:xfrm>
          <a:prstGeom prst="rect">
            <a:avLst/>
          </a:prstGeom>
        </p:spPr>
        <p:txBody>
          <a:bodyPr vert="horz" lIns="99066" tIns="49533" rIns="99066" bIns="49533"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819400" y="574675"/>
            <a:ext cx="3830638" cy="2871788"/>
          </a:xfrm>
          <a:prstGeom prst="rect">
            <a:avLst/>
          </a:prstGeom>
          <a:noFill/>
          <a:ln w="12700">
            <a:solidFill>
              <a:prstClr val="black"/>
            </a:solidFill>
          </a:ln>
        </p:spPr>
        <p:txBody>
          <a:bodyPr vert="horz" lIns="99066" tIns="49533" rIns="99066" bIns="49533" rtlCol="0" anchor="ctr"/>
          <a:lstStyle/>
          <a:p>
            <a:endParaRPr/>
          </a:p>
        </p:txBody>
      </p:sp>
      <p:sp>
        <p:nvSpPr>
          <p:cNvPr id="5" name="Notes Placeholder 4"/>
          <p:cNvSpPr>
            <a:spLocks noGrp="1"/>
          </p:cNvSpPr>
          <p:nvPr>
            <p:ph type="body" sz="quarter" idx="3"/>
          </p:nvPr>
        </p:nvSpPr>
        <p:spPr>
          <a:xfrm>
            <a:off x="946997" y="3638973"/>
            <a:ext cx="7575973" cy="3448852"/>
          </a:xfrm>
          <a:prstGeom prst="rect">
            <a:avLst/>
          </a:prstGeom>
        </p:spPr>
        <p:txBody>
          <a:bodyPr vert="horz" lIns="99066" tIns="49533" rIns="99066" bIns="49533" rtlCol="0" anchor="ctr"/>
          <a:lstStyle>
            <a:lvl1pPr algn="l">
              <a:defRPr sz="1400" b="0" i="0" u="none" strike="noStrike"/>
            </a:lvl1pPr>
          </a:lstStyle>
          <a:p>
            <a:endParaRPr lang="en-US" sz="1500" dirty="0">
              <a:solidFill>
                <a:srgbClr val="000000"/>
              </a:solidFill>
            </a:endParaRPr>
          </a:p>
        </p:txBody>
      </p:sp>
      <p:sp>
        <p:nvSpPr>
          <p:cNvPr id="6" name="Footer Placeholder 5"/>
          <p:cNvSpPr>
            <a:spLocks noGrp="1"/>
          </p:cNvSpPr>
          <p:nvPr>
            <p:ph type="ftr" sz="quarter" idx="4"/>
          </p:nvPr>
        </p:nvSpPr>
        <p:spPr>
          <a:xfrm>
            <a:off x="0" y="7277947"/>
            <a:ext cx="4103652" cy="382022"/>
          </a:xfrm>
          <a:prstGeom prst="rect">
            <a:avLst/>
          </a:prstGeom>
        </p:spPr>
        <p:txBody>
          <a:bodyPr vert="horz" lIns="99066" tIns="49533" rIns="99066" bIns="49533" rtlCol="0" anchor="b"/>
          <a:lstStyle>
            <a:lvl1pPr algn="l">
              <a:defRPr sz="1300"/>
            </a:lvl1pPr>
          </a:lstStyle>
          <a:p>
            <a:endParaRPr/>
          </a:p>
        </p:txBody>
      </p:sp>
      <p:sp>
        <p:nvSpPr>
          <p:cNvPr id="7" name="Slide Number Placeholder 6"/>
          <p:cNvSpPr>
            <a:spLocks noGrp="1"/>
          </p:cNvSpPr>
          <p:nvPr>
            <p:ph type="sldNum" sz="quarter" idx="5"/>
          </p:nvPr>
        </p:nvSpPr>
        <p:spPr>
          <a:xfrm>
            <a:off x="5364671" y="7277947"/>
            <a:ext cx="4103652" cy="382022"/>
          </a:xfrm>
          <a:prstGeom prst="rect">
            <a:avLst/>
          </a:prstGeom>
        </p:spPr>
        <p:txBody>
          <a:bodyPr vert="horz" lIns="99066" tIns="49533" rIns="99066" bIns="49533" rtlCol="0" anchor="b"/>
          <a:lstStyle>
            <a:lvl1pPr algn="r">
              <a:defRPr sz="13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a:t>Click to edit Master title style</a:t>
            </a:r>
          </a:p>
        </p:txBody>
      </p:sp>
      <p:sp>
        <p:nvSpPr>
          <p:cNvPr id="3" name="Text Placeholder 2"/>
          <p:cNvSpPr>
            <a:spLocks noGrp="1"/>
          </p:cNvSpPr>
          <p:nvPr>
            <p:ph type="body" sz="half" idx="1"/>
          </p:nvPr>
        </p:nvSpPr>
        <p:spPr>
          <a:xfrm>
            <a:off x="411163" y="1143000"/>
            <a:ext cx="408305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6613" y="1143000"/>
            <a:ext cx="4083050" cy="5181600"/>
          </a:xfrm>
        </p:spPr>
        <p:txBody>
          <a:bodyPr/>
          <a:lstStyle/>
          <a:p>
            <a:endParaRPr lang="en-US"/>
          </a:p>
        </p:txBody>
      </p:sp>
      <p:sp>
        <p:nvSpPr>
          <p:cNvPr id="5" name="Slide Number Placeholder 5">
            <a:extLst>
              <a:ext uri="{FF2B5EF4-FFF2-40B4-BE49-F238E27FC236}">
                <a16:creationId xmlns:a16="http://schemas.microsoft.com/office/drawing/2014/main" id="{5DE8E2A9-DF85-EEEC-CC13-1D21E88B8594}"/>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5455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D424FD7-6EF7-D24C-9091-9F40B70CDFFF}"/>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574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arxiv.org/abs/2501.08686"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arxiv.org/abs/2602.05708"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1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emf"/><Relationship Id="rId4" Type="http://schemas.openxmlformats.org/officeDocument/2006/relationships/image" Target="../media/image188.png"/></Relationships>
</file>

<file path=ppt/slides/_rels/slide117.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2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2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1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2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png"/></Relationships>
</file>

<file path=ppt/slides/_rels/slide13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3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220.png"/></Relationships>
</file>

<file path=ppt/slides/_rels/slide1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224.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233.png"/><Relationship Id="rId4" Type="http://schemas.openxmlformats.org/officeDocument/2006/relationships/hyperlink" Target="https://arxiv.org/pdf/2407.04363"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236.png"/></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8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6.xml.rels><?xml version="1.0" encoding="UTF-8" standalone="yes"?>
<Relationships xmlns="http://schemas.openxmlformats.org/package/2006/relationships"><Relationship Id="rId8" Type="http://schemas.openxmlformats.org/officeDocument/2006/relationships/hyperlink" Target="https://seucoin.github.io/workshop/ag2026/" TargetMode="External"/><Relationship Id="rId3" Type="http://schemas.openxmlformats.org/officeDocument/2006/relationships/image" Target="../media/image3.png"/><Relationship Id="rId7" Type="http://schemas.openxmlformats.org/officeDocument/2006/relationships/image" Target="../media/image266.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79.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sv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13" Type="http://schemas.openxmlformats.org/officeDocument/2006/relationships/image" Target="../media/image116.jpeg"/><Relationship Id="rId18" Type="http://schemas.openxmlformats.org/officeDocument/2006/relationships/image" Target="../media/image121.jpeg"/><Relationship Id="rId26" Type="http://schemas.openxmlformats.org/officeDocument/2006/relationships/image" Target="../media/image129.png"/><Relationship Id="rId3" Type="http://schemas.openxmlformats.org/officeDocument/2006/relationships/image" Target="../media/image106.jpeg"/><Relationship Id="rId21" Type="http://schemas.openxmlformats.org/officeDocument/2006/relationships/image" Target="../media/image124.jpeg"/><Relationship Id="rId7" Type="http://schemas.openxmlformats.org/officeDocument/2006/relationships/image" Target="../media/image110.jpeg"/><Relationship Id="rId12" Type="http://schemas.openxmlformats.org/officeDocument/2006/relationships/image" Target="../media/image115.jpeg"/><Relationship Id="rId17" Type="http://schemas.openxmlformats.org/officeDocument/2006/relationships/image" Target="../media/image120.jpeg"/><Relationship Id="rId25" Type="http://schemas.openxmlformats.org/officeDocument/2006/relationships/image" Target="../media/image128.png"/><Relationship Id="rId33" Type="http://schemas.openxmlformats.org/officeDocument/2006/relationships/image" Target="../media/image136.png"/><Relationship Id="rId2" Type="http://schemas.openxmlformats.org/officeDocument/2006/relationships/notesSlide" Target="../notesSlides/notesSlide19.xml"/><Relationship Id="rId16" Type="http://schemas.openxmlformats.org/officeDocument/2006/relationships/image" Target="../media/image119.jpeg"/><Relationship Id="rId20" Type="http://schemas.openxmlformats.org/officeDocument/2006/relationships/image" Target="../media/image123.jpeg"/><Relationship Id="rId29"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jpeg"/><Relationship Id="rId24" Type="http://schemas.openxmlformats.org/officeDocument/2006/relationships/image" Target="../media/image127.png"/><Relationship Id="rId32" Type="http://schemas.openxmlformats.org/officeDocument/2006/relationships/image" Target="../media/image135.png"/><Relationship Id="rId5" Type="http://schemas.openxmlformats.org/officeDocument/2006/relationships/image" Target="../media/image108.jpeg"/><Relationship Id="rId15" Type="http://schemas.openxmlformats.org/officeDocument/2006/relationships/image" Target="../media/image118.jpeg"/><Relationship Id="rId23" Type="http://schemas.openxmlformats.org/officeDocument/2006/relationships/image" Target="../media/image126.jpeg"/><Relationship Id="rId28" Type="http://schemas.openxmlformats.org/officeDocument/2006/relationships/image" Target="../media/image131.png"/><Relationship Id="rId10" Type="http://schemas.openxmlformats.org/officeDocument/2006/relationships/image" Target="../media/image113.jpeg"/><Relationship Id="rId19" Type="http://schemas.openxmlformats.org/officeDocument/2006/relationships/image" Target="../media/image122.png"/><Relationship Id="rId31" Type="http://schemas.openxmlformats.org/officeDocument/2006/relationships/image" Target="../media/image134.pn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17.jpeg"/><Relationship Id="rId22" Type="http://schemas.openxmlformats.org/officeDocument/2006/relationships/image" Target="../media/image125.jpeg"/><Relationship Id="rId27" Type="http://schemas.openxmlformats.org/officeDocument/2006/relationships/image" Target="../media/image130.png"/><Relationship Id="rId30" Type="http://schemas.openxmlformats.org/officeDocument/2006/relationships/image" Target="../media/image133.png"/><Relationship Id="rId8" Type="http://schemas.openxmlformats.org/officeDocument/2006/relationships/image" Target="../media/image111.jpe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machuangtao/LLM-KG4Q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abs/2501.08686"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rxiv.org/abs/2602.05708"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Aalborg University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0" name="AutoShape 4" descr="Aalborg University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itle 1"/>
          <p:cNvSpPr txBox="1">
            <a:spLocks/>
          </p:cNvSpPr>
          <p:nvPr/>
        </p:nvSpPr>
        <p:spPr>
          <a:xfrm>
            <a:off x="2162856" y="735770"/>
            <a:ext cx="7301184" cy="1523495"/>
          </a:xfrm>
          <a:prstGeom prst="rect">
            <a:avLst/>
          </a:prstGeom>
        </p:spPr>
        <p:txBody>
          <a:bodyPr vert="horz" wrap="square" lIns="0" tIns="0" rIns="0" bIns="0" rtlCol="0" anchor="t">
            <a:noAutofit/>
          </a:bodyPr>
          <a:lstStyle/>
          <a:p>
            <a:pPr>
              <a:buClr>
                <a:srgbClr val="000000"/>
              </a:buClr>
              <a:buSzPct val="25000"/>
              <a:defRPr/>
            </a:pPr>
            <a:r>
              <a:rPr lang="en-US" sz="4000" b="1" i="1" dirty="0">
                <a:solidFill>
                  <a:srgbClr val="000000"/>
                </a:solidFill>
                <a:ea typeface="Calibri"/>
                <a:cs typeface="Calibri"/>
                <a:sym typeface="Calibri"/>
              </a:rPr>
              <a:t>Tutorial</a:t>
            </a:r>
            <a:r>
              <a:rPr lang="zh-CN" altLang="en-US" sz="4000" b="1" i="1" dirty="0">
                <a:solidFill>
                  <a:srgbClr val="000000"/>
                </a:solidFill>
                <a:ea typeface="Calibri"/>
                <a:cs typeface="Calibri"/>
                <a:sym typeface="Calibri"/>
              </a:rPr>
              <a:t> </a:t>
            </a:r>
            <a:r>
              <a:rPr lang="en-US" altLang="zh-CN" sz="4000" b="1" i="1" dirty="0">
                <a:solidFill>
                  <a:srgbClr val="000000"/>
                </a:solidFill>
                <a:ea typeface="Calibri"/>
                <a:cs typeface="Calibri"/>
                <a:sym typeface="Calibri"/>
              </a:rPr>
              <a:t>4</a:t>
            </a:r>
            <a:endParaRPr lang="en-US" sz="4000" b="1" i="1" dirty="0">
              <a:solidFill>
                <a:srgbClr val="000000"/>
              </a:solidFill>
              <a:ea typeface="Calibri"/>
              <a:cs typeface="Calibri"/>
              <a:sym typeface="Calibri"/>
            </a:endParaRPr>
          </a:p>
          <a:p>
            <a:pPr>
              <a:buClr>
                <a:srgbClr val="000000"/>
              </a:buClr>
              <a:buSzPct val="25000"/>
              <a:defRPr/>
            </a:pPr>
            <a:r>
              <a:rPr lang="en-US" sz="4000" b="1" dirty="0" err="1">
                <a:solidFill>
                  <a:srgbClr val="000000"/>
                </a:solidFill>
                <a:ea typeface="Calibri"/>
                <a:cs typeface="Calibri"/>
                <a:sym typeface="Calibri"/>
              </a:rPr>
              <a:t>LLMs+Graphs</a:t>
            </a:r>
            <a:r>
              <a:rPr lang="en-US" sz="4000" b="1" dirty="0">
                <a:solidFill>
                  <a:srgbClr val="000000"/>
                </a:solidFill>
                <a:ea typeface="Calibri"/>
                <a:cs typeface="Calibri"/>
                <a:sym typeface="Calibri"/>
              </a:rPr>
              <a:t>: Toward Graph-Native, Synergistic AI Systems</a:t>
            </a:r>
          </a:p>
        </p:txBody>
      </p:sp>
      <p:pic>
        <p:nvPicPr>
          <p:cNvPr id="10" name="Picture 2"/>
          <p:cNvPicPr>
            <a:picLocks noChangeArrowheads="1"/>
          </p:cNvPicPr>
          <p:nvPr/>
        </p:nvPicPr>
        <p:blipFill>
          <a:blip r:embed="rId2"/>
          <a:srcRect/>
          <a:stretch>
            <a:fillRect/>
          </a:stretch>
        </p:blipFill>
        <p:spPr bwMode="auto">
          <a:xfrm>
            <a:off x="3981821" y="2601373"/>
            <a:ext cx="918582" cy="0"/>
          </a:xfrm>
          <a:prstGeom prst="rect">
            <a:avLst/>
          </a:prstGeom>
          <a:noFill/>
          <a:ln w="9525">
            <a:noFill/>
            <a:miter lim="800000"/>
            <a:headEnd/>
            <a:tailEnd/>
          </a:ln>
          <a:effectLst/>
        </p:spPr>
      </p:pic>
      <p:pic>
        <p:nvPicPr>
          <p:cNvPr id="2" name="Picture 2" descr="PAKDD 2026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88" y="228600"/>
            <a:ext cx="2105568" cy="21055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3" name="TextBox 2">
            <a:extLst>
              <a:ext uri="{FF2B5EF4-FFF2-40B4-BE49-F238E27FC236}">
                <a16:creationId xmlns:a16="http://schemas.microsoft.com/office/drawing/2014/main" id="{8DF8C125-3B76-F27A-C547-301B45D6A6A9}"/>
              </a:ext>
            </a:extLst>
          </p:cNvPr>
          <p:cNvSpPr txBox="1"/>
          <p:nvPr/>
        </p:nvSpPr>
        <p:spPr>
          <a:xfrm>
            <a:off x="103682" y="2865477"/>
            <a:ext cx="9144000" cy="523220"/>
          </a:xfrm>
          <a:prstGeom prst="rect">
            <a:avLst/>
          </a:prstGeom>
          <a:noFill/>
        </p:spPr>
        <p:txBody>
          <a:bodyPr wrap="square" rtlCol="0">
            <a:spAutoFit/>
          </a:bodyPr>
          <a:lstStyle/>
          <a:p>
            <a:pPr lvl="0" algn="ctr">
              <a:defRPr/>
            </a:pPr>
            <a:r>
              <a:rPr kumimoji="0" lang="en-US" sz="280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Arijit Khan</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altLang="zh-CN" sz="2800" i="0" u="none" strike="noStrike" kern="1200" cap="none" spc="0" normalizeH="0" noProof="0" dirty="0" err="1">
                <a:ln>
                  <a:noFill/>
                </a:ln>
                <a:solidFill>
                  <a:schemeClr val="tx2"/>
                </a:solidFill>
                <a:effectLst/>
                <a:uLnTx/>
                <a:uFillTx/>
                <a:latin typeface="Calibri" panose="020F0502020204030204"/>
                <a:ea typeface="+mn-ea"/>
                <a:cs typeface="+mn-cs"/>
              </a:rPr>
              <a:t>Longxu</a:t>
            </a:r>
            <a:r>
              <a:rPr kumimoji="0" lang="zh-CN" altLang="en-US" sz="2800" i="0" u="none" strike="noStrike" kern="1200" cap="none" spc="0" normalizeH="0" noProof="0" dirty="0">
                <a:ln>
                  <a:noFill/>
                </a:ln>
                <a:solidFill>
                  <a:schemeClr val="tx2">
                    <a:lumMod val="60000"/>
                    <a:lumOff val="40000"/>
                  </a:schemeClr>
                </a:solidFill>
                <a:effectLst/>
                <a:uLnTx/>
                <a:uFillTx/>
                <a:latin typeface="Calibri" panose="020F0502020204030204"/>
                <a:ea typeface="+mn-ea"/>
                <a:cs typeface="+mn-cs"/>
              </a:rPr>
              <a:t> </a:t>
            </a:r>
            <a:r>
              <a:rPr lang="en-US" altLang="zh-CN" sz="2800" dirty="0">
                <a:solidFill>
                  <a:schemeClr val="tx2"/>
                </a:solidFill>
                <a:latin typeface="Calibri" panose="020F0502020204030204"/>
              </a:rPr>
              <a:t>Sun</a:t>
            </a:r>
            <a:r>
              <a:rPr kumimoji="0" lang="en-US" sz="2800" i="0" u="none" strike="noStrike" kern="1200" cap="none" spc="0" normalizeH="0" noProof="0" dirty="0">
                <a:ln>
                  <a:noFill/>
                </a:ln>
                <a:solidFill>
                  <a:prstClr val="black"/>
                </a:solidFill>
                <a:effectLst/>
                <a:uLnTx/>
                <a:uFillTx/>
                <a:latin typeface="Calibri" panose="020F0502020204030204"/>
                <a:ea typeface="+mn-ea"/>
                <a:cs typeface="+mn-cs"/>
              </a:rPr>
              <a:t>, </a:t>
            </a:r>
            <a:r>
              <a:rPr lang="en-US" altLang="zh-CN" sz="2800" dirty="0">
                <a:solidFill>
                  <a:schemeClr val="tx2"/>
                </a:solidFill>
                <a:latin typeface="Calibri" panose="020F0502020204030204"/>
              </a:rPr>
              <a:t>Xin</a:t>
            </a:r>
            <a:r>
              <a:rPr lang="zh-CN" altLang="en-US" sz="2800" dirty="0">
                <a:solidFill>
                  <a:schemeClr val="tx2"/>
                </a:solidFill>
                <a:latin typeface="Calibri" panose="020F0502020204030204"/>
              </a:rPr>
              <a:t> </a:t>
            </a:r>
            <a:r>
              <a:rPr lang="en-US" altLang="zh-CN" sz="2800" dirty="0">
                <a:solidFill>
                  <a:schemeClr val="tx2"/>
                </a:solidFill>
                <a:latin typeface="Calibri" panose="020F0502020204030204"/>
              </a:rPr>
              <a:t>Huang</a:t>
            </a:r>
            <a:endParaRPr lang="en-CA" sz="2800" dirty="0">
              <a:solidFill>
                <a:schemeClr val="tx2"/>
              </a:solidFill>
              <a:latin typeface="Calibri" panose="020F0502020204030204"/>
            </a:endParaRPr>
          </a:p>
        </p:txBody>
      </p:sp>
      <p:sp>
        <p:nvSpPr>
          <p:cNvPr id="5" name="矩形 2">
            <a:extLst>
              <a:ext uri="{FF2B5EF4-FFF2-40B4-BE49-F238E27FC236}">
                <a16:creationId xmlns:a16="http://schemas.microsoft.com/office/drawing/2014/main" id="{F3223E9B-B9CB-3313-C51E-3683A7E6A0B9}"/>
              </a:ext>
            </a:extLst>
          </p:cNvPr>
          <p:cNvSpPr/>
          <p:nvPr/>
        </p:nvSpPr>
        <p:spPr>
          <a:xfrm>
            <a:off x="2357259" y="3603188"/>
            <a:ext cx="4429482" cy="707886"/>
          </a:xfrm>
          <a:prstGeom prst="rect">
            <a:avLst/>
          </a:prstGeom>
        </p:spPr>
        <p:txBody>
          <a:bodyPr wrap="square">
            <a:spAutoFit/>
          </a:bodyPr>
          <a:lstStyle/>
          <a:p>
            <a:pPr algn="ctr"/>
            <a:r>
              <a:rPr lang="en-HK" sz="2000" dirty="0">
                <a:solidFill>
                  <a:schemeClr val="accent6">
                    <a:lumMod val="75000"/>
                  </a:schemeClr>
                </a:solidFill>
                <a:latin typeface="Calibri" panose="020F0502020204030204"/>
              </a:rPr>
              <a:t>Bowling Green State Uni</a:t>
            </a:r>
            <a:r>
              <a:rPr lang="en-US" altLang="zh-CN" sz="2000" dirty="0" err="1">
                <a:solidFill>
                  <a:schemeClr val="accent6">
                    <a:lumMod val="75000"/>
                  </a:schemeClr>
                </a:solidFill>
                <a:latin typeface="Calibri" panose="020F0502020204030204"/>
              </a:rPr>
              <a:t>versity</a:t>
            </a:r>
            <a:r>
              <a:rPr lang="en-HK" sz="2000" dirty="0">
                <a:solidFill>
                  <a:schemeClr val="accent6">
                    <a:lumMod val="75000"/>
                  </a:schemeClr>
                </a:solidFill>
                <a:latin typeface="Calibri" panose="020F0502020204030204"/>
              </a:rPr>
              <a:t>, USA</a:t>
            </a:r>
          </a:p>
          <a:p>
            <a:pPr algn="ctr"/>
            <a:r>
              <a:rPr lang="en-US" altLang="zh-CN" sz="2000" dirty="0">
                <a:solidFill>
                  <a:schemeClr val="tx2"/>
                </a:solidFill>
                <a:latin typeface="Calibri" panose="020F0502020204030204"/>
              </a:rPr>
              <a:t>Hong Kong Baptist University, Hong Kong</a:t>
            </a:r>
            <a:endParaRPr lang="en-HK" sz="2000" dirty="0">
              <a:solidFill>
                <a:schemeClr val="tx2"/>
              </a:solidFill>
              <a:latin typeface="Calibri" panose="020F0502020204030204"/>
            </a:endParaRPr>
          </a:p>
        </p:txBody>
      </p:sp>
      <p:pic>
        <p:nvPicPr>
          <p:cNvPr id="6" name="Picture 2" descr="Bowling Green State University - Wikipedia">
            <a:extLst>
              <a:ext uri="{FF2B5EF4-FFF2-40B4-BE49-F238E27FC236}">
                <a16:creationId xmlns:a16="http://schemas.microsoft.com/office/drawing/2014/main" id="{D342F9D1-080C-3467-7D93-2E667AE5F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899" y="4525565"/>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0">
            <a:extLst>
              <a:ext uri="{FF2B5EF4-FFF2-40B4-BE49-F238E27FC236}">
                <a16:creationId xmlns:a16="http://schemas.microsoft.com/office/drawing/2014/main" id="{C610BA34-385C-281B-526D-9A883F196919}"/>
              </a:ext>
            </a:extLst>
          </p:cNvPr>
          <p:cNvPicPr/>
          <p:nvPr/>
        </p:nvPicPr>
        <p:blipFill>
          <a:blip r:embed="rId6"/>
          <a:stretch>
            <a:fillRect/>
          </a:stretch>
        </p:blipFill>
        <p:spPr>
          <a:xfrm>
            <a:off x="5212703" y="4525565"/>
            <a:ext cx="1981200" cy="1973884"/>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A1633-336B-44BD-9672-CA96BA950BD3}"/>
              </a:ext>
            </a:extLst>
          </p:cNvPr>
          <p:cNvSpPr>
            <a:spLocks noGrp="1"/>
          </p:cNvSpPr>
          <p:nvPr>
            <p:ph type="title"/>
          </p:nvPr>
        </p:nvSpPr>
        <p:spPr/>
        <p:txBody>
          <a:bodyPr/>
          <a:lstStyle/>
          <a:p>
            <a:r>
              <a:rPr lang="en-US" altLang="zh-CN" b="1" dirty="0">
                <a:latin typeface="+mn-lt"/>
                <a:cs typeface="Times New Roman" panose="02020603050405020304" pitchFamily="18" charset="0"/>
              </a:rPr>
              <a:t>Text-attributed</a:t>
            </a:r>
            <a:r>
              <a:rPr lang="zh-CN" altLang="en-US" b="1" dirty="0">
                <a:latin typeface="+mn-lt"/>
                <a:cs typeface="Times New Roman" panose="02020603050405020304" pitchFamily="18" charset="0"/>
              </a:rPr>
              <a:t> </a:t>
            </a:r>
            <a:r>
              <a:rPr lang="en-US" altLang="zh-CN" b="1" dirty="0">
                <a:latin typeface="+mn-lt"/>
                <a:cs typeface="Times New Roman" panose="02020603050405020304" pitchFamily="18" charset="0"/>
              </a:rPr>
              <a:t>Graphs</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524FE574-A05F-4B7E-8EC7-F2C273BA1A5F}"/>
              </a:ext>
            </a:extLst>
          </p:cNvPr>
          <p:cNvSpPr>
            <a:spLocks noGrp="1"/>
          </p:cNvSpPr>
          <p:nvPr>
            <p:ph idx="1"/>
          </p:nvPr>
        </p:nvSpPr>
        <p:spPr/>
        <p:txBody>
          <a:bodyPr/>
          <a:lstStyle/>
          <a:p>
            <a:r>
              <a:rPr kumimoji="1" lang="en-US" altLang="zh-CN" sz="2400" dirty="0">
                <a:cs typeface="Times New Roman" panose="02020603050405020304" pitchFamily="18" charset="0"/>
              </a:rPr>
              <a:t>Text-attributed</a:t>
            </a:r>
            <a:r>
              <a:rPr kumimoji="1" lang="zh-CN" altLang="en-US" sz="2400" dirty="0">
                <a:cs typeface="Times New Roman" panose="02020603050405020304" pitchFamily="18" charset="0"/>
              </a:rPr>
              <a:t> </a:t>
            </a:r>
            <a:r>
              <a:rPr kumimoji="1" lang="en-US" altLang="zh-CN" sz="2400" dirty="0">
                <a:cs typeface="Times New Roman" panose="02020603050405020304" pitchFamily="18" charset="0"/>
              </a:rPr>
              <a:t>graphs</a:t>
            </a:r>
            <a:r>
              <a:rPr kumimoji="1" lang="zh-CN" altLang="en-US" sz="2400" dirty="0">
                <a:cs typeface="Times New Roman" panose="02020603050405020304" pitchFamily="18" charset="0"/>
              </a:rPr>
              <a:t> </a:t>
            </a:r>
            <a:r>
              <a:rPr kumimoji="1" lang="en" altLang="zh-CN" sz="2400" dirty="0">
                <a:cs typeface="Times New Roman" panose="02020603050405020304" pitchFamily="18" charset="0"/>
              </a:rPr>
              <a:t>with raw and detailed text attributes, capturing rich and comprehensive</a:t>
            </a:r>
            <a:r>
              <a:rPr kumimoji="1" lang="zh-CN" altLang="en-US" sz="2400" dirty="0">
                <a:cs typeface="Times New Roman" panose="02020603050405020304" pitchFamily="18" charset="0"/>
              </a:rPr>
              <a:t> </a:t>
            </a:r>
            <a:r>
              <a:rPr kumimoji="1" lang="en-US" altLang="zh-CN" sz="2400" dirty="0">
                <a:cs typeface="Times New Roman" panose="02020603050405020304" pitchFamily="18" charset="0"/>
              </a:rPr>
              <a:t>s</a:t>
            </a:r>
            <a:r>
              <a:rPr kumimoji="1" lang="en" altLang="zh-CN" sz="2400" dirty="0">
                <a:cs typeface="Times New Roman" panose="02020603050405020304" pitchFamily="18" charset="0"/>
              </a:rPr>
              <a:t>emantics</a:t>
            </a:r>
            <a:r>
              <a:rPr kumimoji="1" lang="en-US" altLang="zh-CN" sz="2400" dirty="0">
                <a:cs typeface="Times New Roman" panose="02020603050405020304" pitchFamily="18" charset="0"/>
              </a:rPr>
              <a:t>. </a:t>
            </a:r>
            <a:endParaRPr kumimoji="1" lang="zh-CN" altLang="en-US" sz="2400" dirty="0">
              <a:cs typeface="Times New Roman" panose="02020603050405020304" pitchFamily="18" charset="0"/>
            </a:endParaRPr>
          </a:p>
          <a:p>
            <a:endParaRPr lang="en-HK" dirty="0"/>
          </a:p>
        </p:txBody>
      </p:sp>
      <p:pic>
        <p:nvPicPr>
          <p:cNvPr id="4" name="图片 3" descr="背景图案&#10;&#10;AI 生成的内容可能不正确。">
            <a:extLst>
              <a:ext uri="{FF2B5EF4-FFF2-40B4-BE49-F238E27FC236}">
                <a16:creationId xmlns:a16="http://schemas.microsoft.com/office/drawing/2014/main" id="{0A61F77C-10CA-48C2-96D1-55473181D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868" y="3745929"/>
            <a:ext cx="2395673" cy="1670957"/>
          </a:xfrm>
          <a:prstGeom prst="rect">
            <a:avLst/>
          </a:prstGeom>
        </p:spPr>
      </p:pic>
      <p:sp>
        <p:nvSpPr>
          <p:cNvPr id="5" name="文本框 4">
            <a:extLst>
              <a:ext uri="{FF2B5EF4-FFF2-40B4-BE49-F238E27FC236}">
                <a16:creationId xmlns:a16="http://schemas.microsoft.com/office/drawing/2014/main" id="{00F43E0E-F10C-4874-8D37-EADA47328DA2}"/>
              </a:ext>
            </a:extLst>
          </p:cNvPr>
          <p:cNvSpPr txBox="1"/>
          <p:nvPr/>
        </p:nvSpPr>
        <p:spPr>
          <a:xfrm>
            <a:off x="956648" y="5429327"/>
            <a:ext cx="1954381" cy="369332"/>
          </a:xfrm>
          <a:prstGeom prst="rect">
            <a:avLst/>
          </a:prstGeom>
          <a:noFill/>
        </p:spPr>
        <p:txBody>
          <a:bodyPr wrap="none" rtlCol="0">
            <a:spAutoFit/>
          </a:bodyPr>
          <a:lstStyle/>
          <a:p>
            <a:r>
              <a:rPr kumimoji="1" lang="en-US" altLang="zh-CN" dirty="0"/>
              <a:t>Citation</a:t>
            </a:r>
            <a:r>
              <a:rPr kumimoji="1" lang="zh-CN" altLang="en-US" dirty="0"/>
              <a:t> </a:t>
            </a:r>
            <a:r>
              <a:rPr kumimoji="1" lang="en-US" altLang="zh-CN" dirty="0"/>
              <a:t>networks</a:t>
            </a:r>
            <a:endParaRPr kumimoji="1" lang="zh-CN" altLang="en-US" dirty="0"/>
          </a:p>
        </p:txBody>
      </p:sp>
      <p:pic>
        <p:nvPicPr>
          <p:cNvPr id="6" name="Picture 2">
            <a:extLst>
              <a:ext uri="{FF2B5EF4-FFF2-40B4-BE49-F238E27FC236}">
                <a16:creationId xmlns:a16="http://schemas.microsoft.com/office/drawing/2014/main" id="{98297B94-CEE1-4F00-9043-29CA3A71F4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049" y="3635488"/>
            <a:ext cx="2732439" cy="185308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2A0B0B85-3E52-492D-BA1F-B9216F1B4A85}"/>
              </a:ext>
            </a:extLst>
          </p:cNvPr>
          <p:cNvSpPr txBox="1"/>
          <p:nvPr/>
        </p:nvSpPr>
        <p:spPr>
          <a:xfrm>
            <a:off x="3824153" y="5476134"/>
            <a:ext cx="1800493" cy="369332"/>
          </a:xfrm>
          <a:prstGeom prst="rect">
            <a:avLst/>
          </a:prstGeom>
          <a:noFill/>
        </p:spPr>
        <p:txBody>
          <a:bodyPr wrap="none" rtlCol="0">
            <a:spAutoFit/>
          </a:bodyPr>
          <a:lstStyle/>
          <a:p>
            <a:r>
              <a:rPr kumimoji="1" lang="en-US" altLang="zh-CN" dirty="0"/>
              <a:t>Social</a:t>
            </a:r>
            <a:r>
              <a:rPr kumimoji="1" lang="zh-CN" altLang="en-US" dirty="0"/>
              <a:t> </a:t>
            </a:r>
            <a:r>
              <a:rPr kumimoji="1" lang="en-US" altLang="zh-CN" dirty="0"/>
              <a:t>networks</a:t>
            </a:r>
            <a:endParaRPr kumimoji="1" lang="zh-CN" altLang="en-US" dirty="0"/>
          </a:p>
        </p:txBody>
      </p:sp>
      <p:pic>
        <p:nvPicPr>
          <p:cNvPr id="8" name="Picture 4">
            <a:extLst>
              <a:ext uri="{FF2B5EF4-FFF2-40B4-BE49-F238E27FC236}">
                <a16:creationId xmlns:a16="http://schemas.microsoft.com/office/drawing/2014/main" id="{8C87FFF4-C0A0-48D1-8A92-296846D4BF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3256" y="3273795"/>
            <a:ext cx="2487542" cy="248754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9B17003F-6F28-465B-9C01-D377C42B1C89}"/>
              </a:ext>
            </a:extLst>
          </p:cNvPr>
          <p:cNvSpPr txBox="1"/>
          <p:nvPr/>
        </p:nvSpPr>
        <p:spPr>
          <a:xfrm>
            <a:off x="6504057" y="5429764"/>
            <a:ext cx="2139357" cy="370658"/>
          </a:xfrm>
          <a:prstGeom prst="rect">
            <a:avLst/>
          </a:prstGeom>
          <a:noFill/>
        </p:spPr>
        <p:txBody>
          <a:bodyPr wrap="square">
            <a:spAutoFit/>
          </a:bodyPr>
          <a:lstStyle/>
          <a:p>
            <a:r>
              <a:rPr lang="en-US" altLang="zh-CN" dirty="0"/>
              <a:t>M</a:t>
            </a:r>
            <a:r>
              <a:rPr lang="zh-CN" altLang="en-US" dirty="0"/>
              <a:t>olecular graphs</a:t>
            </a:r>
          </a:p>
        </p:txBody>
      </p:sp>
      <p:sp>
        <p:nvSpPr>
          <p:cNvPr id="12" name="Google Shape;213;p10">
            <a:extLst>
              <a:ext uri="{FF2B5EF4-FFF2-40B4-BE49-F238E27FC236}">
                <a16:creationId xmlns:a16="http://schemas.microsoft.com/office/drawing/2014/main" id="{1D93828C-6E06-08D5-DA67-645B0B8C07C9}"/>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9651626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 y="115570"/>
            <a:ext cx="4650377" cy="52197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Experimental Results</a:t>
            </a:r>
            <a:endParaRPr lang="zh-CN" altLang="en-US" sz="28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17195" y="813435"/>
            <a:ext cx="8309610" cy="4488180"/>
          </a:xfrm>
          <a:prstGeom prst="rect">
            <a:avLst/>
          </a:prstGeom>
        </p:spPr>
      </p:pic>
      <p:sp>
        <p:nvSpPr>
          <p:cNvPr id="14" name="文本框 13"/>
          <p:cNvSpPr txBox="1"/>
          <p:nvPr/>
        </p:nvSpPr>
        <p:spPr>
          <a:xfrm>
            <a:off x="572929" y="5732146"/>
            <a:ext cx="7998143" cy="488315"/>
          </a:xfrm>
          <a:prstGeom prst="rect">
            <a:avLst/>
          </a:prstGeom>
          <a:noFill/>
        </p:spPr>
        <p:txBody>
          <a:bodyPr wrap="square" rtlCol="0">
            <a:noAutofit/>
          </a:bodyPr>
          <a:lstStyle/>
          <a:p>
            <a:pPr lvl="1" indent="0">
              <a:buFont typeface="Wingdings" panose="05000000000000000000" charset="0"/>
              <a:buNone/>
            </a:pPr>
            <a:r>
              <a:rPr lang="en-US" altLang="zh-CN" dirty="0" err="1">
                <a:latin typeface="微软雅黑" panose="020B0503020204020204" pitchFamily="34" charset="-122"/>
                <a:ea typeface="微软雅黑" panose="020B0503020204020204" pitchFamily="34" charset="-122"/>
              </a:rPr>
              <a:t>CoT</a:t>
            </a:r>
            <a:r>
              <a:rPr lang="en-US" altLang="zh-CN" dirty="0">
                <a:latin typeface="微软雅黑" panose="020B0503020204020204" pitchFamily="34" charset="-122"/>
                <a:ea typeface="微软雅黑" panose="020B0503020204020204" pitchFamily="34" charset="-122"/>
              </a:rPr>
              <a:t>-RAG significantly outperforms the existing </a:t>
            </a:r>
            <a:r>
              <a:rPr lang="en-US" altLang="zh-CN" b="1" dirty="0" err="1">
                <a:latin typeface="微软雅黑" panose="020B0503020204020204" pitchFamily="34" charset="-122"/>
                <a:ea typeface="微软雅黑" panose="020B0503020204020204" pitchFamily="34" charset="-122"/>
              </a:rPr>
              <a:t>CoT</a:t>
            </a:r>
            <a:r>
              <a:rPr lang="en-US" altLang="zh-CN" dirty="0">
                <a:latin typeface="微软雅黑" panose="020B0503020204020204" pitchFamily="34" charset="-122"/>
                <a:ea typeface="微软雅黑" panose="020B0503020204020204" pitchFamily="34" charset="-122"/>
              </a:rPr>
              <a:t> methods on 9 datasets in the fields of arithmetic, common sense, and symbols, with an accuracy improvement of 4.0% - 44.3%</a:t>
            </a:r>
            <a:endParaRPr lang="zh-CN" altLang="en-US" dirty="0">
              <a:latin typeface="微软雅黑" panose="020B0503020204020204" pitchFamily="34" charset="-122"/>
              <a:ea typeface="微软雅黑" panose="020B0503020204020204" pitchFamily="34" charset="-122"/>
            </a:endParaRPr>
          </a:p>
          <a:p>
            <a:pPr lvl="1"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endParaRPr>
          </a:p>
        </p:txBody>
      </p:sp>
      <p:sp>
        <p:nvSpPr>
          <p:cNvPr id="6" name="Google Shape;213;p10">
            <a:extLst>
              <a:ext uri="{FF2B5EF4-FFF2-40B4-BE49-F238E27FC236}">
                <a16:creationId xmlns:a16="http://schemas.microsoft.com/office/drawing/2014/main" id="{A67FE578-E269-6594-2C4B-577B46C5189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609600" y="5562600"/>
            <a:ext cx="7810836" cy="720725"/>
          </a:xfrm>
          <a:prstGeom prst="rect">
            <a:avLst/>
          </a:prstGeom>
          <a:noFill/>
        </p:spPr>
        <p:txBody>
          <a:bodyPr wrap="square" rtlCol="0">
            <a:noAutofit/>
          </a:bodyPr>
          <a:lstStyle/>
          <a:p>
            <a:pPr lvl="1" indent="0">
              <a:buFont typeface="Wingdings" panose="05000000000000000000" charset="0"/>
              <a:buNone/>
            </a:pPr>
            <a:r>
              <a:rPr lang="en-US" altLang="zh-CN" dirty="0" err="1">
                <a:latin typeface="微软雅黑" panose="020B0503020204020204" pitchFamily="34" charset="-122"/>
                <a:ea typeface="微软雅黑" panose="020B0503020204020204" pitchFamily="34" charset="-122"/>
              </a:rPr>
              <a:t>CoT</a:t>
            </a:r>
            <a:r>
              <a:rPr lang="en-US" altLang="zh-CN" dirty="0">
                <a:latin typeface="微软雅黑" panose="020B0503020204020204" pitchFamily="34" charset="-122"/>
                <a:ea typeface="微软雅黑" panose="020B0503020204020204" pitchFamily="34" charset="-122"/>
              </a:rPr>
              <a:t>-RAG significantly outperforms existing </a:t>
            </a:r>
            <a:r>
              <a:rPr lang="en-US" altLang="zh-CN" b="1" dirty="0">
                <a:latin typeface="微软雅黑" panose="020B0503020204020204" pitchFamily="34" charset="-122"/>
                <a:ea typeface="微软雅黑" panose="020B0503020204020204" pitchFamily="34" charset="-122"/>
              </a:rPr>
              <a:t>Graph form LLM based RAG </a:t>
            </a:r>
            <a:r>
              <a:rPr lang="en-US" altLang="zh-CN" dirty="0">
                <a:latin typeface="微软雅黑" panose="020B0503020204020204" pitchFamily="34" charset="-122"/>
                <a:ea typeface="微软雅黑" panose="020B0503020204020204" pitchFamily="34" charset="-122"/>
              </a:rPr>
              <a:t>methods on four datasets across three vertical domains of law, finance, and logic, with an accuracy improvement of 8.9% -40.6%</a:t>
            </a:r>
            <a:endParaRPr lang="zh-CN" altLang="en-US"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2166461" y="623570"/>
            <a:ext cx="4812030" cy="4808220"/>
          </a:xfrm>
          <a:prstGeom prst="rect">
            <a:avLst/>
          </a:prstGeom>
        </p:spPr>
      </p:pic>
      <p:sp>
        <p:nvSpPr>
          <p:cNvPr id="2" name="文本框 1">
            <a:extLst>
              <a:ext uri="{FF2B5EF4-FFF2-40B4-BE49-F238E27FC236}">
                <a16:creationId xmlns:a16="http://schemas.microsoft.com/office/drawing/2014/main" id="{AAFA83DE-32DE-D71D-6279-1FF6E0F96005}"/>
              </a:ext>
            </a:extLst>
          </p:cNvPr>
          <p:cNvSpPr txBox="1"/>
          <p:nvPr/>
        </p:nvSpPr>
        <p:spPr>
          <a:xfrm>
            <a:off x="1" y="115570"/>
            <a:ext cx="4650377" cy="52197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Experimental Results</a:t>
            </a:r>
            <a:endParaRPr lang="zh-CN" altLang="en-US" sz="2800" b="1" dirty="0">
              <a:latin typeface="微软雅黑" panose="020B0503020204020204" pitchFamily="34" charset="-122"/>
              <a:ea typeface="微软雅黑" panose="020B0503020204020204" pitchFamily="34" charset="-122"/>
            </a:endParaRPr>
          </a:p>
        </p:txBody>
      </p:sp>
      <p:sp>
        <p:nvSpPr>
          <p:cNvPr id="3" name="Google Shape;213;p10">
            <a:extLst>
              <a:ext uri="{FF2B5EF4-FFF2-40B4-BE49-F238E27FC236}">
                <a16:creationId xmlns:a16="http://schemas.microsoft.com/office/drawing/2014/main" id="{EB5E6F73-E4EB-490B-044F-47EEC449EE32}"/>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 y="101505"/>
            <a:ext cx="4696097"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Summary</a:t>
            </a:r>
            <a:endParaRPr lang="zh-CN" altLang="en-US" sz="2800" b="1" dirty="0">
              <a:latin typeface="微软雅黑" panose="020B0503020204020204" pitchFamily="34" charset="-122"/>
              <a:ea typeface="微软雅黑" panose="020B0503020204020204" pitchFamily="34" charset="-122"/>
            </a:endParaRPr>
          </a:p>
        </p:txBody>
      </p:sp>
      <p:sp>
        <p:nvSpPr>
          <p:cNvPr id="6" name="内容占位符 2"/>
          <p:cNvSpPr txBox="1"/>
          <p:nvPr/>
        </p:nvSpPr>
        <p:spPr>
          <a:xfrm>
            <a:off x="89240" y="762000"/>
            <a:ext cx="8967426" cy="5541556"/>
          </a:xfrm>
          <a:prstGeom prst="rect">
            <a:avLst/>
          </a:prstGeom>
        </p:spPr>
        <p:txBody>
          <a:bodyPr>
            <a:normAutofit fontScale="7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50000"/>
              </a:lnSpc>
            </a:pPr>
            <a:r>
              <a:rPr lang="en-US" altLang="zh-CN" sz="2100" b="1" dirty="0">
                <a:latin typeface="微软雅黑" panose="020B0503020204020204" pitchFamily="34" charset="-122"/>
                <a:ea typeface="微软雅黑" panose="020B0503020204020204" pitchFamily="34" charset="-122"/>
              </a:rPr>
              <a:t>Motivation</a:t>
            </a:r>
            <a:r>
              <a:rPr lang="en-US" altLang="zh-CN" sz="2100" b="1" dirty="0">
                <a:solidFill>
                  <a:prstClr val="black"/>
                </a:solidFill>
                <a:latin typeface="微软雅黑" panose="020B0503020204020204" pitchFamily="34" charset="-122"/>
                <a:ea typeface="微软雅黑" panose="020B0503020204020204" pitchFamily="34" charset="-122"/>
              </a:rPr>
              <a:t>: </a:t>
            </a:r>
          </a:p>
          <a:p>
            <a:pPr lvl="0">
              <a:lnSpc>
                <a:spcPct val="150000"/>
              </a:lnSpc>
            </a:pPr>
            <a:r>
              <a:rPr lang="zh-CN" altLang="en-US" sz="2100" dirty="0">
                <a:solidFill>
                  <a:prstClr val="black"/>
                </a:solidFill>
                <a:latin typeface="微软雅黑" panose="020B0503020204020204" pitchFamily="34" charset="-122"/>
                <a:ea typeface="微软雅黑" panose="020B0503020204020204" pitchFamily="34" charset="-122"/>
              </a:rPr>
              <a:t>①</a:t>
            </a:r>
            <a:r>
              <a:rPr lang="en-US" altLang="zh-CN" sz="2400" b="1" dirty="0">
                <a:latin typeface="微软雅黑" panose="020B0503020204020204" pitchFamily="34" charset="-122"/>
                <a:ea typeface="微软雅黑" panose="020B0503020204020204" pitchFamily="34" charset="-122"/>
              </a:rPr>
              <a:t> </a:t>
            </a:r>
            <a:r>
              <a:rPr lang="en-US" altLang="zh-CN" sz="1900" dirty="0">
                <a:latin typeface="微软雅黑" panose="020B0503020204020204" pitchFamily="34" charset="-122"/>
                <a:ea typeface="微软雅黑" panose="020B0503020204020204" pitchFamily="34" charset="-122"/>
              </a:rPr>
              <a:t>The low reliability of relying solely on LLMs to generate reasoning chains </a:t>
            </a:r>
          </a:p>
          <a:p>
            <a:pPr lvl="0">
              <a:lnSpc>
                <a:spcPct val="150000"/>
              </a:lnSpc>
            </a:pPr>
            <a:r>
              <a:rPr lang="zh-CN" altLang="en-US" sz="2100" dirty="0">
                <a:latin typeface="微软雅黑" panose="020B0503020204020204" pitchFamily="34" charset="-122"/>
                <a:ea typeface="微软雅黑" panose="020B0503020204020204" pitchFamily="34" charset="-122"/>
                <a:sym typeface="+mn-ea"/>
              </a:rPr>
              <a:t>②</a:t>
            </a:r>
            <a:r>
              <a:rPr lang="en-US" altLang="zh-CN" sz="2400" b="1" dirty="0">
                <a:latin typeface="微软雅黑" panose="020B0503020204020204" pitchFamily="34" charset="-122"/>
                <a:ea typeface="微软雅黑" panose="020B0503020204020204" pitchFamily="34" charset="-122"/>
              </a:rPr>
              <a:t> </a:t>
            </a:r>
            <a:r>
              <a:rPr lang="en-US" altLang="zh-CN" sz="1900" dirty="0">
                <a:latin typeface="微软雅黑" panose="020B0503020204020204" pitchFamily="34" charset="-122"/>
                <a:ea typeface="微软雅黑" panose="020B0503020204020204" pitchFamily="34" charset="-122"/>
              </a:rPr>
              <a:t>The poorer reasoning performance from natural language prompts compared with code prompts</a:t>
            </a:r>
          </a:p>
          <a:p>
            <a:pPr lvl="0">
              <a:lnSpc>
                <a:spcPct val="150000"/>
              </a:lnSpc>
            </a:pPr>
            <a:endParaRPr lang="en-US" altLang="zh-CN" sz="1900" dirty="0">
              <a:latin typeface="微软雅黑" panose="020B0503020204020204" pitchFamily="34" charset="-122"/>
              <a:ea typeface="微软雅黑" panose="020B0503020204020204" pitchFamily="34" charset="-122"/>
            </a:endParaRPr>
          </a:p>
          <a:p>
            <a:r>
              <a:rPr lang="en-US" altLang="zh-CN" sz="2100" b="1" dirty="0">
                <a:solidFill>
                  <a:prstClr val="black"/>
                </a:solidFill>
                <a:latin typeface="微软雅黑" panose="020B0503020204020204" pitchFamily="34" charset="-122"/>
                <a:ea typeface="微软雅黑" panose="020B0503020204020204" pitchFamily="34" charset="-122"/>
              </a:rPr>
              <a:t>Method: </a:t>
            </a:r>
          </a:p>
          <a:p>
            <a:endParaRPr lang="en-US" altLang="zh-CN" sz="1400" b="1" dirty="0">
              <a:solidFill>
                <a:prstClr val="black"/>
              </a:solidFill>
              <a:latin typeface="微软雅黑" panose="020B0503020204020204" pitchFamily="34" charset="-122"/>
              <a:ea typeface="微软雅黑" panose="020B0503020204020204" pitchFamily="34" charset="-122"/>
            </a:endParaRPr>
          </a:p>
          <a:p>
            <a:r>
              <a:rPr lang="en-US" altLang="zh-CN" sz="1900" dirty="0">
                <a:latin typeface="微软雅黑" panose="020B0503020204020204" pitchFamily="34" charset="-122"/>
                <a:ea typeface="微软雅黑" panose="020B0503020204020204" pitchFamily="34" charset="-122"/>
              </a:rPr>
              <a:t>A reasoning framework integrating Chain-of-Thought (</a:t>
            </a:r>
            <a:r>
              <a:rPr lang="en-US" altLang="zh-CN" sz="1900" dirty="0" err="1">
                <a:latin typeface="微软雅黑" panose="020B0503020204020204" pitchFamily="34" charset="-122"/>
                <a:ea typeface="微软雅黑" panose="020B0503020204020204" pitchFamily="34" charset="-122"/>
              </a:rPr>
              <a:t>CoT</a:t>
            </a:r>
            <a:r>
              <a:rPr lang="en-US" altLang="zh-CN" sz="1900" dirty="0">
                <a:latin typeface="微软雅黑" panose="020B0503020204020204" pitchFamily="34" charset="-122"/>
                <a:ea typeface="微软雅黑" panose="020B0503020204020204" pitchFamily="34" charset="-122"/>
              </a:rPr>
              <a:t>) and Retrieval-Augmented Generation (RAG)</a:t>
            </a:r>
          </a:p>
          <a:p>
            <a:endParaRPr lang="zh-CN" altLang="en-US" sz="1200" dirty="0">
              <a:latin typeface="微软雅黑" panose="020B0503020204020204" pitchFamily="34" charset="-122"/>
              <a:ea typeface="微软雅黑" panose="020B0503020204020204" pitchFamily="34" charset="-122"/>
              <a:sym typeface="+mn-ea"/>
            </a:endParaRPr>
          </a:p>
          <a:p>
            <a:pPr marL="800100" lvl="1" indent="-342900">
              <a:buFont typeface="Wingdings" panose="05000000000000000000" pitchFamily="2" charset="2"/>
              <a:buChar char="ü"/>
            </a:pPr>
            <a:r>
              <a:rPr lang="en-US" altLang="zh-CN" sz="1900" b="1" dirty="0">
                <a:solidFill>
                  <a:prstClr val="black"/>
                </a:solidFill>
                <a:latin typeface="微软雅黑" panose="020B0503020204020204" pitchFamily="34" charset="-122"/>
                <a:ea typeface="微软雅黑" panose="020B0503020204020204" pitchFamily="34" charset="-122"/>
              </a:rPr>
              <a:t>Key Technique 1</a:t>
            </a:r>
            <a:r>
              <a:rPr lang="zh-CN" altLang="en-US" sz="2100" dirty="0">
                <a:solidFill>
                  <a:prstClr val="black"/>
                </a:solidFill>
                <a:latin typeface="微软雅黑" panose="020B0503020204020204" pitchFamily="34" charset="-122"/>
                <a:ea typeface="微软雅黑" panose="020B0503020204020204" pitchFamily="34" charset="-122"/>
              </a:rPr>
              <a:t>：</a:t>
            </a:r>
            <a:r>
              <a:rPr lang="en-US" altLang="zh-CN" sz="1900" dirty="0">
                <a:latin typeface="微软雅黑" panose="020B0503020204020204" pitchFamily="34" charset="-122"/>
                <a:ea typeface="微软雅黑" panose="020B0503020204020204" pitchFamily="34" charset="-122"/>
              </a:rPr>
              <a:t>Knowledge Graph-driven </a:t>
            </a:r>
            <a:r>
              <a:rPr lang="en-US" altLang="zh-CN" sz="1900" dirty="0" err="1">
                <a:latin typeface="微软雅黑" panose="020B0503020204020204" pitchFamily="34" charset="-122"/>
                <a:ea typeface="微软雅黑" panose="020B0503020204020204" pitchFamily="34" charset="-122"/>
              </a:rPr>
              <a:t>CoT</a:t>
            </a:r>
            <a:r>
              <a:rPr lang="en-US" altLang="zh-CN" sz="1900" dirty="0">
                <a:latin typeface="微软雅黑" panose="020B0503020204020204" pitchFamily="34" charset="-122"/>
                <a:ea typeface="微软雅黑" panose="020B0503020204020204" pitchFamily="34" charset="-122"/>
              </a:rPr>
              <a:t> Generation </a:t>
            </a:r>
          </a:p>
          <a:p>
            <a:pPr marL="800100" lvl="1" indent="-342900">
              <a:buFont typeface="Wingdings" panose="05000000000000000000" pitchFamily="2" charset="2"/>
              <a:buChar char="ü"/>
            </a:pPr>
            <a:r>
              <a:rPr lang="en-US" altLang="zh-CN" sz="1900" b="1" dirty="0">
                <a:solidFill>
                  <a:prstClr val="black"/>
                </a:solidFill>
                <a:latin typeface="微软雅黑" panose="020B0503020204020204" pitchFamily="34" charset="-122"/>
                <a:ea typeface="微软雅黑" panose="020B0503020204020204" pitchFamily="34" charset="-122"/>
              </a:rPr>
              <a:t>Key Technique 2</a:t>
            </a:r>
            <a:r>
              <a:rPr lang="zh-CN" altLang="en-US" sz="2100" dirty="0">
                <a:solidFill>
                  <a:prstClr val="black"/>
                </a:solidFill>
                <a:latin typeface="微软雅黑" panose="020B0503020204020204" pitchFamily="34" charset="-122"/>
                <a:ea typeface="微软雅黑" panose="020B0503020204020204" pitchFamily="34" charset="-122"/>
              </a:rPr>
              <a:t>：</a:t>
            </a:r>
            <a:r>
              <a:rPr lang="en-US" altLang="zh-CN" sz="1900" dirty="0">
                <a:latin typeface="微软雅黑" panose="020B0503020204020204" pitchFamily="34" charset="-122"/>
                <a:ea typeface="微软雅黑" panose="020B0503020204020204" pitchFamily="34" charset="-122"/>
              </a:rPr>
              <a:t>Learnable Knowledge Case-aware RAG </a:t>
            </a:r>
            <a:endParaRPr lang="en-US" altLang="zh-CN" sz="1900" dirty="0">
              <a:latin typeface="微软雅黑" panose="020B0503020204020204" pitchFamily="34" charset="-122"/>
              <a:ea typeface="微软雅黑" panose="020B0503020204020204" pitchFamily="34" charset="-122"/>
              <a:sym typeface="+mn-ea"/>
            </a:endParaRPr>
          </a:p>
          <a:p>
            <a:pPr marL="800100" lvl="1" indent="-342900">
              <a:buFont typeface="Wingdings" panose="05000000000000000000" pitchFamily="2" charset="2"/>
              <a:buChar char="ü"/>
            </a:pPr>
            <a:r>
              <a:rPr lang="en-US" altLang="zh-CN" sz="1900" b="1" dirty="0">
                <a:solidFill>
                  <a:prstClr val="black"/>
                </a:solidFill>
                <a:latin typeface="微软雅黑" panose="020B0503020204020204" pitchFamily="34" charset="-122"/>
                <a:ea typeface="微软雅黑" panose="020B0503020204020204" pitchFamily="34" charset="-122"/>
              </a:rPr>
              <a:t>Key Technique 3</a:t>
            </a:r>
            <a:r>
              <a:rPr lang="zh-CN" altLang="en-US" sz="2100" dirty="0">
                <a:solidFill>
                  <a:prstClr val="black"/>
                </a:solidFill>
                <a:latin typeface="微软雅黑" panose="020B0503020204020204" pitchFamily="34" charset="-122"/>
                <a:ea typeface="微软雅黑" panose="020B0503020204020204" pitchFamily="34" charset="-122"/>
              </a:rPr>
              <a:t>：</a:t>
            </a:r>
            <a:r>
              <a:rPr lang="en-US" altLang="zh-CN" sz="1900" dirty="0">
                <a:latin typeface="微软雅黑" panose="020B0503020204020204" pitchFamily="34" charset="-122"/>
                <a:ea typeface="微软雅黑" panose="020B0503020204020204" pitchFamily="34" charset="-122"/>
              </a:rPr>
              <a:t>Pseudo-Program Prompting Execution </a:t>
            </a:r>
          </a:p>
          <a:p>
            <a:pPr marL="800100" lvl="1" indent="-342900">
              <a:buFont typeface="Wingdings" panose="05000000000000000000" pitchFamily="2" charset="2"/>
              <a:buChar char="ü"/>
            </a:pPr>
            <a:endParaRPr lang="en-US" altLang="zh-CN" sz="1900" dirty="0">
              <a:latin typeface="微软雅黑" panose="020B0503020204020204" pitchFamily="34" charset="-122"/>
              <a:ea typeface="微软雅黑" panose="020B0503020204020204" pitchFamily="34" charset="-122"/>
            </a:endParaRPr>
          </a:p>
          <a:p>
            <a:pPr marL="0" lvl="1" algn="just">
              <a:lnSpc>
                <a:spcPct val="150000"/>
              </a:lnSpc>
            </a:pPr>
            <a:r>
              <a:rPr lang="en-US" altLang="zh-CN" sz="2100" b="1" dirty="0">
                <a:latin typeface="微软雅黑" panose="020B0503020204020204" pitchFamily="34" charset="-122"/>
                <a:ea typeface="微软雅黑" panose="020B0503020204020204" pitchFamily="34" charset="-122"/>
              </a:rPr>
              <a:t>Experimental Results</a:t>
            </a:r>
            <a:r>
              <a:rPr lang="zh-CN" altLang="en-US" sz="2100" b="1" dirty="0">
                <a:solidFill>
                  <a:prstClr val="black"/>
                </a:solidFill>
                <a:latin typeface="微软雅黑" panose="020B0503020204020204" pitchFamily="34" charset="-122"/>
                <a:ea typeface="微软雅黑" panose="020B0503020204020204" pitchFamily="34" charset="-122"/>
              </a:rPr>
              <a:t>：</a:t>
            </a:r>
            <a:endParaRPr lang="en-US" altLang="zh-CN" sz="2100" b="1" dirty="0">
              <a:solidFill>
                <a:prstClr val="black"/>
              </a:solidFill>
              <a:latin typeface="微软雅黑" panose="020B0503020204020204" pitchFamily="34" charset="-122"/>
              <a:ea typeface="微软雅黑" panose="020B0503020204020204" pitchFamily="34" charset="-122"/>
            </a:endParaRPr>
          </a:p>
          <a:p>
            <a:pPr marL="0" lvl="1" algn="just">
              <a:lnSpc>
                <a:spcPct val="150000"/>
              </a:lnSpc>
            </a:pPr>
            <a:r>
              <a:rPr lang="en-US" altLang="zh-CN" sz="1900" dirty="0">
                <a:solidFill>
                  <a:prstClr val="black"/>
                </a:solidFill>
                <a:latin typeface="微软雅黑" panose="020B0503020204020204" pitchFamily="34" charset="-122"/>
                <a:ea typeface="微软雅黑" panose="020B0503020204020204" pitchFamily="34" charset="-122"/>
              </a:rPr>
              <a:t>Compared with </a:t>
            </a:r>
            <a:r>
              <a:rPr lang="en-US" altLang="zh-CN" sz="1900" dirty="0" err="1">
                <a:solidFill>
                  <a:prstClr val="black"/>
                </a:solidFill>
                <a:latin typeface="微软雅黑" panose="020B0503020204020204" pitchFamily="34" charset="-122"/>
                <a:ea typeface="微软雅黑" panose="020B0503020204020204" pitchFamily="34" charset="-122"/>
              </a:rPr>
              <a:t>CoT</a:t>
            </a:r>
            <a:r>
              <a:rPr lang="en-US" altLang="zh-CN" sz="1900" dirty="0">
                <a:solidFill>
                  <a:prstClr val="black"/>
                </a:solidFill>
                <a:latin typeface="微软雅黑" panose="020B0503020204020204" pitchFamily="34" charset="-122"/>
                <a:ea typeface="微软雅黑" panose="020B0503020204020204" pitchFamily="34" charset="-122"/>
              </a:rPr>
              <a:t> methods, </a:t>
            </a:r>
            <a:r>
              <a:rPr lang="en-US" altLang="zh-CN" sz="1900" dirty="0" err="1">
                <a:solidFill>
                  <a:prstClr val="black"/>
                </a:solidFill>
                <a:latin typeface="微软雅黑" panose="020B0503020204020204" pitchFamily="34" charset="-122"/>
                <a:ea typeface="微软雅黑" panose="020B0503020204020204" pitchFamily="34" charset="-122"/>
              </a:rPr>
              <a:t>CoT</a:t>
            </a:r>
            <a:r>
              <a:rPr lang="en-US" altLang="zh-CN" sz="1900" dirty="0">
                <a:solidFill>
                  <a:prstClr val="black"/>
                </a:solidFill>
                <a:latin typeface="微软雅黑" panose="020B0503020204020204" pitchFamily="34" charset="-122"/>
                <a:ea typeface="微软雅黑" panose="020B0503020204020204" pitchFamily="34" charset="-122"/>
              </a:rPr>
              <a:t>-RAG has increased accuracy by 4.0% -44.3%, and compared with Graph form LLM based RAG methods, accuracy has increased by 8.9% -40.6%</a:t>
            </a:r>
          </a:p>
          <a:p>
            <a:pPr marL="0" lvl="1" algn="just">
              <a:lnSpc>
                <a:spcPct val="150000"/>
              </a:lnSpc>
            </a:pPr>
            <a:endParaRPr lang="zh-CN" altLang="en-US" sz="1900" dirty="0">
              <a:solidFill>
                <a:prstClr val="black"/>
              </a:solidFill>
              <a:latin typeface="微软雅黑" panose="020B0503020204020204" pitchFamily="34" charset="-122"/>
              <a:ea typeface="微软雅黑" panose="020B0503020204020204" pitchFamily="34" charset="-122"/>
            </a:endParaRPr>
          </a:p>
          <a:p>
            <a:pPr>
              <a:lnSpc>
                <a:spcPct val="150000"/>
              </a:lnSpc>
            </a:pPr>
            <a:r>
              <a:rPr lang="en-US" altLang="zh-CN" sz="2100" b="1" dirty="0">
                <a:latin typeface="微软雅黑" panose="020B0503020204020204" pitchFamily="34" charset="-122"/>
                <a:ea typeface="微软雅黑" panose="020B0503020204020204" pitchFamily="34" charset="-122"/>
              </a:rPr>
              <a:t>Key Achievement</a:t>
            </a:r>
            <a:r>
              <a:rPr lang="zh-CN" altLang="en-US" sz="2100" b="1" dirty="0">
                <a:latin typeface="微软雅黑" panose="020B0503020204020204" pitchFamily="34" charset="-122"/>
                <a:ea typeface="微软雅黑" panose="020B0503020204020204" pitchFamily="34" charset="-122"/>
              </a:rPr>
              <a:t>：</a:t>
            </a:r>
            <a:r>
              <a:rPr lang="en-US" altLang="zh-CN" sz="2100" b="1" dirty="0">
                <a:latin typeface="微软雅黑" panose="020B0503020204020204" pitchFamily="34" charset="-122"/>
                <a:ea typeface="微软雅黑" panose="020B0503020204020204" pitchFamily="34" charset="-122"/>
              </a:rPr>
              <a:t> </a:t>
            </a:r>
          </a:p>
          <a:p>
            <a:pPr lvl="1">
              <a:lnSpc>
                <a:spcPct val="150000"/>
              </a:lnSpc>
              <a:buFont typeface="Wingdings" panose="05000000000000000000" pitchFamily="2" charset="2"/>
              <a:buChar char="ü"/>
            </a:pPr>
            <a:r>
              <a:rPr lang="en-US" altLang="zh-CN" sz="19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900" dirty="0" err="1">
                <a:latin typeface="微软雅黑" panose="020B0503020204020204" pitchFamily="34" charset="-122"/>
                <a:ea typeface="微软雅黑" panose="020B0503020204020204" pitchFamily="34" charset="-122"/>
                <a:cs typeface="Times New Roman" panose="02020603050405020304" pitchFamily="18" charset="0"/>
              </a:rPr>
              <a:t>CoT</a:t>
            </a:r>
            <a:r>
              <a:rPr lang="en-US" altLang="zh-CN" sz="1900" dirty="0">
                <a:latin typeface="微软雅黑" panose="020B0503020204020204" pitchFamily="34" charset="-122"/>
                <a:ea typeface="微软雅黑" panose="020B0503020204020204" pitchFamily="34" charset="-122"/>
                <a:cs typeface="Times New Roman" panose="02020603050405020304" pitchFamily="18" charset="0"/>
              </a:rPr>
              <a:t>-RAG: Integrating Chain of Thought and Retrieval-Augmented Generation to Enhance Reasoning in Large Language Models. </a:t>
            </a:r>
            <a:r>
              <a:rPr lang="en-US" altLang="zh-CN" sz="1900" b="1" dirty="0">
                <a:latin typeface="微软雅黑" panose="020B0503020204020204" pitchFamily="34" charset="-122"/>
                <a:ea typeface="微软雅黑" panose="020B0503020204020204" pitchFamily="34" charset="-122"/>
                <a:cs typeface="Times New Roman" panose="02020603050405020304" pitchFamily="18" charset="0"/>
              </a:rPr>
              <a:t>EMNLP Findings 2025 </a:t>
            </a:r>
          </a:p>
          <a:p>
            <a:pPr lvl="1" indent="0">
              <a:lnSpc>
                <a:spcPct val="150000"/>
              </a:lnSpc>
              <a:buFont typeface="Wingdings" panose="05000000000000000000" pitchFamily="2" charset="2"/>
              <a:buNone/>
            </a:pPr>
            <a:endParaRPr lang="zh-CN" altLang="en-US" sz="15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Google Shape;213;p10">
            <a:extLst>
              <a:ext uri="{FF2B5EF4-FFF2-40B4-BE49-F238E27FC236}">
                <a16:creationId xmlns:a16="http://schemas.microsoft.com/office/drawing/2014/main" id="{8FF10D39-02DD-B29D-4BF7-6C3F5FB24CA2}"/>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E343-CCF7-67C2-1C48-61479FC2D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3990F-44CF-3DAB-7F17-071E4370D15E}"/>
              </a:ext>
            </a:extLst>
          </p:cNvPr>
          <p:cNvSpPr>
            <a:spLocks noGrp="1"/>
          </p:cNvSpPr>
          <p:nvPr>
            <p:ph type="title"/>
          </p:nvPr>
        </p:nvSpPr>
        <p:spPr>
          <a:xfrm>
            <a:off x="609600" y="0"/>
            <a:ext cx="7886700" cy="762000"/>
          </a:xfrm>
        </p:spPr>
        <p:txBody>
          <a:bodyPr/>
          <a:lstStyle/>
          <a:p>
            <a:r>
              <a:rPr lang="en-US" b="1" dirty="0"/>
              <a:t>KG-RAG4SM </a:t>
            </a:r>
          </a:p>
        </p:txBody>
      </p:sp>
      <p:sp>
        <p:nvSpPr>
          <p:cNvPr id="9" name="Content Placeholder 2">
            <a:extLst>
              <a:ext uri="{FF2B5EF4-FFF2-40B4-BE49-F238E27FC236}">
                <a16:creationId xmlns:a16="http://schemas.microsoft.com/office/drawing/2014/main" id="{CEF1181F-33D5-85F4-4D62-10528D219468}"/>
              </a:ext>
            </a:extLst>
          </p:cNvPr>
          <p:cNvSpPr>
            <a:spLocks noGrp="1"/>
          </p:cNvSpPr>
          <p:nvPr>
            <p:ph idx="1"/>
          </p:nvPr>
        </p:nvSpPr>
        <p:spPr>
          <a:xfrm>
            <a:off x="304800" y="609600"/>
            <a:ext cx="8763000" cy="2398141"/>
          </a:xfrm>
        </p:spPr>
        <p:txBody>
          <a:bodyPr>
            <a:noAutofit/>
          </a:bodyPr>
          <a:lstStyle/>
          <a:p>
            <a:pPr lvl="0">
              <a:lnSpc>
                <a:spcPts val="3000"/>
              </a:lnSpc>
              <a:spcBef>
                <a:spcPts val="0"/>
              </a:spcBef>
              <a:buFont typeface="Wingdings" panose="05000000000000000000" pitchFamily="2" charset="2"/>
              <a:buChar char="§"/>
            </a:pPr>
            <a:r>
              <a:rPr lang="en-US" sz="1600" b="1" dirty="0"/>
              <a:t>KG+LLM for domain-specific schema matching </a:t>
            </a:r>
            <a:r>
              <a:rPr lang="en-US" sz="1600" dirty="0">
                <a:hlinkClick r:id="rId3"/>
              </a:rPr>
              <a:t>https://arxiv.org/abs/2501.08686</a:t>
            </a:r>
            <a:endParaRPr lang="en-US" sz="1600" b="1" dirty="0"/>
          </a:p>
          <a:p>
            <a:pPr>
              <a:lnSpc>
                <a:spcPts val="3000"/>
              </a:lnSpc>
              <a:spcBef>
                <a:spcPts val="0"/>
              </a:spcBef>
              <a:buFont typeface="Wingdings" panose="05000000000000000000" pitchFamily="2" charset="2"/>
              <a:buChar char="§"/>
            </a:pPr>
            <a:r>
              <a:rPr lang="en-US" sz="1600" b="1" dirty="0"/>
              <a:t>Challenges: </a:t>
            </a:r>
            <a:r>
              <a:rPr lang="en-US" sz="1600" dirty="0"/>
              <a:t>LLMs without sufficient background knowledge tend to hallucinate results for schema matching and retrieve the relevant subgraphs from the large-scale external KG is expensive.</a:t>
            </a:r>
          </a:p>
          <a:p>
            <a:pPr>
              <a:lnSpc>
                <a:spcPts val="3000"/>
              </a:lnSpc>
              <a:spcBef>
                <a:spcPts val="0"/>
              </a:spcBef>
              <a:buFont typeface="Wingdings" panose="05000000000000000000" pitchFamily="2" charset="2"/>
              <a:buChar char="§"/>
            </a:pPr>
            <a:r>
              <a:rPr lang="en-US" sz="1600" b="1" dirty="0"/>
              <a:t>Motivation</a:t>
            </a:r>
            <a:r>
              <a:rPr lang="en-US" sz="1600" dirty="0"/>
              <a:t>: We introduce a KG-based RAG  for schema matching that integrates multiple retrieval mechanisms to extract the relevant subgraphs from KGs for augmenting LLMs in schema matching.</a:t>
            </a:r>
          </a:p>
        </p:txBody>
      </p:sp>
      <p:pic>
        <p:nvPicPr>
          <p:cNvPr id="2050" name="Picture 2">
            <a:extLst>
              <a:ext uri="{FF2B5EF4-FFF2-40B4-BE49-F238E27FC236}">
                <a16:creationId xmlns:a16="http://schemas.microsoft.com/office/drawing/2014/main" id="{F36943CB-FD9A-ABEE-5859-F429428C4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58" y="2743200"/>
            <a:ext cx="2888393" cy="3523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887F11-AEB4-C0EB-DF8C-23380D9DC718}"/>
              </a:ext>
            </a:extLst>
          </p:cNvPr>
          <p:cNvSpPr txBox="1"/>
          <p:nvPr/>
        </p:nvSpPr>
        <p:spPr>
          <a:xfrm>
            <a:off x="304800" y="6248400"/>
            <a:ext cx="3868809" cy="584775"/>
          </a:xfrm>
          <a:prstGeom prst="rect">
            <a:avLst/>
          </a:prstGeom>
          <a:noFill/>
        </p:spPr>
        <p:txBody>
          <a:bodyPr wrap="square">
            <a:spAutoFit/>
          </a:bodyPr>
          <a:lstStyle/>
          <a:p>
            <a:pPr algn="ctr"/>
            <a:r>
              <a:rPr lang="en-US" sz="1600" b="0" i="0" dirty="0">
                <a:solidFill>
                  <a:srgbClr val="000000"/>
                </a:solidFill>
                <a:effectLst/>
                <a:latin typeface="rival-sans"/>
              </a:rPr>
              <a:t>Figure: Example of schema matching in the EHR data model.</a:t>
            </a:r>
            <a:endParaRPr lang="en-US" sz="1600" dirty="0"/>
          </a:p>
        </p:txBody>
      </p:sp>
      <p:pic>
        <p:nvPicPr>
          <p:cNvPr id="2052" name="Picture 4">
            <a:extLst>
              <a:ext uri="{FF2B5EF4-FFF2-40B4-BE49-F238E27FC236}">
                <a16:creationId xmlns:a16="http://schemas.microsoft.com/office/drawing/2014/main" id="{81F1E9D9-40C3-7836-94B2-52183C21B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757" y="2763154"/>
            <a:ext cx="4029443" cy="34268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556515-BA9A-BE0B-2CDA-947B4E7EA3F8}"/>
              </a:ext>
            </a:extLst>
          </p:cNvPr>
          <p:cNvSpPr txBox="1"/>
          <p:nvPr/>
        </p:nvSpPr>
        <p:spPr>
          <a:xfrm>
            <a:off x="4472837" y="6162544"/>
            <a:ext cx="3985363" cy="584775"/>
          </a:xfrm>
          <a:prstGeom prst="rect">
            <a:avLst/>
          </a:prstGeom>
          <a:noFill/>
        </p:spPr>
        <p:txBody>
          <a:bodyPr wrap="square">
            <a:spAutoFit/>
          </a:bodyPr>
          <a:lstStyle/>
          <a:p>
            <a:pPr algn="ctr"/>
            <a:r>
              <a:rPr lang="en-US" sz="1600" dirty="0">
                <a:solidFill>
                  <a:srgbClr val="000000"/>
                </a:solidFill>
                <a:latin typeface="rival-sans"/>
              </a:rPr>
              <a:t>Figure :The Role of KG context in augmenting LLMs for schema matching.</a:t>
            </a:r>
          </a:p>
        </p:txBody>
      </p:sp>
      <p:sp>
        <p:nvSpPr>
          <p:cNvPr id="3" name="Google Shape;213;p10">
            <a:extLst>
              <a:ext uri="{FF2B5EF4-FFF2-40B4-BE49-F238E27FC236}">
                <a16:creationId xmlns:a16="http://schemas.microsoft.com/office/drawing/2014/main" id="{7AB0C8CB-6599-E098-6953-C137410100F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0658575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A3D6-4968-90E1-9C3C-376C2261A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5C746-42D5-9971-E854-C2FD838E83BC}"/>
              </a:ext>
            </a:extLst>
          </p:cNvPr>
          <p:cNvSpPr>
            <a:spLocks noGrp="1"/>
          </p:cNvSpPr>
          <p:nvPr>
            <p:ph type="title"/>
          </p:nvPr>
        </p:nvSpPr>
        <p:spPr>
          <a:xfrm>
            <a:off x="628650" y="1"/>
            <a:ext cx="7886700" cy="838199"/>
          </a:xfrm>
        </p:spPr>
        <p:txBody>
          <a:bodyPr/>
          <a:lstStyle/>
          <a:p>
            <a:r>
              <a:rPr lang="en-US" b="1" dirty="0"/>
              <a:t>KG-RAG4SM </a:t>
            </a:r>
          </a:p>
        </p:txBody>
      </p:sp>
      <p:sp>
        <p:nvSpPr>
          <p:cNvPr id="9" name="Content Placeholder 2">
            <a:extLst>
              <a:ext uri="{FF2B5EF4-FFF2-40B4-BE49-F238E27FC236}">
                <a16:creationId xmlns:a16="http://schemas.microsoft.com/office/drawing/2014/main" id="{478476F8-CC90-3D4B-3795-339EE02B8112}"/>
              </a:ext>
            </a:extLst>
          </p:cNvPr>
          <p:cNvSpPr>
            <a:spLocks noGrp="1"/>
          </p:cNvSpPr>
          <p:nvPr>
            <p:ph idx="1"/>
          </p:nvPr>
        </p:nvSpPr>
        <p:spPr>
          <a:xfrm>
            <a:off x="628650" y="762000"/>
            <a:ext cx="8080184" cy="2398141"/>
          </a:xfrm>
        </p:spPr>
        <p:txBody>
          <a:bodyPr>
            <a:noAutofit/>
          </a:bodyPr>
          <a:lstStyle/>
          <a:p>
            <a:pPr>
              <a:lnSpc>
                <a:spcPts val="3000"/>
              </a:lnSpc>
              <a:spcBef>
                <a:spcPts val="0"/>
              </a:spcBef>
              <a:buFont typeface="Wingdings" panose="05000000000000000000" pitchFamily="2" charset="2"/>
              <a:buChar char="§"/>
            </a:pPr>
            <a:r>
              <a:rPr lang="en-US" sz="2000" b="1" dirty="0"/>
              <a:t>Method</a:t>
            </a:r>
            <a:r>
              <a:rPr lang="en-US" sz="2000" dirty="0"/>
              <a:t>: </a:t>
            </a:r>
            <a:r>
              <a:rPr lang="en-US" sz="2000" dirty="0">
                <a:latin typeface="Calibri" panose="020F0502020204030204"/>
              </a:rPr>
              <a:t>We introduce a novel KG-RAG4SM that identifies the most relevant subgraphs from external large KGs to augment LLMs for schema matching.</a:t>
            </a:r>
          </a:p>
          <a:p>
            <a:pPr marL="457200" lvl="1" indent="0" algn="just">
              <a:lnSpc>
                <a:spcPts val="3500"/>
              </a:lnSpc>
              <a:spcBef>
                <a:spcPts val="0"/>
              </a:spcBef>
              <a:buNone/>
            </a:pPr>
            <a:endParaRPr lang="en-US" sz="2600" dirty="0"/>
          </a:p>
        </p:txBody>
      </p:sp>
      <p:pic>
        <p:nvPicPr>
          <p:cNvPr id="3074" name="Picture 2">
            <a:extLst>
              <a:ext uri="{FF2B5EF4-FFF2-40B4-BE49-F238E27FC236}">
                <a16:creationId xmlns:a16="http://schemas.microsoft.com/office/drawing/2014/main" id="{CCB7C3D2-8957-A556-E8D1-D5F7C203D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4430792" cy="3627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DBD74E-F23C-EE2C-3EE3-26C497E6762F}"/>
              </a:ext>
            </a:extLst>
          </p:cNvPr>
          <p:cNvSpPr txBox="1"/>
          <p:nvPr/>
        </p:nvSpPr>
        <p:spPr>
          <a:xfrm>
            <a:off x="685800" y="5867400"/>
            <a:ext cx="4236590" cy="584775"/>
          </a:xfrm>
          <a:prstGeom prst="rect">
            <a:avLst/>
          </a:prstGeom>
          <a:noFill/>
        </p:spPr>
        <p:txBody>
          <a:bodyPr wrap="square">
            <a:spAutoFit/>
          </a:bodyPr>
          <a:lstStyle/>
          <a:p>
            <a:r>
              <a:rPr lang="en-US" sz="1600" b="0" i="0" dirty="0">
                <a:solidFill>
                  <a:srgbClr val="000000"/>
                </a:solidFill>
                <a:effectLst/>
                <a:latin typeface="rival-sans"/>
              </a:rPr>
              <a:t>Figure: Overview of our proposed </a:t>
            </a:r>
            <a:r>
              <a:rPr lang="en-US" sz="1600" b="1" i="0" dirty="0">
                <a:solidFill>
                  <a:srgbClr val="000000"/>
                </a:solidFill>
                <a:effectLst/>
                <a:latin typeface="rival-sans"/>
              </a:rPr>
              <a:t>KG-RAG4SM</a:t>
            </a:r>
            <a:r>
              <a:rPr lang="en-US" sz="1600" b="0" i="0" dirty="0">
                <a:solidFill>
                  <a:srgbClr val="000000"/>
                </a:solidFill>
                <a:effectLst/>
                <a:latin typeface="rival-sans"/>
              </a:rPr>
              <a:t> method</a:t>
            </a:r>
            <a:endParaRPr lang="en-US" sz="1600" dirty="0"/>
          </a:p>
        </p:txBody>
      </p:sp>
      <p:sp>
        <p:nvSpPr>
          <p:cNvPr id="7" name="TextBox 6">
            <a:extLst>
              <a:ext uri="{FF2B5EF4-FFF2-40B4-BE49-F238E27FC236}">
                <a16:creationId xmlns:a16="http://schemas.microsoft.com/office/drawing/2014/main" id="{6209FBFB-3370-B24D-7567-D35A2848E82A}"/>
              </a:ext>
            </a:extLst>
          </p:cNvPr>
          <p:cNvSpPr txBox="1"/>
          <p:nvPr/>
        </p:nvSpPr>
        <p:spPr>
          <a:xfrm>
            <a:off x="5264122" y="1752600"/>
            <a:ext cx="3424518" cy="4337598"/>
          </a:xfrm>
          <a:prstGeom prst="rect">
            <a:avLst/>
          </a:prstGeom>
          <a:noFill/>
        </p:spPr>
        <p:txBody>
          <a:bodyPr wrap="square">
            <a:spAutoFit/>
          </a:bodyPr>
          <a:lstStyle/>
          <a:p>
            <a:pPr marL="742950" lvl="1" indent="-285750">
              <a:lnSpc>
                <a:spcPct val="90000"/>
              </a:lnSpc>
              <a:spcBef>
                <a:spcPts val="1000"/>
              </a:spcBef>
              <a:buFont typeface="Arial" panose="020B0604020202020204" pitchFamily="34" charset="0"/>
              <a:buChar char="•"/>
            </a:pPr>
            <a:r>
              <a:rPr lang="en-US" dirty="0">
                <a:latin typeface="Calibri" panose="020F0502020204030204"/>
              </a:rPr>
              <a:t>Retrieve the relevant KG triplets based on </a:t>
            </a:r>
            <a:r>
              <a:rPr lang="en-US" b="1" dirty="0">
                <a:latin typeface="Calibri" panose="020F0502020204030204"/>
              </a:rPr>
              <a:t>vector similarity search </a:t>
            </a:r>
            <a:r>
              <a:rPr lang="en-US" dirty="0">
                <a:latin typeface="Calibri" panose="020F0502020204030204"/>
              </a:rPr>
              <a:t>between questions embeddings and KG triplet embeddings</a:t>
            </a:r>
          </a:p>
          <a:p>
            <a:pPr marL="742950" lvl="1" indent="-285750">
              <a:lnSpc>
                <a:spcPct val="90000"/>
              </a:lnSpc>
              <a:spcBef>
                <a:spcPts val="1000"/>
              </a:spcBef>
              <a:buFont typeface="Arial" panose="020B0604020202020204" pitchFamily="34" charset="0"/>
              <a:buChar char="•"/>
            </a:pPr>
            <a:r>
              <a:rPr lang="en-US" dirty="0">
                <a:latin typeface="Calibri" panose="020F0502020204030204"/>
              </a:rPr>
              <a:t>Prune the retrieved relevant KG triplets with </a:t>
            </a:r>
            <a:r>
              <a:rPr lang="en-US" b="1" dirty="0">
                <a:latin typeface="Calibri" panose="020F0502020204030204"/>
              </a:rPr>
              <a:t>vector similarity-based ranking</a:t>
            </a:r>
            <a:r>
              <a:rPr lang="en-US" dirty="0">
                <a:latin typeface="Calibri" panose="020F0502020204030204"/>
              </a:rPr>
              <a:t>.</a:t>
            </a:r>
          </a:p>
          <a:p>
            <a:pPr marL="742950" lvl="1" indent="-285750">
              <a:lnSpc>
                <a:spcPct val="90000"/>
              </a:lnSpc>
              <a:spcBef>
                <a:spcPts val="1000"/>
              </a:spcBef>
              <a:buFont typeface="Arial" panose="020B0604020202020204" pitchFamily="34" charset="0"/>
              <a:buChar char="•"/>
            </a:pPr>
            <a:r>
              <a:rPr lang="en-US" dirty="0">
                <a:latin typeface="Calibri" panose="020F0502020204030204"/>
              </a:rPr>
              <a:t>Augment prompts with the </a:t>
            </a:r>
            <a:r>
              <a:rPr lang="en-US" b="1" dirty="0">
                <a:latin typeface="Calibri" panose="020F0502020204030204"/>
              </a:rPr>
              <a:t>retrieved and refined subgraphs from large-size KG </a:t>
            </a:r>
            <a:r>
              <a:rPr lang="en-US" dirty="0">
                <a:latin typeface="Calibri" panose="020F0502020204030204"/>
              </a:rPr>
              <a:t>and generate the final answer for the given schema matching questions.</a:t>
            </a:r>
          </a:p>
        </p:txBody>
      </p:sp>
      <p:sp>
        <p:nvSpPr>
          <p:cNvPr id="3" name="Google Shape;213;p10">
            <a:extLst>
              <a:ext uri="{FF2B5EF4-FFF2-40B4-BE49-F238E27FC236}">
                <a16:creationId xmlns:a16="http://schemas.microsoft.com/office/drawing/2014/main" id="{58E576D1-7959-2953-F8CF-7BAF4B7E112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774864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3DF44-D7EA-EEDA-C25C-6B812599E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0102F-B204-1198-8884-22A0E3C09931}"/>
              </a:ext>
            </a:extLst>
          </p:cNvPr>
          <p:cNvSpPr>
            <a:spLocks noGrp="1"/>
          </p:cNvSpPr>
          <p:nvPr>
            <p:ph type="title"/>
          </p:nvPr>
        </p:nvSpPr>
        <p:spPr>
          <a:xfrm>
            <a:off x="628650" y="31751"/>
            <a:ext cx="7886700" cy="882649"/>
          </a:xfrm>
        </p:spPr>
        <p:txBody>
          <a:bodyPr/>
          <a:lstStyle/>
          <a:p>
            <a:r>
              <a:rPr lang="en-US" b="1" dirty="0"/>
              <a:t>KG-RAG4SM </a:t>
            </a:r>
          </a:p>
        </p:txBody>
      </p:sp>
      <p:sp>
        <p:nvSpPr>
          <p:cNvPr id="9" name="Content Placeholder 2">
            <a:extLst>
              <a:ext uri="{FF2B5EF4-FFF2-40B4-BE49-F238E27FC236}">
                <a16:creationId xmlns:a16="http://schemas.microsoft.com/office/drawing/2014/main" id="{B02DF3B0-61A8-69D9-9716-F5E492A1B02C}"/>
              </a:ext>
            </a:extLst>
          </p:cNvPr>
          <p:cNvSpPr>
            <a:spLocks noGrp="1"/>
          </p:cNvSpPr>
          <p:nvPr>
            <p:ph idx="1"/>
          </p:nvPr>
        </p:nvSpPr>
        <p:spPr>
          <a:xfrm>
            <a:off x="628650" y="838200"/>
            <a:ext cx="8092132" cy="860614"/>
          </a:xfrm>
        </p:spPr>
        <p:txBody>
          <a:bodyPr>
            <a:noAutofit/>
          </a:bodyPr>
          <a:lstStyle/>
          <a:p>
            <a:pPr>
              <a:lnSpc>
                <a:spcPts val="3000"/>
              </a:lnSpc>
              <a:spcBef>
                <a:spcPts val="0"/>
              </a:spcBef>
              <a:buFont typeface="Wingdings" panose="05000000000000000000" pitchFamily="2" charset="2"/>
              <a:buChar char="§"/>
            </a:pPr>
            <a:r>
              <a:rPr lang="en-US" sz="2000" b="1" dirty="0"/>
              <a:t>Results</a:t>
            </a:r>
            <a:r>
              <a:rPr lang="en-US" sz="2000" dirty="0"/>
              <a:t>: </a:t>
            </a:r>
            <a:r>
              <a:rPr lang="en-US" sz="2000" dirty="0">
                <a:latin typeface="Calibri" panose="020F0502020204030204"/>
              </a:rPr>
              <a:t>The results on 6 benchmark across domains demonstrated that our KG-RAG4SM outperforms PLMs and LLM-based SOTA methods in terms of effectiveness and efficiency.</a:t>
            </a:r>
            <a:endParaRPr lang="en-US" sz="2600" dirty="0"/>
          </a:p>
        </p:txBody>
      </p:sp>
      <p:sp>
        <p:nvSpPr>
          <p:cNvPr id="10" name="TextBox 9">
            <a:extLst>
              <a:ext uri="{FF2B5EF4-FFF2-40B4-BE49-F238E27FC236}">
                <a16:creationId xmlns:a16="http://schemas.microsoft.com/office/drawing/2014/main" id="{DA47600A-17C2-29D4-F88E-6B2EC9D254B1}"/>
              </a:ext>
            </a:extLst>
          </p:cNvPr>
          <p:cNvSpPr txBox="1"/>
          <p:nvPr/>
        </p:nvSpPr>
        <p:spPr>
          <a:xfrm>
            <a:off x="883090" y="6201740"/>
            <a:ext cx="4036445" cy="584775"/>
          </a:xfrm>
          <a:prstGeom prst="rect">
            <a:avLst/>
          </a:prstGeom>
          <a:noFill/>
        </p:spPr>
        <p:txBody>
          <a:bodyPr wrap="square">
            <a:spAutoFit/>
          </a:bodyPr>
          <a:lstStyle/>
          <a:p>
            <a:r>
              <a:rPr lang="en-US" sz="1600" b="0" i="0" dirty="0">
                <a:solidFill>
                  <a:srgbClr val="000000"/>
                </a:solidFill>
                <a:effectLst/>
                <a:latin typeface="rival-sans"/>
              </a:rPr>
              <a:t>Figure : </a:t>
            </a:r>
            <a:r>
              <a:rPr lang="en-US" sz="1600" dirty="0"/>
              <a:t>Effectiveness of KG-RAG4SM against LLM baseline</a:t>
            </a:r>
          </a:p>
        </p:txBody>
      </p:sp>
      <p:pic>
        <p:nvPicPr>
          <p:cNvPr id="4" name="Picture 3">
            <a:extLst>
              <a:ext uri="{FF2B5EF4-FFF2-40B4-BE49-F238E27FC236}">
                <a16:creationId xmlns:a16="http://schemas.microsoft.com/office/drawing/2014/main" id="{22A55FFD-1A01-2C97-E799-DBE5057F6507}"/>
              </a:ext>
            </a:extLst>
          </p:cNvPr>
          <p:cNvPicPr>
            <a:picLocks noChangeAspect="1"/>
          </p:cNvPicPr>
          <p:nvPr/>
        </p:nvPicPr>
        <p:blipFill>
          <a:blip r:embed="rId3"/>
          <a:stretch>
            <a:fillRect/>
          </a:stretch>
        </p:blipFill>
        <p:spPr>
          <a:xfrm>
            <a:off x="787003" y="2045427"/>
            <a:ext cx="3977332" cy="4029028"/>
          </a:xfrm>
          <a:prstGeom prst="rect">
            <a:avLst/>
          </a:prstGeom>
        </p:spPr>
      </p:pic>
      <p:pic>
        <p:nvPicPr>
          <p:cNvPr id="6" name="Picture 5">
            <a:extLst>
              <a:ext uri="{FF2B5EF4-FFF2-40B4-BE49-F238E27FC236}">
                <a16:creationId xmlns:a16="http://schemas.microsoft.com/office/drawing/2014/main" id="{CBC6CE65-6D5A-7AAE-4F0A-26AE510053A7}"/>
              </a:ext>
            </a:extLst>
          </p:cNvPr>
          <p:cNvPicPr>
            <a:picLocks noChangeAspect="1"/>
          </p:cNvPicPr>
          <p:nvPr/>
        </p:nvPicPr>
        <p:blipFill>
          <a:blip r:embed="rId4"/>
          <a:stretch>
            <a:fillRect/>
          </a:stretch>
        </p:blipFill>
        <p:spPr>
          <a:xfrm>
            <a:off x="4978063" y="2045427"/>
            <a:ext cx="3442714" cy="4029028"/>
          </a:xfrm>
          <a:prstGeom prst="rect">
            <a:avLst/>
          </a:prstGeom>
        </p:spPr>
      </p:pic>
      <p:sp>
        <p:nvSpPr>
          <p:cNvPr id="7" name="TextBox 6">
            <a:extLst>
              <a:ext uri="{FF2B5EF4-FFF2-40B4-BE49-F238E27FC236}">
                <a16:creationId xmlns:a16="http://schemas.microsoft.com/office/drawing/2014/main" id="{65A5056E-C786-DAB3-328B-F8FA05D3415C}"/>
              </a:ext>
            </a:extLst>
          </p:cNvPr>
          <p:cNvSpPr txBox="1"/>
          <p:nvPr/>
        </p:nvSpPr>
        <p:spPr>
          <a:xfrm>
            <a:off x="4834163" y="6201740"/>
            <a:ext cx="4036445" cy="584775"/>
          </a:xfrm>
          <a:prstGeom prst="rect">
            <a:avLst/>
          </a:prstGeom>
          <a:noFill/>
        </p:spPr>
        <p:txBody>
          <a:bodyPr wrap="square">
            <a:spAutoFit/>
          </a:bodyPr>
          <a:lstStyle/>
          <a:p>
            <a:r>
              <a:rPr lang="en-US" sz="1600" b="0" i="0" dirty="0">
                <a:solidFill>
                  <a:srgbClr val="000000"/>
                </a:solidFill>
                <a:effectLst/>
                <a:latin typeface="rival-sans"/>
              </a:rPr>
              <a:t>Figure : </a:t>
            </a:r>
            <a:r>
              <a:rPr lang="en-US" sz="1600" dirty="0"/>
              <a:t>Effectiveness of KG-RAG4SM against PLM baseline</a:t>
            </a:r>
          </a:p>
        </p:txBody>
      </p:sp>
      <p:sp>
        <p:nvSpPr>
          <p:cNvPr id="8" name="Google Shape;213;p10">
            <a:extLst>
              <a:ext uri="{FF2B5EF4-FFF2-40B4-BE49-F238E27FC236}">
                <a16:creationId xmlns:a16="http://schemas.microsoft.com/office/drawing/2014/main" id="{01ADDEE6-BDBC-A203-7397-3E83F9E5730B}"/>
              </a:ext>
            </a:extLst>
          </p:cNvPr>
          <p:cNvSpPr txBox="1">
            <a:spLocks/>
          </p:cNvSpPr>
          <p:nvPr/>
        </p:nvSpPr>
        <p:spPr>
          <a:xfrm>
            <a:off x="7392077" y="653109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0635460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996EE-9BAA-6452-9A3A-0AB50C24E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AEE61-3C3B-2DCA-5C6F-6DCEBE06F4BA}"/>
              </a:ext>
            </a:extLst>
          </p:cNvPr>
          <p:cNvSpPr>
            <a:spLocks noGrp="1"/>
          </p:cNvSpPr>
          <p:nvPr>
            <p:ph type="title"/>
          </p:nvPr>
        </p:nvSpPr>
        <p:spPr>
          <a:xfrm>
            <a:off x="628650" y="31751"/>
            <a:ext cx="7886700" cy="882649"/>
          </a:xfrm>
        </p:spPr>
        <p:txBody>
          <a:bodyPr/>
          <a:lstStyle/>
          <a:p>
            <a:r>
              <a:rPr lang="en-US" b="1" dirty="0"/>
              <a:t>KG-RAG4SM </a:t>
            </a:r>
          </a:p>
        </p:txBody>
      </p:sp>
      <p:sp>
        <p:nvSpPr>
          <p:cNvPr id="9" name="Content Placeholder 2">
            <a:extLst>
              <a:ext uri="{FF2B5EF4-FFF2-40B4-BE49-F238E27FC236}">
                <a16:creationId xmlns:a16="http://schemas.microsoft.com/office/drawing/2014/main" id="{B84227C9-15A6-2ADE-88BE-77EB6B1929BE}"/>
              </a:ext>
            </a:extLst>
          </p:cNvPr>
          <p:cNvSpPr>
            <a:spLocks noGrp="1"/>
          </p:cNvSpPr>
          <p:nvPr>
            <p:ph idx="1"/>
          </p:nvPr>
        </p:nvSpPr>
        <p:spPr>
          <a:xfrm>
            <a:off x="628650" y="1184813"/>
            <a:ext cx="8092132" cy="860614"/>
          </a:xfrm>
        </p:spPr>
        <p:txBody>
          <a:bodyPr>
            <a:noAutofit/>
          </a:bodyPr>
          <a:lstStyle/>
          <a:p>
            <a:pPr>
              <a:lnSpc>
                <a:spcPts val="3000"/>
              </a:lnSpc>
              <a:spcBef>
                <a:spcPts val="0"/>
              </a:spcBef>
              <a:buFont typeface="Wingdings" panose="05000000000000000000" pitchFamily="2" charset="2"/>
              <a:buChar char="§"/>
            </a:pPr>
            <a:r>
              <a:rPr lang="en-US" sz="2000" b="1" dirty="0"/>
              <a:t>Results</a:t>
            </a:r>
            <a:r>
              <a:rPr lang="en-US" sz="2000" dirty="0"/>
              <a:t>: </a:t>
            </a:r>
            <a:r>
              <a:rPr lang="en-US" sz="2000" dirty="0">
                <a:latin typeface="Calibri" panose="020F0502020204030204"/>
              </a:rPr>
              <a:t>The results on 6 benchmark across domains demonstrated that our KG-RAG4SM outperforms PLMs and LLM-based SOTA methods in terms of effectiveness and efficiency.</a:t>
            </a:r>
            <a:endParaRPr lang="en-US" sz="2600" dirty="0"/>
          </a:p>
        </p:txBody>
      </p:sp>
      <p:sp>
        <p:nvSpPr>
          <p:cNvPr id="10" name="TextBox 9">
            <a:extLst>
              <a:ext uri="{FF2B5EF4-FFF2-40B4-BE49-F238E27FC236}">
                <a16:creationId xmlns:a16="http://schemas.microsoft.com/office/drawing/2014/main" id="{5F75AC23-46A7-3686-9C0F-BA04AD15F5C9}"/>
              </a:ext>
            </a:extLst>
          </p:cNvPr>
          <p:cNvSpPr txBox="1"/>
          <p:nvPr/>
        </p:nvSpPr>
        <p:spPr>
          <a:xfrm>
            <a:off x="2057400" y="5486400"/>
            <a:ext cx="5410200" cy="338554"/>
          </a:xfrm>
          <a:prstGeom prst="rect">
            <a:avLst/>
          </a:prstGeom>
          <a:noFill/>
        </p:spPr>
        <p:txBody>
          <a:bodyPr wrap="square">
            <a:spAutoFit/>
          </a:bodyPr>
          <a:lstStyle/>
          <a:p>
            <a:r>
              <a:rPr lang="en-US" sz="1600" dirty="0"/>
              <a:t>Efficiency of KG-RAG4SM against LLM and PLM baselines</a:t>
            </a:r>
          </a:p>
        </p:txBody>
      </p:sp>
      <p:pic>
        <p:nvPicPr>
          <p:cNvPr id="3" name="Picture 2">
            <a:extLst>
              <a:ext uri="{FF2B5EF4-FFF2-40B4-BE49-F238E27FC236}">
                <a16:creationId xmlns:a16="http://schemas.microsoft.com/office/drawing/2014/main" id="{6F9779F9-114F-3584-76AC-492D360CFB00}"/>
              </a:ext>
            </a:extLst>
          </p:cNvPr>
          <p:cNvPicPr>
            <a:picLocks noChangeAspect="1"/>
          </p:cNvPicPr>
          <p:nvPr/>
        </p:nvPicPr>
        <p:blipFill>
          <a:blip r:embed="rId3"/>
          <a:stretch>
            <a:fillRect/>
          </a:stretch>
        </p:blipFill>
        <p:spPr>
          <a:xfrm>
            <a:off x="841528" y="2470783"/>
            <a:ext cx="6989568" cy="2878524"/>
          </a:xfrm>
          <a:prstGeom prst="rect">
            <a:avLst/>
          </a:prstGeom>
        </p:spPr>
      </p:pic>
      <p:sp>
        <p:nvSpPr>
          <p:cNvPr id="4" name="Google Shape;213;p10">
            <a:extLst>
              <a:ext uri="{FF2B5EF4-FFF2-40B4-BE49-F238E27FC236}">
                <a16:creationId xmlns:a16="http://schemas.microsoft.com/office/drawing/2014/main" id="{38962E5B-2C3F-FF47-433E-A682B86EA1F9}"/>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2040638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FE56-F5D4-9E59-A0E4-69F85EA2A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D6F15-6E24-1931-D22F-F23217FFF48B}"/>
              </a:ext>
            </a:extLst>
          </p:cNvPr>
          <p:cNvSpPr>
            <a:spLocks noGrp="1"/>
          </p:cNvSpPr>
          <p:nvPr>
            <p:ph type="title"/>
          </p:nvPr>
        </p:nvSpPr>
        <p:spPr>
          <a:xfrm>
            <a:off x="628650" y="31751"/>
            <a:ext cx="7886700" cy="730249"/>
          </a:xfrm>
        </p:spPr>
        <p:txBody>
          <a:bodyPr>
            <a:normAutofit fontScale="90000"/>
          </a:bodyPr>
          <a:lstStyle/>
          <a:p>
            <a:r>
              <a:rPr lang="en-US" b="1" dirty="0"/>
              <a:t>CE-RAG4EM </a:t>
            </a:r>
          </a:p>
        </p:txBody>
      </p:sp>
      <p:sp>
        <p:nvSpPr>
          <p:cNvPr id="9" name="Content Placeholder 2">
            <a:extLst>
              <a:ext uri="{FF2B5EF4-FFF2-40B4-BE49-F238E27FC236}">
                <a16:creationId xmlns:a16="http://schemas.microsoft.com/office/drawing/2014/main" id="{980B11D2-DD3C-749F-55D5-4C0AC7273CC6}"/>
              </a:ext>
            </a:extLst>
          </p:cNvPr>
          <p:cNvSpPr>
            <a:spLocks noGrp="1"/>
          </p:cNvSpPr>
          <p:nvPr>
            <p:ph idx="1"/>
          </p:nvPr>
        </p:nvSpPr>
        <p:spPr>
          <a:xfrm>
            <a:off x="533400" y="762000"/>
            <a:ext cx="8121887" cy="2398141"/>
          </a:xfrm>
        </p:spPr>
        <p:txBody>
          <a:bodyPr>
            <a:noAutofit/>
          </a:bodyPr>
          <a:lstStyle/>
          <a:p>
            <a:pPr>
              <a:lnSpc>
                <a:spcPts val="3000"/>
              </a:lnSpc>
              <a:spcBef>
                <a:spcPts val="600"/>
              </a:spcBef>
            </a:pPr>
            <a:r>
              <a:rPr lang="en-US" sz="1600" b="1" dirty="0"/>
              <a:t>KG+LLM for domain-specific entity matching </a:t>
            </a:r>
            <a:r>
              <a:rPr lang="en-US" sz="1600" b="1" dirty="0">
                <a:hlinkClick r:id="rId3"/>
              </a:rPr>
              <a:t>https://arxiv.org/abs/2602.05708</a:t>
            </a:r>
            <a:r>
              <a:rPr lang="en-US" sz="1600" b="1" dirty="0"/>
              <a:t> </a:t>
            </a:r>
          </a:p>
          <a:p>
            <a:pPr>
              <a:lnSpc>
                <a:spcPts val="3000"/>
              </a:lnSpc>
              <a:spcBef>
                <a:spcPts val="600"/>
              </a:spcBef>
            </a:pPr>
            <a:r>
              <a:rPr lang="en-US" sz="1600" b="1" dirty="0"/>
              <a:t>Challenges: </a:t>
            </a:r>
            <a:r>
              <a:rPr lang="en-US" sz="1600" dirty="0"/>
              <a:t>The knowledge grounding gap in LLM-based entity matching and costly retrieval and inference overhead in directly adapting vanilla RAG to entity matching in large-scale data integration.</a:t>
            </a:r>
          </a:p>
          <a:p>
            <a:pPr>
              <a:lnSpc>
                <a:spcPts val="3000"/>
              </a:lnSpc>
              <a:spcBef>
                <a:spcPts val="600"/>
              </a:spcBef>
              <a:buFont typeface="Wingdings" panose="05000000000000000000" pitchFamily="2" charset="2"/>
              <a:buChar char="§"/>
            </a:pPr>
            <a:r>
              <a:rPr lang="en-US" sz="1600" b="1" dirty="0"/>
              <a:t>Motivation</a:t>
            </a:r>
            <a:r>
              <a:rPr lang="en-US" sz="1600" dirty="0"/>
              <a:t>: We propose a blocking-based batch preprocessing strategy that groups similar records into the same batch, reducing redundant retrieval and inference for efficient RAG-based entity matching.</a:t>
            </a:r>
          </a:p>
          <a:p>
            <a:pPr>
              <a:lnSpc>
                <a:spcPts val="3000"/>
              </a:lnSpc>
              <a:spcBef>
                <a:spcPts val="600"/>
              </a:spcBef>
              <a:buFont typeface="Wingdings" panose="05000000000000000000" pitchFamily="2" charset="2"/>
              <a:buChar char="§"/>
            </a:pPr>
            <a:endParaRPr lang="en-US" sz="1600" dirty="0"/>
          </a:p>
          <a:p>
            <a:pPr marL="457200" lvl="1" indent="0" algn="just">
              <a:lnSpc>
                <a:spcPts val="3500"/>
              </a:lnSpc>
              <a:spcBef>
                <a:spcPts val="0"/>
              </a:spcBef>
              <a:buNone/>
            </a:pPr>
            <a:endParaRPr lang="en-US" sz="1600" dirty="0"/>
          </a:p>
        </p:txBody>
      </p:sp>
      <p:grpSp>
        <p:nvGrpSpPr>
          <p:cNvPr id="3" name="Group 11">
            <a:extLst>
              <a:ext uri="{FF2B5EF4-FFF2-40B4-BE49-F238E27FC236}">
                <a16:creationId xmlns:a16="http://schemas.microsoft.com/office/drawing/2014/main" id="{B5203923-BB7A-86F2-EA84-65CCEFC626FE}"/>
              </a:ext>
            </a:extLst>
          </p:cNvPr>
          <p:cNvGrpSpPr/>
          <p:nvPr/>
        </p:nvGrpSpPr>
        <p:grpSpPr>
          <a:xfrm>
            <a:off x="649501" y="3811083"/>
            <a:ext cx="8080184" cy="2693718"/>
            <a:chOff x="893804" y="3211658"/>
            <a:chExt cx="10773578" cy="2693718"/>
          </a:xfrm>
        </p:grpSpPr>
        <p:sp>
          <p:nvSpPr>
            <p:cNvPr id="10" name="TextBox 9">
              <a:extLst>
                <a:ext uri="{FF2B5EF4-FFF2-40B4-BE49-F238E27FC236}">
                  <a16:creationId xmlns:a16="http://schemas.microsoft.com/office/drawing/2014/main" id="{B8695B1E-CEF0-9B7D-EB8D-CD9A2EC6C170}"/>
                </a:ext>
              </a:extLst>
            </p:cNvPr>
            <p:cNvSpPr txBox="1"/>
            <p:nvPr/>
          </p:nvSpPr>
          <p:spPr>
            <a:xfrm>
              <a:off x="1022992" y="5536044"/>
              <a:ext cx="10587210" cy="369332"/>
            </a:xfrm>
            <a:prstGeom prst="rect">
              <a:avLst/>
            </a:prstGeom>
            <a:noFill/>
          </p:spPr>
          <p:txBody>
            <a:bodyPr wrap="square">
              <a:spAutoFit/>
            </a:bodyPr>
            <a:lstStyle/>
            <a:p>
              <a:pPr algn="ctr"/>
              <a:r>
                <a:rPr lang="en-US" sz="1600" b="0" i="0" dirty="0">
                  <a:solidFill>
                    <a:srgbClr val="000000"/>
                  </a:solidFill>
                  <a:effectLst/>
                  <a:latin typeface="rival-sans"/>
                </a:rPr>
                <a:t>Figure : </a:t>
              </a:r>
              <a:r>
                <a:rPr lang="en-US" dirty="0"/>
                <a:t>Vanilla RAG4EM vs. CE-RAG4EM. Matched records share the same color.</a:t>
              </a:r>
            </a:p>
          </p:txBody>
        </p:sp>
        <p:pic>
          <p:nvPicPr>
            <p:cNvPr id="7" name="Picture 6">
              <a:extLst>
                <a:ext uri="{FF2B5EF4-FFF2-40B4-BE49-F238E27FC236}">
                  <a16:creationId xmlns:a16="http://schemas.microsoft.com/office/drawing/2014/main" id="{4640DF6C-01AC-FD0A-BD02-F996CACD017F}"/>
                </a:ext>
              </a:extLst>
            </p:cNvPr>
            <p:cNvPicPr>
              <a:picLocks noChangeAspect="1"/>
            </p:cNvPicPr>
            <p:nvPr/>
          </p:nvPicPr>
          <p:blipFill>
            <a:blip r:embed="rId4"/>
            <a:stretch>
              <a:fillRect/>
            </a:stretch>
          </p:blipFill>
          <p:spPr>
            <a:xfrm>
              <a:off x="893804" y="3236964"/>
              <a:ext cx="5527101" cy="2042118"/>
            </a:xfrm>
            <a:prstGeom prst="rect">
              <a:avLst/>
            </a:prstGeom>
          </p:spPr>
        </p:pic>
        <p:pic>
          <p:nvPicPr>
            <p:cNvPr id="11" name="Picture 10">
              <a:extLst>
                <a:ext uri="{FF2B5EF4-FFF2-40B4-BE49-F238E27FC236}">
                  <a16:creationId xmlns:a16="http://schemas.microsoft.com/office/drawing/2014/main" id="{48A75B69-2D62-C3C2-24ED-03243BD5601E}"/>
                </a:ext>
              </a:extLst>
            </p:cNvPr>
            <p:cNvPicPr>
              <a:picLocks noChangeAspect="1"/>
            </p:cNvPicPr>
            <p:nvPr/>
          </p:nvPicPr>
          <p:blipFill>
            <a:blip r:embed="rId5"/>
            <a:stretch>
              <a:fillRect/>
            </a:stretch>
          </p:blipFill>
          <p:spPr>
            <a:xfrm>
              <a:off x="6664955" y="3211658"/>
              <a:ext cx="5002427" cy="2155133"/>
            </a:xfrm>
            <a:prstGeom prst="rect">
              <a:avLst/>
            </a:prstGeom>
          </p:spPr>
        </p:pic>
      </p:grpSp>
      <p:sp>
        <p:nvSpPr>
          <p:cNvPr id="6" name="Google Shape;213;p10">
            <a:extLst>
              <a:ext uri="{FF2B5EF4-FFF2-40B4-BE49-F238E27FC236}">
                <a16:creationId xmlns:a16="http://schemas.microsoft.com/office/drawing/2014/main" id="{AFB476F7-D805-1105-C2E5-E1DA9D934E6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0829420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E9D29-FA1B-90F2-AB78-D479938FD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C3665-D6DC-30E0-1F04-725123FB4560}"/>
              </a:ext>
            </a:extLst>
          </p:cNvPr>
          <p:cNvSpPr>
            <a:spLocks noGrp="1"/>
          </p:cNvSpPr>
          <p:nvPr>
            <p:ph type="title"/>
          </p:nvPr>
        </p:nvSpPr>
        <p:spPr>
          <a:xfrm>
            <a:off x="628650" y="31751"/>
            <a:ext cx="7886700" cy="958849"/>
          </a:xfrm>
        </p:spPr>
        <p:txBody>
          <a:bodyPr/>
          <a:lstStyle/>
          <a:p>
            <a:r>
              <a:rPr lang="en-US" b="1" dirty="0"/>
              <a:t>CE-RAG4EM </a:t>
            </a:r>
          </a:p>
        </p:txBody>
      </p:sp>
      <p:sp>
        <p:nvSpPr>
          <p:cNvPr id="9" name="Content Placeholder 2">
            <a:extLst>
              <a:ext uri="{FF2B5EF4-FFF2-40B4-BE49-F238E27FC236}">
                <a16:creationId xmlns:a16="http://schemas.microsoft.com/office/drawing/2014/main" id="{2812BEC1-7036-F6BB-F777-E13110C86EFF}"/>
              </a:ext>
            </a:extLst>
          </p:cNvPr>
          <p:cNvSpPr>
            <a:spLocks noGrp="1"/>
          </p:cNvSpPr>
          <p:nvPr>
            <p:ph idx="1"/>
          </p:nvPr>
        </p:nvSpPr>
        <p:spPr>
          <a:xfrm>
            <a:off x="533400" y="990600"/>
            <a:ext cx="8080184" cy="2398141"/>
          </a:xfrm>
        </p:spPr>
        <p:txBody>
          <a:bodyPr>
            <a:noAutofit/>
          </a:bodyPr>
          <a:lstStyle/>
          <a:p>
            <a:pPr marL="228600" marR="0" lvl="0" indent="-228600" algn="l" defTabSz="914400" rtl="0" eaLnBrk="1" fontAlgn="auto" latinLnBrk="0" hangingPunct="1">
              <a:lnSpc>
                <a:spcPts val="3000"/>
              </a:lnSpc>
              <a:spcBef>
                <a:spcPts val="6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Method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We introduce a cost-efficient RAG framework for zero-shot entity matching that reduces computation through blocking-based batch retrieval and generation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lvl="1" indent="0" algn="just">
              <a:lnSpc>
                <a:spcPts val="3500"/>
              </a:lnSpc>
              <a:spcBef>
                <a:spcPts val="0"/>
              </a:spcBef>
              <a:buNone/>
            </a:pPr>
            <a:endParaRPr lang="en-US" sz="2600" dirty="0"/>
          </a:p>
        </p:txBody>
      </p:sp>
      <p:sp>
        <p:nvSpPr>
          <p:cNvPr id="10" name="TextBox 9">
            <a:extLst>
              <a:ext uri="{FF2B5EF4-FFF2-40B4-BE49-F238E27FC236}">
                <a16:creationId xmlns:a16="http://schemas.microsoft.com/office/drawing/2014/main" id="{D298ADFB-A7C2-ED2C-8E1C-55D2A65300B8}"/>
              </a:ext>
            </a:extLst>
          </p:cNvPr>
          <p:cNvSpPr txBox="1"/>
          <p:nvPr/>
        </p:nvSpPr>
        <p:spPr>
          <a:xfrm>
            <a:off x="838200" y="5824861"/>
            <a:ext cx="7924800" cy="830997"/>
          </a:xfrm>
          <a:prstGeom prst="rect">
            <a:avLst/>
          </a:prstGeom>
          <a:noFill/>
        </p:spPr>
        <p:txBody>
          <a:bodyPr wrap="square">
            <a:spAutoFit/>
          </a:bodyPr>
          <a:lstStyle/>
          <a:p>
            <a:r>
              <a:rPr lang="en-US" sz="1600" b="0" i="0" dirty="0">
                <a:solidFill>
                  <a:srgbClr val="000000"/>
                </a:solidFill>
                <a:effectLst/>
                <a:latin typeface="rival-sans"/>
              </a:rPr>
              <a:t>Figure: </a:t>
            </a:r>
            <a:r>
              <a:rPr lang="en-US" sz="1600" dirty="0"/>
              <a:t>Overview of CE-RAG4EM. The framework consists of five phases (a)–(e). A check mark indicates that the LLM predicts Yes for the corresponding EM query, whereas a cross mark indicates No.</a:t>
            </a:r>
          </a:p>
        </p:txBody>
      </p:sp>
      <p:pic>
        <p:nvPicPr>
          <p:cNvPr id="6" name="Picture 5">
            <a:extLst>
              <a:ext uri="{FF2B5EF4-FFF2-40B4-BE49-F238E27FC236}">
                <a16:creationId xmlns:a16="http://schemas.microsoft.com/office/drawing/2014/main" id="{5026CAD8-173E-B2E1-0B54-DE4D27188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08" y="2362200"/>
            <a:ext cx="7579192" cy="3380611"/>
          </a:xfrm>
          <a:prstGeom prst="rect">
            <a:avLst/>
          </a:prstGeom>
        </p:spPr>
      </p:pic>
      <p:sp>
        <p:nvSpPr>
          <p:cNvPr id="5" name="Google Shape;213;p10">
            <a:extLst>
              <a:ext uri="{FF2B5EF4-FFF2-40B4-BE49-F238E27FC236}">
                <a16:creationId xmlns:a16="http://schemas.microsoft.com/office/drawing/2014/main" id="{D80A6202-A985-68E2-C1B7-1F92668E24F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6308900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F42DF-BFB9-755A-4B7E-082A97E59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89533-AA19-DDC6-E26E-EB9E7B0B6653}"/>
              </a:ext>
            </a:extLst>
          </p:cNvPr>
          <p:cNvSpPr>
            <a:spLocks noGrp="1"/>
          </p:cNvSpPr>
          <p:nvPr>
            <p:ph type="title"/>
          </p:nvPr>
        </p:nvSpPr>
        <p:spPr>
          <a:xfrm>
            <a:off x="628650" y="31751"/>
            <a:ext cx="7886700" cy="882649"/>
          </a:xfrm>
        </p:spPr>
        <p:txBody>
          <a:bodyPr/>
          <a:lstStyle/>
          <a:p>
            <a:r>
              <a:rPr lang="en-US" b="1" dirty="0"/>
              <a:t>CE-RAG4EM </a:t>
            </a:r>
          </a:p>
        </p:txBody>
      </p:sp>
      <p:sp>
        <p:nvSpPr>
          <p:cNvPr id="9" name="Content Placeholder 2">
            <a:extLst>
              <a:ext uri="{FF2B5EF4-FFF2-40B4-BE49-F238E27FC236}">
                <a16:creationId xmlns:a16="http://schemas.microsoft.com/office/drawing/2014/main" id="{63E8B678-FDC5-27FE-7035-1A48A798F0BF}"/>
              </a:ext>
            </a:extLst>
          </p:cNvPr>
          <p:cNvSpPr>
            <a:spLocks noGrp="1"/>
          </p:cNvSpPr>
          <p:nvPr>
            <p:ph idx="1"/>
          </p:nvPr>
        </p:nvSpPr>
        <p:spPr>
          <a:xfrm>
            <a:off x="628650" y="838200"/>
            <a:ext cx="8080184" cy="2398141"/>
          </a:xfrm>
        </p:spPr>
        <p:txBody>
          <a:bodyPr>
            <a:noAutofit/>
          </a:bodyPr>
          <a:lstStyle/>
          <a:p>
            <a:pPr marL="228600" marR="0" lvl="0" indent="-228600" algn="l" defTabSz="914400" rtl="0" eaLnBrk="1" fontAlgn="auto" latinLnBrk="0" hangingPunct="1">
              <a:lnSpc>
                <a:spcPts val="3000"/>
              </a:lnSpc>
              <a:spcBef>
                <a:spcPts val="6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Method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000" dirty="0">
                <a:solidFill>
                  <a:prstClr val="black"/>
                </a:solidFill>
                <a:latin typeface="Calibri" panose="020F0502020204030204"/>
              </a:rPr>
              <a:t>We design a space exploration of CE-RAG4EM is structured around two core dimensions: blocking-based optimization and retrieval granularity.</a:t>
            </a:r>
            <a:endParaRPr lang="en-US" sz="2600" dirty="0"/>
          </a:p>
        </p:txBody>
      </p:sp>
      <p:sp>
        <p:nvSpPr>
          <p:cNvPr id="10" name="TextBox 9">
            <a:extLst>
              <a:ext uri="{FF2B5EF4-FFF2-40B4-BE49-F238E27FC236}">
                <a16:creationId xmlns:a16="http://schemas.microsoft.com/office/drawing/2014/main" id="{C1121338-3B3C-043A-4BD7-A36369713ADC}"/>
              </a:ext>
            </a:extLst>
          </p:cNvPr>
          <p:cNvSpPr txBox="1"/>
          <p:nvPr/>
        </p:nvSpPr>
        <p:spPr>
          <a:xfrm>
            <a:off x="4654561" y="4873716"/>
            <a:ext cx="3832139" cy="584775"/>
          </a:xfrm>
          <a:prstGeom prst="rect">
            <a:avLst/>
          </a:prstGeom>
          <a:noFill/>
        </p:spPr>
        <p:txBody>
          <a:bodyPr wrap="square">
            <a:spAutoFit/>
          </a:bodyPr>
          <a:lstStyle/>
          <a:p>
            <a:pPr algn="ctr"/>
            <a:r>
              <a:rPr lang="en-US" sz="1600" b="0" i="0" dirty="0">
                <a:solidFill>
                  <a:srgbClr val="000000"/>
                </a:solidFill>
                <a:effectLst/>
                <a:latin typeface="rival-sans"/>
              </a:rPr>
              <a:t>Table: </a:t>
            </a:r>
            <a:r>
              <a:rPr lang="en-US" sz="1600" dirty="0"/>
              <a:t>Summary of the Design Solutions of CE-RAG4EM.</a:t>
            </a:r>
          </a:p>
        </p:txBody>
      </p:sp>
      <p:pic>
        <p:nvPicPr>
          <p:cNvPr id="3" name="Picture 2">
            <a:extLst>
              <a:ext uri="{FF2B5EF4-FFF2-40B4-BE49-F238E27FC236}">
                <a16:creationId xmlns:a16="http://schemas.microsoft.com/office/drawing/2014/main" id="{8ECE3797-9A19-DC0E-6913-437E31DD4C34}"/>
              </a:ext>
            </a:extLst>
          </p:cNvPr>
          <p:cNvPicPr>
            <a:picLocks noChangeAspect="1"/>
          </p:cNvPicPr>
          <p:nvPr/>
        </p:nvPicPr>
        <p:blipFill>
          <a:blip r:embed="rId3"/>
          <a:srcRect t="933"/>
          <a:stretch>
            <a:fillRect/>
          </a:stretch>
        </p:blipFill>
        <p:spPr>
          <a:xfrm>
            <a:off x="533400" y="2209800"/>
            <a:ext cx="2819400" cy="4374646"/>
          </a:xfrm>
          <a:prstGeom prst="rect">
            <a:avLst/>
          </a:prstGeom>
        </p:spPr>
      </p:pic>
      <p:graphicFrame>
        <p:nvGraphicFramePr>
          <p:cNvPr id="4" name="Table 3">
            <a:extLst>
              <a:ext uri="{FF2B5EF4-FFF2-40B4-BE49-F238E27FC236}">
                <a16:creationId xmlns:a16="http://schemas.microsoft.com/office/drawing/2014/main" id="{B6C3AB8D-3E98-FF41-E489-C1DEC8811671}"/>
              </a:ext>
            </a:extLst>
          </p:cNvPr>
          <p:cNvGraphicFramePr>
            <a:graphicFrameLocks noGrp="1"/>
          </p:cNvGraphicFramePr>
          <p:nvPr/>
        </p:nvGraphicFramePr>
        <p:xfrm>
          <a:off x="3987628" y="1981200"/>
          <a:ext cx="4851572" cy="2748280"/>
        </p:xfrm>
        <a:graphic>
          <a:graphicData uri="http://schemas.openxmlformats.org/drawingml/2006/table">
            <a:tbl>
              <a:tblPr firstRow="1" bandRow="1">
                <a:tableStyleId>{5C22544A-7EE6-4342-B048-85BDC9FD1C3A}</a:tableStyleId>
              </a:tblPr>
              <a:tblGrid>
                <a:gridCol w="1604233">
                  <a:extLst>
                    <a:ext uri="{9D8B030D-6E8A-4147-A177-3AD203B41FA5}">
                      <a16:colId xmlns:a16="http://schemas.microsoft.com/office/drawing/2014/main" val="792808544"/>
                    </a:ext>
                  </a:extLst>
                </a:gridCol>
                <a:gridCol w="1431710">
                  <a:extLst>
                    <a:ext uri="{9D8B030D-6E8A-4147-A177-3AD203B41FA5}">
                      <a16:colId xmlns:a16="http://schemas.microsoft.com/office/drawing/2014/main" val="3283591645"/>
                    </a:ext>
                  </a:extLst>
                </a:gridCol>
                <a:gridCol w="1815629">
                  <a:extLst>
                    <a:ext uri="{9D8B030D-6E8A-4147-A177-3AD203B41FA5}">
                      <a16:colId xmlns:a16="http://schemas.microsoft.com/office/drawing/2014/main" val="2856934668"/>
                    </a:ext>
                  </a:extLst>
                </a:gridCol>
              </a:tblGrid>
              <a:tr h="370840">
                <a:tc>
                  <a:txBody>
                    <a:bodyPr/>
                    <a:lstStyle/>
                    <a:p>
                      <a:endParaRPr lang="en-US" dirty="0"/>
                    </a:p>
                  </a:txBody>
                  <a:tcPr marL="68580" marR="68580"/>
                </a:tc>
                <a:tc gridSpan="2">
                  <a:txBody>
                    <a:bodyPr/>
                    <a:lstStyle/>
                    <a:p>
                      <a:pPr algn="ctr"/>
                      <a:r>
                        <a:rPr lang="en-US" dirty="0"/>
                        <a:t>Retrieval Granularity (RG)</a:t>
                      </a:r>
                    </a:p>
                  </a:txBody>
                  <a:tcPr marL="68580" marR="68580"/>
                </a:tc>
                <a:tc hMerge="1">
                  <a:txBody>
                    <a:bodyPr/>
                    <a:lstStyle/>
                    <a:p>
                      <a:endParaRPr lang="en-US" dirty="0"/>
                    </a:p>
                  </a:txBody>
                  <a:tcPr/>
                </a:tc>
                <a:extLst>
                  <a:ext uri="{0D108BD9-81ED-4DB2-BD59-A6C34878D82A}">
                    <a16:rowId xmlns:a16="http://schemas.microsoft.com/office/drawing/2014/main" val="4060187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(Batch Optimization) BO</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Entity &amp; Predicate</a:t>
                      </a:r>
                      <a:endParaRPr lang="en-US" sz="1800" kern="1200" dirty="0">
                        <a:solidFill>
                          <a:schemeClr val="dk1"/>
                        </a:solidFill>
                        <a:effectLst/>
                        <a:latin typeface="+mn-lt"/>
                        <a:ea typeface="+mn-ea"/>
                        <a:cs typeface="+mn-cs"/>
                      </a:endParaRP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Triple</a:t>
                      </a:r>
                      <a:endParaRPr lang="en-US" sz="1800" kern="1200" dirty="0">
                        <a:solidFill>
                          <a:schemeClr val="dk1"/>
                        </a:solidFill>
                        <a:effectLst/>
                        <a:latin typeface="+mn-lt"/>
                        <a:ea typeface="+mn-ea"/>
                        <a:cs typeface="+mn-cs"/>
                      </a:endParaRPr>
                    </a:p>
                  </a:txBody>
                  <a:tcPr marL="68580" marR="68580"/>
                </a:tc>
                <a:extLst>
                  <a:ext uri="{0D108BD9-81ED-4DB2-BD59-A6C34878D82A}">
                    <a16:rowId xmlns:a16="http://schemas.microsoft.com/office/drawing/2014/main" val="2646185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Batch Retrieval (BR)</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CE-RAG4EM-BR</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CE-KG-RAG4EM-BR</a:t>
                      </a:r>
                    </a:p>
                  </a:txBody>
                  <a:tcPr marL="68580" marR="68580"/>
                </a:tc>
                <a:extLst>
                  <a:ext uri="{0D108BD9-81ED-4DB2-BD59-A6C34878D82A}">
                    <a16:rowId xmlns:a16="http://schemas.microsoft.com/office/drawing/2014/main" val="18474578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Batch Generation (BG)</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CE-RAG4EM-BG</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CE-KG-RAG4EM-BG</a:t>
                      </a:r>
                    </a:p>
                  </a:txBody>
                  <a:tcPr marL="68580" marR="68580"/>
                </a:tc>
                <a:extLst>
                  <a:ext uri="{0D108BD9-81ED-4DB2-BD59-A6C34878D82A}">
                    <a16:rowId xmlns:a16="http://schemas.microsoft.com/office/drawing/2014/main" val="10267332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BR &amp; BG</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CE-RAG4EM-BR-BG</a:t>
                      </a:r>
                    </a:p>
                  </a:txBody>
                  <a:tcPr marL="68580" marR="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kern="1200" dirty="0">
                          <a:solidFill>
                            <a:schemeClr val="dk1"/>
                          </a:solidFill>
                          <a:effectLst/>
                          <a:latin typeface="+mn-lt"/>
                          <a:ea typeface="+mn-ea"/>
                          <a:cs typeface="+mn-cs"/>
                        </a:rPr>
                        <a:t>CE-KG-RAG4EM-BR-BG</a:t>
                      </a:r>
                    </a:p>
                  </a:txBody>
                  <a:tcPr marL="68580" marR="68580"/>
                </a:tc>
                <a:extLst>
                  <a:ext uri="{0D108BD9-81ED-4DB2-BD59-A6C34878D82A}">
                    <a16:rowId xmlns:a16="http://schemas.microsoft.com/office/drawing/2014/main" val="1945919275"/>
                  </a:ext>
                </a:extLst>
              </a:tr>
            </a:tbl>
          </a:graphicData>
        </a:graphic>
      </p:graphicFrame>
      <p:sp>
        <p:nvSpPr>
          <p:cNvPr id="5" name="Google Shape;213;p10">
            <a:extLst>
              <a:ext uri="{FF2B5EF4-FFF2-40B4-BE49-F238E27FC236}">
                <a16:creationId xmlns:a16="http://schemas.microsoft.com/office/drawing/2014/main" id="{11E93BBC-4DB4-23A9-86F7-658C243E2183}"/>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109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623074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FFA739-4C82-4AF5-902A-C22395A43B7C}"/>
              </a:ext>
            </a:extLst>
          </p:cNvPr>
          <p:cNvSpPr>
            <a:spLocks noGrp="1"/>
          </p:cNvSpPr>
          <p:nvPr>
            <p:ph type="title"/>
          </p:nvPr>
        </p:nvSpPr>
        <p:spPr/>
        <p:txBody>
          <a:bodyPr>
            <a:normAutofit/>
          </a:bodyPr>
          <a:lstStyle/>
          <a:p>
            <a:r>
              <a:rPr lang="en-HK" altLang="zh-CN" b="1" dirty="0">
                <a:latin typeface="+mn-lt"/>
                <a:cs typeface="Times New Roman" panose="02020603050405020304" pitchFamily="18" charset="0"/>
              </a:rPr>
              <a:t>Graph Foundation Models</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1CAC199D-9B13-4724-B96B-3676CEC10AFC}"/>
              </a:ext>
            </a:extLst>
          </p:cNvPr>
          <p:cNvSpPr>
            <a:spLocks noGrp="1"/>
          </p:cNvSpPr>
          <p:nvPr>
            <p:ph idx="1"/>
          </p:nvPr>
        </p:nvSpPr>
        <p:spPr/>
        <p:txBody>
          <a:bodyPr>
            <a:normAutofit/>
          </a:bodyPr>
          <a:lstStyle/>
          <a:p>
            <a:r>
              <a:rPr lang="en-US" altLang="zh-CN" sz="2400" dirty="0"/>
              <a:t>A foundation model is a model trained on broad data that can be adapted to a wide range of downstream tasks</a:t>
            </a:r>
            <a:endParaRPr lang="en-HK" sz="2400" dirty="0"/>
          </a:p>
        </p:txBody>
      </p:sp>
      <p:pic>
        <p:nvPicPr>
          <p:cNvPr id="4" name="图片 3">
            <a:extLst>
              <a:ext uri="{FF2B5EF4-FFF2-40B4-BE49-F238E27FC236}">
                <a16:creationId xmlns:a16="http://schemas.microsoft.com/office/drawing/2014/main" id="{77706C2D-9662-4029-B600-434A305693A4}"/>
              </a:ext>
            </a:extLst>
          </p:cNvPr>
          <p:cNvPicPr>
            <a:picLocks noChangeAspect="1"/>
          </p:cNvPicPr>
          <p:nvPr/>
        </p:nvPicPr>
        <p:blipFill>
          <a:blip r:embed="rId2"/>
          <a:stretch>
            <a:fillRect/>
          </a:stretch>
        </p:blipFill>
        <p:spPr>
          <a:xfrm>
            <a:off x="4654420" y="3229872"/>
            <a:ext cx="4247423" cy="2683557"/>
          </a:xfrm>
          <a:prstGeom prst="rect">
            <a:avLst/>
          </a:prstGeom>
        </p:spPr>
      </p:pic>
      <p:sp>
        <p:nvSpPr>
          <p:cNvPr id="5" name="矩形 4">
            <a:extLst>
              <a:ext uri="{FF2B5EF4-FFF2-40B4-BE49-F238E27FC236}">
                <a16:creationId xmlns:a16="http://schemas.microsoft.com/office/drawing/2014/main" id="{A4D92292-657D-4124-9895-B6C51B2DFB15}"/>
              </a:ext>
            </a:extLst>
          </p:cNvPr>
          <p:cNvSpPr/>
          <p:nvPr/>
        </p:nvSpPr>
        <p:spPr>
          <a:xfrm>
            <a:off x="457200" y="6251352"/>
            <a:ext cx="8382000" cy="369332"/>
          </a:xfrm>
          <a:prstGeom prst="rect">
            <a:avLst/>
          </a:prstGeom>
        </p:spPr>
        <p:txBody>
          <a:bodyPr wrap="square">
            <a:spAutoFit/>
          </a:bodyPr>
          <a:lstStyle/>
          <a:p>
            <a:pPr algn="just"/>
            <a:r>
              <a:rPr lang="en"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Mao, H</a:t>
            </a:r>
            <a:r>
              <a:rPr lang="en-US"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a:t>
            </a:r>
            <a:r>
              <a:rPr lang="en"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et al.</a:t>
            </a:r>
            <a:r>
              <a:rPr lang="zh-CN" altLang="en-US"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r>
              <a:rPr lang="en"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“Position: Graph Foundation Models Are Already Here.” </a:t>
            </a:r>
            <a:r>
              <a:rPr lang="en-US"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ICML</a:t>
            </a:r>
            <a:r>
              <a:rPr lang="en"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(2024)</a:t>
            </a:r>
          </a:p>
        </p:txBody>
      </p:sp>
      <p:pic>
        <p:nvPicPr>
          <p:cNvPr id="7" name="Image 0" descr="preencoded.png">
            <a:extLst>
              <a:ext uri="{FF2B5EF4-FFF2-40B4-BE49-F238E27FC236}">
                <a16:creationId xmlns:a16="http://schemas.microsoft.com/office/drawing/2014/main" id="{BC0D6B6D-0509-456D-8666-8047309BD86B}"/>
              </a:ext>
            </a:extLst>
          </p:cNvPr>
          <p:cNvPicPr>
            <a:picLocks noChangeAspect="1"/>
          </p:cNvPicPr>
          <p:nvPr/>
        </p:nvPicPr>
        <p:blipFill>
          <a:blip r:embed="rId3"/>
          <a:stretch>
            <a:fillRect/>
          </a:stretch>
        </p:blipFill>
        <p:spPr>
          <a:xfrm>
            <a:off x="-15819" y="3328658"/>
            <a:ext cx="4455196" cy="2485984"/>
          </a:xfrm>
          <a:prstGeom prst="rect">
            <a:avLst/>
          </a:prstGeom>
        </p:spPr>
      </p:pic>
      <p:sp>
        <p:nvSpPr>
          <p:cNvPr id="9" name="Google Shape;213;p10">
            <a:extLst>
              <a:ext uri="{FF2B5EF4-FFF2-40B4-BE49-F238E27FC236}">
                <a16:creationId xmlns:a16="http://schemas.microsoft.com/office/drawing/2014/main" id="{3128C4A5-E5A2-CBEE-4ACD-B19A3C56BD7C}"/>
              </a:ext>
            </a:extLst>
          </p:cNvPr>
          <p:cNvSpPr txBox="1">
            <a:spLocks/>
          </p:cNvSpPr>
          <p:nvPr/>
        </p:nvSpPr>
        <p:spPr>
          <a:xfrm>
            <a:off x="7658100" y="656331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2781463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46B6-6117-44D0-3511-3C328B35A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FAC11-4035-6B0E-22FE-4C48419B47EC}"/>
              </a:ext>
            </a:extLst>
          </p:cNvPr>
          <p:cNvSpPr>
            <a:spLocks noGrp="1"/>
          </p:cNvSpPr>
          <p:nvPr>
            <p:ph type="title"/>
          </p:nvPr>
        </p:nvSpPr>
        <p:spPr>
          <a:xfrm>
            <a:off x="628650" y="31751"/>
            <a:ext cx="7753350" cy="730249"/>
          </a:xfrm>
        </p:spPr>
        <p:txBody>
          <a:bodyPr>
            <a:normAutofit fontScale="90000"/>
          </a:bodyPr>
          <a:lstStyle/>
          <a:p>
            <a:r>
              <a:rPr lang="en-US" b="1" dirty="0"/>
              <a:t>CE-RAG4EM </a:t>
            </a:r>
          </a:p>
        </p:txBody>
      </p:sp>
      <p:sp>
        <p:nvSpPr>
          <p:cNvPr id="9" name="Content Placeholder 2">
            <a:extLst>
              <a:ext uri="{FF2B5EF4-FFF2-40B4-BE49-F238E27FC236}">
                <a16:creationId xmlns:a16="http://schemas.microsoft.com/office/drawing/2014/main" id="{17B4340B-7A96-FFE2-661A-49DE4E45E0C2}"/>
              </a:ext>
            </a:extLst>
          </p:cNvPr>
          <p:cNvSpPr>
            <a:spLocks noGrp="1"/>
          </p:cNvSpPr>
          <p:nvPr>
            <p:ph idx="1"/>
          </p:nvPr>
        </p:nvSpPr>
        <p:spPr>
          <a:xfrm>
            <a:off x="628650" y="609600"/>
            <a:ext cx="8080184" cy="1285970"/>
          </a:xfrm>
        </p:spPr>
        <p:txBody>
          <a:bodyPr>
            <a:noAutofit/>
          </a:bodyPr>
          <a:lstStyle/>
          <a:p>
            <a:pPr>
              <a:lnSpc>
                <a:spcPts val="3000"/>
              </a:lnSpc>
              <a:spcBef>
                <a:spcPts val="600"/>
              </a:spcBef>
              <a:buFont typeface="Wingdings" panose="05000000000000000000" pitchFamily="2" charset="2"/>
              <a:buChar char="§"/>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Results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000" dirty="0">
                <a:solidFill>
                  <a:prstClr val="black"/>
                </a:solidFill>
                <a:latin typeface="Calibri" panose="020F0502020204030204"/>
              </a:rPr>
              <a:t>Extensive experiments on nine benchmark datasets show that CE-RAG4EM achieves comparable or improved matching quality while substantially reducing end-to-end overhead.</a:t>
            </a:r>
          </a:p>
          <a:p>
            <a:pPr>
              <a:lnSpc>
                <a:spcPts val="3000"/>
              </a:lnSpc>
              <a:spcBef>
                <a:spcPts val="600"/>
              </a:spcBef>
              <a:buFont typeface="Wingdings" panose="05000000000000000000" pitchFamily="2" charset="2"/>
              <a:buChar char="§"/>
              <a:defRPr/>
            </a:pPr>
            <a:endParaRPr lang="en-US" sz="2600" dirty="0"/>
          </a:p>
        </p:txBody>
      </p:sp>
      <p:sp>
        <p:nvSpPr>
          <p:cNvPr id="10" name="TextBox 9">
            <a:extLst>
              <a:ext uri="{FF2B5EF4-FFF2-40B4-BE49-F238E27FC236}">
                <a16:creationId xmlns:a16="http://schemas.microsoft.com/office/drawing/2014/main" id="{381AE94F-FD52-DFA2-A573-19A6BC92E0F8}"/>
              </a:ext>
            </a:extLst>
          </p:cNvPr>
          <p:cNvSpPr txBox="1"/>
          <p:nvPr/>
        </p:nvSpPr>
        <p:spPr>
          <a:xfrm>
            <a:off x="0" y="3962400"/>
            <a:ext cx="5105400" cy="369332"/>
          </a:xfrm>
          <a:prstGeom prst="rect">
            <a:avLst/>
          </a:prstGeom>
          <a:noFill/>
        </p:spPr>
        <p:txBody>
          <a:bodyPr wrap="square">
            <a:spAutoFit/>
          </a:bodyPr>
          <a:lstStyle/>
          <a:p>
            <a:pPr algn="ctr"/>
            <a:r>
              <a:rPr lang="en-US" sz="1600" b="0" i="0" dirty="0">
                <a:solidFill>
                  <a:srgbClr val="000000"/>
                </a:solidFill>
                <a:effectLst/>
                <a:latin typeface="rival-sans"/>
              </a:rPr>
              <a:t>Overall Performance </a:t>
            </a:r>
            <a:r>
              <a:rPr lang="en-US" i="1" dirty="0"/>
              <a:t>CE-RAG4EM vs. LLM-EM</a:t>
            </a:r>
            <a:endParaRPr lang="en-US" dirty="0"/>
          </a:p>
        </p:txBody>
      </p:sp>
      <p:pic>
        <p:nvPicPr>
          <p:cNvPr id="5" name="Picture 4">
            <a:extLst>
              <a:ext uri="{FF2B5EF4-FFF2-40B4-BE49-F238E27FC236}">
                <a16:creationId xmlns:a16="http://schemas.microsoft.com/office/drawing/2014/main" id="{16A4A9A7-7E79-1181-034F-D388F4971017}"/>
              </a:ext>
            </a:extLst>
          </p:cNvPr>
          <p:cNvPicPr>
            <a:picLocks noChangeAspect="1"/>
          </p:cNvPicPr>
          <p:nvPr/>
        </p:nvPicPr>
        <p:blipFill>
          <a:blip r:embed="rId3"/>
          <a:stretch>
            <a:fillRect/>
          </a:stretch>
        </p:blipFill>
        <p:spPr>
          <a:xfrm>
            <a:off x="676124" y="1776800"/>
            <a:ext cx="4071240" cy="2261800"/>
          </a:xfrm>
          <a:prstGeom prst="rect">
            <a:avLst/>
          </a:prstGeom>
        </p:spPr>
      </p:pic>
      <p:pic>
        <p:nvPicPr>
          <p:cNvPr id="6" name="Picture 5">
            <a:extLst>
              <a:ext uri="{FF2B5EF4-FFF2-40B4-BE49-F238E27FC236}">
                <a16:creationId xmlns:a16="http://schemas.microsoft.com/office/drawing/2014/main" id="{85D71D00-DD11-AEDE-1505-C6B8DC4E7951}"/>
              </a:ext>
            </a:extLst>
          </p:cNvPr>
          <p:cNvPicPr>
            <a:picLocks noChangeAspect="1"/>
          </p:cNvPicPr>
          <p:nvPr/>
        </p:nvPicPr>
        <p:blipFill>
          <a:blip r:embed="rId4"/>
          <a:stretch>
            <a:fillRect/>
          </a:stretch>
        </p:blipFill>
        <p:spPr>
          <a:xfrm>
            <a:off x="697180" y="4343400"/>
            <a:ext cx="4029127" cy="1947547"/>
          </a:xfrm>
          <a:prstGeom prst="rect">
            <a:avLst/>
          </a:prstGeom>
        </p:spPr>
      </p:pic>
      <p:sp>
        <p:nvSpPr>
          <p:cNvPr id="7" name="TextBox 6">
            <a:extLst>
              <a:ext uri="{FF2B5EF4-FFF2-40B4-BE49-F238E27FC236}">
                <a16:creationId xmlns:a16="http://schemas.microsoft.com/office/drawing/2014/main" id="{A0B0EF5C-744E-52FB-DA3A-2E147615B3B4}"/>
              </a:ext>
            </a:extLst>
          </p:cNvPr>
          <p:cNvSpPr txBox="1"/>
          <p:nvPr/>
        </p:nvSpPr>
        <p:spPr>
          <a:xfrm>
            <a:off x="304800" y="6324600"/>
            <a:ext cx="4476749" cy="369332"/>
          </a:xfrm>
          <a:prstGeom prst="rect">
            <a:avLst/>
          </a:prstGeom>
          <a:noFill/>
        </p:spPr>
        <p:txBody>
          <a:bodyPr wrap="square">
            <a:spAutoFit/>
          </a:bodyPr>
          <a:lstStyle/>
          <a:p>
            <a:pPr algn="ctr"/>
            <a:r>
              <a:rPr lang="en-US" sz="1600" b="0" i="0" dirty="0">
                <a:solidFill>
                  <a:srgbClr val="000000"/>
                </a:solidFill>
                <a:effectLst/>
                <a:latin typeface="rival-sans"/>
              </a:rPr>
              <a:t>Overall Performance </a:t>
            </a:r>
            <a:r>
              <a:rPr lang="en-US" i="1" dirty="0"/>
              <a:t>CE-RAG4EM vs. PLM-EM</a:t>
            </a:r>
            <a:endParaRPr lang="en-US" dirty="0"/>
          </a:p>
        </p:txBody>
      </p:sp>
      <p:pic>
        <p:nvPicPr>
          <p:cNvPr id="8" name="Picture 7">
            <a:extLst>
              <a:ext uri="{FF2B5EF4-FFF2-40B4-BE49-F238E27FC236}">
                <a16:creationId xmlns:a16="http://schemas.microsoft.com/office/drawing/2014/main" id="{F384E539-20FC-E0CD-37B1-76E73709E01B}"/>
              </a:ext>
            </a:extLst>
          </p:cNvPr>
          <p:cNvPicPr>
            <a:picLocks noChangeAspect="1"/>
          </p:cNvPicPr>
          <p:nvPr/>
        </p:nvPicPr>
        <p:blipFill>
          <a:blip r:embed="rId5"/>
          <a:srcRect l="3299" t="2550" r="2735"/>
          <a:stretch>
            <a:fillRect/>
          </a:stretch>
        </p:blipFill>
        <p:spPr>
          <a:xfrm>
            <a:off x="4816350" y="1748894"/>
            <a:ext cx="3892484" cy="4347106"/>
          </a:xfrm>
          <a:prstGeom prst="rect">
            <a:avLst/>
          </a:prstGeom>
        </p:spPr>
      </p:pic>
      <p:sp>
        <p:nvSpPr>
          <p:cNvPr id="11" name="TextBox 10">
            <a:extLst>
              <a:ext uri="{FF2B5EF4-FFF2-40B4-BE49-F238E27FC236}">
                <a16:creationId xmlns:a16="http://schemas.microsoft.com/office/drawing/2014/main" id="{2D42FEE0-63EC-A30B-6B64-5BF5565BC851}"/>
              </a:ext>
            </a:extLst>
          </p:cNvPr>
          <p:cNvSpPr txBox="1"/>
          <p:nvPr/>
        </p:nvSpPr>
        <p:spPr>
          <a:xfrm>
            <a:off x="4876800" y="6197025"/>
            <a:ext cx="4213139" cy="584775"/>
          </a:xfrm>
          <a:prstGeom prst="rect">
            <a:avLst/>
          </a:prstGeom>
          <a:noFill/>
        </p:spPr>
        <p:txBody>
          <a:bodyPr wrap="square">
            <a:spAutoFit/>
          </a:bodyPr>
          <a:lstStyle/>
          <a:p>
            <a:pPr algn="ctr"/>
            <a:r>
              <a:rPr lang="en-US" sz="1600" b="0" i="0" dirty="0">
                <a:solidFill>
                  <a:srgbClr val="000000"/>
                </a:solidFill>
                <a:effectLst/>
                <a:latin typeface="rival-sans"/>
              </a:rPr>
              <a:t>Efficiency comparison of CE-RAG4EM against (a) LLM-EM and (b) PLM baselines.</a:t>
            </a:r>
          </a:p>
        </p:txBody>
      </p:sp>
      <p:sp>
        <p:nvSpPr>
          <p:cNvPr id="12" name="Google Shape;213;p10">
            <a:extLst>
              <a:ext uri="{FF2B5EF4-FFF2-40B4-BE49-F238E27FC236}">
                <a16:creationId xmlns:a16="http://schemas.microsoft.com/office/drawing/2014/main" id="{069FADB3-1940-DD1E-A356-98660B162998}"/>
              </a:ext>
            </a:extLst>
          </p:cNvPr>
          <p:cNvSpPr txBox="1">
            <a:spLocks/>
          </p:cNvSpPr>
          <p:nvPr/>
        </p:nvSpPr>
        <p:spPr>
          <a:xfrm>
            <a:off x="7680134" y="651770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1031543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524000" y="0"/>
            <a:ext cx="5591871" cy="1143000"/>
          </a:xfrm>
        </p:spPr>
        <p:txBody>
          <a:bodyPr>
            <a:normAutofit/>
          </a:bodyPr>
          <a:lstStyle/>
          <a:p>
            <a:r>
              <a:rPr lang="en-US" altLang="zh-CN" b="1" dirty="0"/>
              <a:t>4. KGs for LLMs</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152400" y="1271147"/>
            <a:ext cx="8949270" cy="3453253"/>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Large Language Models</a:t>
            </a:r>
          </a:p>
          <a:p>
            <a:pPr marL="800100" lvl="1" indent="-342900" algn="just">
              <a:lnSpc>
                <a:spcPct val="130000"/>
              </a:lnSpc>
              <a:buFontTx/>
              <a:buChar char="-"/>
            </a:pPr>
            <a:r>
              <a:rPr lang="en-HK" altLang="zh-CN" sz="2400" dirty="0">
                <a:cs typeface="Times New Roman" panose="02020603050405020304" pitchFamily="18" charset="0"/>
              </a:rPr>
              <a:t>Knowledge Graphs</a:t>
            </a:r>
          </a:p>
          <a:p>
            <a:pPr marL="800100" lvl="1" indent="-342900" algn="just">
              <a:lnSpc>
                <a:spcPct val="130000"/>
              </a:lnSpc>
              <a:buFontTx/>
              <a:buChar char="-"/>
            </a:pPr>
            <a:r>
              <a:rPr lang="en-HK" altLang="zh-CN" sz="2400" dirty="0">
                <a:cs typeface="Times New Roman" panose="02020603050405020304" pitchFamily="18" charset="0"/>
              </a:rPr>
              <a:t>KGs as background knowledge for LLMs</a:t>
            </a:r>
          </a:p>
          <a:p>
            <a:pPr marL="800100" lvl="1" indent="-342900" algn="just">
              <a:lnSpc>
                <a:spcPct val="130000"/>
              </a:lnSpc>
              <a:buFontTx/>
              <a:buChar char="-"/>
            </a:pPr>
            <a:r>
              <a:rPr lang="en-HK" altLang="zh-CN" sz="2400" dirty="0">
                <a:cs typeface="Times New Roman" panose="02020603050405020304" pitchFamily="18" charset="0"/>
              </a:rPr>
              <a:t>KGs as reasoning guidelines for LLMs</a:t>
            </a:r>
          </a:p>
          <a:p>
            <a:pPr marL="800100" lvl="1" indent="-342900" algn="just">
              <a:lnSpc>
                <a:spcPct val="130000"/>
              </a:lnSpc>
              <a:buFontTx/>
              <a:buChar char="-"/>
            </a:pPr>
            <a:r>
              <a:rPr lang="en-US" altLang="zh-CN" sz="2400" dirty="0">
                <a:cs typeface="Times New Roman" panose="02020603050405020304" pitchFamily="18" charset="0"/>
              </a:rPr>
              <a:t>KGs as refiners and </a:t>
            </a:r>
            <a:r>
              <a:rPr lang="en-US" altLang="zh-CN" sz="2400" dirty="0" err="1">
                <a:cs typeface="Times New Roman" panose="02020603050405020304" pitchFamily="18" charset="0"/>
              </a:rPr>
              <a:t>validators</a:t>
            </a:r>
            <a:r>
              <a:rPr lang="en-US" altLang="zh-CN" sz="2400" dirty="0">
                <a:cs typeface="Times New Roman" panose="02020603050405020304" pitchFamily="18" charset="0"/>
              </a:rPr>
              <a:t> for LLMs</a:t>
            </a:r>
          </a:p>
          <a:p>
            <a:pPr marL="800100" lvl="1" indent="-342900" algn="just">
              <a:lnSpc>
                <a:spcPct val="130000"/>
              </a:lnSpc>
              <a:buFontTx/>
              <a:buChar char="-"/>
            </a:pPr>
            <a:r>
              <a:rPr lang="en-US" altLang="zh-CN" sz="2400" dirty="0">
                <a:cs typeface="Times New Roman" panose="02020603050405020304" pitchFamily="18" charset="0"/>
              </a:rPr>
              <a:t>LLM+KG for domain-specific applications (e.g., data integration)</a:t>
            </a:r>
            <a:endParaRPr lang="en-HK" altLang="zh-CN" sz="2400" dirty="0">
              <a:cs typeface="Times New Roman" panose="02020603050405020304" pitchFamily="18" charset="0"/>
            </a:endParaRPr>
          </a:p>
          <a:p>
            <a:pPr marL="800100" lvl="1" indent="-342900" algn="just">
              <a:lnSpc>
                <a:spcPct val="130000"/>
              </a:lnSpc>
              <a:buFontTx/>
              <a:buChar char="-"/>
            </a:pPr>
            <a:endParaRPr lang="en-HK" altLang="zh-CN" sz="2400" dirty="0">
              <a:cs typeface="Times New Roman" panose="02020603050405020304" pitchFamily="18" charset="0"/>
            </a:endParaRPr>
          </a:p>
        </p:txBody>
      </p:sp>
      <p:sp>
        <p:nvSpPr>
          <p:cNvPr id="7" name="矩形 6">
            <a:extLst>
              <a:ext uri="{FF2B5EF4-FFF2-40B4-BE49-F238E27FC236}">
                <a16:creationId xmlns:a16="http://schemas.microsoft.com/office/drawing/2014/main" id="{71E7C5DD-D074-459D-9EA6-7C81551E6660}"/>
              </a:ext>
            </a:extLst>
          </p:cNvPr>
          <p:cNvSpPr/>
          <p:nvPr/>
        </p:nvSpPr>
        <p:spPr>
          <a:xfrm>
            <a:off x="2483196" y="6029980"/>
            <a:ext cx="4144071" cy="523220"/>
          </a:xfrm>
          <a:prstGeom prst="rect">
            <a:avLst/>
          </a:prstGeom>
        </p:spPr>
        <p:txBody>
          <a:bodyPr wrap="square">
            <a:spAutoFit/>
          </a:bodyPr>
          <a:lstStyle/>
          <a:p>
            <a:r>
              <a:rPr lang="en-US" altLang="zh-CN" sz="2800" dirty="0"/>
              <a:t>P</a:t>
            </a:r>
            <a:r>
              <a:rPr lang="en-HK" sz="2800" dirty="0"/>
              <a:t>resented by </a:t>
            </a:r>
            <a:r>
              <a:rPr lang="en-US" sz="2800" dirty="0" err="1">
                <a:solidFill>
                  <a:schemeClr val="tx2"/>
                </a:solidFill>
              </a:rPr>
              <a:t>Arijit</a:t>
            </a:r>
            <a:r>
              <a:rPr lang="en-US" sz="2800" dirty="0">
                <a:solidFill>
                  <a:schemeClr val="tx2"/>
                </a:solidFill>
              </a:rPr>
              <a:t> Khan</a:t>
            </a:r>
            <a:endParaRPr lang="en-HK" sz="2800" dirty="0">
              <a:solidFill>
                <a:schemeClr val="tx2"/>
              </a:solidFill>
            </a:endParaRPr>
          </a:p>
        </p:txBody>
      </p:sp>
      <p:pic>
        <p:nvPicPr>
          <p:cNvPr id="9" name="Picture 1"/>
          <p:cNvPicPr>
            <a:picLocks noChangeAspect="1" noChangeArrowheads="1"/>
          </p:cNvPicPr>
          <p:nvPr/>
        </p:nvPicPr>
        <p:blipFill>
          <a:blip r:embed="rId2"/>
          <a:srcRect/>
          <a:stretch>
            <a:fillRect/>
          </a:stretch>
        </p:blipFill>
        <p:spPr bwMode="auto">
          <a:xfrm>
            <a:off x="3581400" y="4615795"/>
            <a:ext cx="1306794" cy="1313242"/>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11" name="Rectangle 10"/>
          <p:cNvSpPr/>
          <p:nvPr/>
        </p:nvSpPr>
        <p:spPr>
          <a:xfrm rot="20313524">
            <a:off x="6230475" y="2072579"/>
            <a:ext cx="2743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Questions? </a:t>
            </a:r>
          </a:p>
        </p:txBody>
      </p:sp>
    </p:spTree>
    <p:extLst>
      <p:ext uri="{BB962C8B-B14F-4D97-AF65-F5344CB8AC3E}">
        <p14:creationId xmlns:p14="http://schemas.microsoft.com/office/powerpoint/2010/main" val="4464494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224534" y="100371"/>
            <a:ext cx="6553199" cy="1143000"/>
          </a:xfrm>
        </p:spPr>
        <p:txBody>
          <a:bodyPr>
            <a:normAutofit fontScale="90000"/>
          </a:bodyPr>
          <a:lstStyle/>
          <a:p>
            <a:r>
              <a:rPr lang="en-US" altLang="zh-CN" b="1" dirty="0"/>
              <a:t>5.</a:t>
            </a:r>
            <a:r>
              <a:rPr lang="zh-CN" altLang="en-US" b="1" dirty="0"/>
              <a:t> </a:t>
            </a:r>
            <a:r>
              <a:rPr lang="en-US" b="1" dirty="0"/>
              <a:t>LLMs for Knowledge Graphs</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06" b="10006"/>
          <a:stretch/>
        </p:blipFill>
        <p:spPr bwMode="auto">
          <a:xfrm>
            <a:off x="4079189" y="4980175"/>
            <a:ext cx="1032550" cy="1032550"/>
          </a:xfrm>
          <a:prstGeom prst="ellipse">
            <a:avLst/>
          </a:prstGeom>
          <a:noFill/>
          <a:ln w="9525">
            <a:noFill/>
            <a:miter lim="800000"/>
            <a:headEnd/>
            <a:tailEnd/>
          </a:ln>
          <a:effectLst/>
        </p:spPr>
      </p:pic>
      <p:sp>
        <p:nvSpPr>
          <p:cNvPr id="12" name="TextBox 11"/>
          <p:cNvSpPr txBox="1"/>
          <p:nvPr/>
        </p:nvSpPr>
        <p:spPr>
          <a:xfrm>
            <a:off x="7391400" y="874039"/>
            <a:ext cx="45719" cy="369332"/>
          </a:xfrm>
          <a:prstGeom prst="rect">
            <a:avLst/>
          </a:prstGeom>
          <a:noFill/>
        </p:spPr>
        <p:txBody>
          <a:bodyPr wrap="square" rtlCol="0">
            <a:spAutoFit/>
          </a:bodyPr>
          <a:lstStyle/>
          <a:p>
            <a:endParaRPr lang="zh-CN" alt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7" name="Title 1">
            <a:extLst>
              <a:ext uri="{FF2B5EF4-FFF2-40B4-BE49-F238E27FC236}">
                <a16:creationId xmlns:a16="http://schemas.microsoft.com/office/drawing/2014/main" id="{5178EF8B-E9B9-0609-4215-5F343003762C}"/>
              </a:ext>
            </a:extLst>
          </p:cNvPr>
          <p:cNvSpPr txBox="1">
            <a:spLocks/>
          </p:cNvSpPr>
          <p:nvPr/>
        </p:nvSpPr>
        <p:spPr>
          <a:xfrm>
            <a:off x="2057400" y="5715000"/>
            <a:ext cx="5591871"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2800" dirty="0">
                <a:ea typeface="+mj-ea"/>
                <a:cs typeface="+mj-cs"/>
              </a:rPr>
              <a:t>Presented</a:t>
            </a:r>
            <a:r>
              <a:rPr lang="zh-CN" altLang="en-US" sz="2800" dirty="0">
                <a:ea typeface="+mj-ea"/>
                <a:cs typeface="+mj-cs"/>
              </a:rPr>
              <a:t> </a:t>
            </a:r>
            <a:r>
              <a:rPr lang="en-US" altLang="zh-CN" sz="2800" dirty="0">
                <a:ea typeface="+mj-ea"/>
                <a:cs typeface="+mj-cs"/>
              </a:rPr>
              <a:t>by</a:t>
            </a:r>
            <a:r>
              <a:rPr lang="zh-CN" altLang="en-US" sz="2800" dirty="0">
                <a:ea typeface="+mj-ea"/>
                <a:cs typeface="+mj-cs"/>
              </a:rPr>
              <a:t> </a:t>
            </a:r>
            <a:r>
              <a:rPr lang="en-US" altLang="zh-CN" sz="2800" dirty="0" err="1">
                <a:solidFill>
                  <a:schemeClr val="tx2"/>
                </a:solidFill>
              </a:rPr>
              <a:t>Longxu</a:t>
            </a:r>
            <a:r>
              <a:rPr lang="en-US" altLang="zh-CN" sz="2800" dirty="0">
                <a:solidFill>
                  <a:schemeClr val="tx2"/>
                </a:solidFill>
              </a:rPr>
              <a:t> Sun</a:t>
            </a:r>
            <a:endParaRPr lang="en-US" sz="2800" dirty="0">
              <a:solidFill>
                <a:schemeClr val="tx2"/>
              </a:solidFill>
            </a:endParaRPr>
          </a:p>
        </p:txBody>
      </p:sp>
      <p:sp>
        <p:nvSpPr>
          <p:cNvPr id="9" name="矩形 2">
            <a:extLst>
              <a:ext uri="{FF2B5EF4-FFF2-40B4-BE49-F238E27FC236}">
                <a16:creationId xmlns:a16="http://schemas.microsoft.com/office/drawing/2014/main" id="{972E7754-5063-37F6-2A66-E575352BF202}"/>
              </a:ext>
            </a:extLst>
          </p:cNvPr>
          <p:cNvSpPr/>
          <p:nvPr/>
        </p:nvSpPr>
        <p:spPr>
          <a:xfrm>
            <a:off x="1265239" y="2002596"/>
            <a:ext cx="7438329" cy="1835567"/>
          </a:xfrm>
          <a:prstGeom prst="rect">
            <a:avLst/>
          </a:prstGeom>
        </p:spPr>
        <p:txBody>
          <a:bodyPr wrap="square">
            <a:spAutoFit/>
          </a:bodyPr>
          <a:lstStyle/>
          <a:p>
            <a:pPr lvl="1" algn="just">
              <a:lnSpc>
                <a:spcPct val="120000"/>
              </a:lnSpc>
            </a:pPr>
            <a:r>
              <a:rPr lang="en-US" altLang="zh-CN" sz="2400" dirty="0">
                <a:cs typeface="Times New Roman" panose="02020603050405020304" pitchFamily="18" charset="0"/>
              </a:rPr>
              <a:t>A. </a:t>
            </a:r>
            <a:r>
              <a:rPr lang="en-HK" altLang="zh-CN" sz="2400" dirty="0">
                <a:cs typeface="Times New Roman" panose="02020603050405020304" pitchFamily="18" charset="0"/>
              </a:rPr>
              <a:t>Knowledge Graph</a:t>
            </a:r>
            <a:r>
              <a:rPr lang="en-HK" sz="2400" dirty="0">
                <a:cs typeface="Times New Roman" panose="02020603050405020304" pitchFamily="18" charset="0"/>
              </a:rPr>
              <a:t> </a:t>
            </a:r>
            <a:r>
              <a:rPr lang="en-US" altLang="zh-CN" sz="2400" dirty="0">
                <a:cs typeface="Times New Roman" panose="02020603050405020304" pitchFamily="18" charset="0"/>
              </a:rPr>
              <a:t>L</a:t>
            </a:r>
            <a:r>
              <a:rPr lang="en-HK" sz="2400" dirty="0">
                <a:cs typeface="Times New Roman" panose="02020603050405020304" pitchFamily="18" charset="0"/>
              </a:rPr>
              <a:t>ink </a:t>
            </a:r>
            <a:r>
              <a:rPr lang="en-US" altLang="zh-CN" sz="2400" dirty="0">
                <a:cs typeface="Times New Roman" panose="02020603050405020304" pitchFamily="18" charset="0"/>
              </a:rPr>
              <a:t>P</a:t>
            </a:r>
            <a:r>
              <a:rPr lang="en-HK" sz="2400" dirty="0" err="1">
                <a:cs typeface="Times New Roman" panose="02020603050405020304" pitchFamily="18" charset="0"/>
              </a:rPr>
              <a:t>rediction</a:t>
            </a:r>
            <a:endParaRPr lang="en-US" altLang="zh-CN" sz="2400" dirty="0">
              <a:cs typeface="Times New Roman" panose="02020603050405020304" pitchFamily="18" charset="0"/>
            </a:endParaRPr>
          </a:p>
          <a:p>
            <a:pPr lvl="1" algn="just">
              <a:lnSpc>
                <a:spcPct val="120000"/>
              </a:lnSpc>
            </a:pPr>
            <a:r>
              <a:rPr lang="en-HK" altLang="zh-CN" sz="2400" dirty="0">
                <a:cs typeface="Times New Roman" panose="02020603050405020304" pitchFamily="18" charset="0"/>
              </a:rPr>
              <a:t>B. Knowledge Graph</a:t>
            </a:r>
            <a:r>
              <a:rPr lang="en-HK" sz="2400" dirty="0">
                <a:cs typeface="Times New Roman" panose="02020603050405020304" pitchFamily="18" charset="0"/>
              </a:rPr>
              <a:t> </a:t>
            </a:r>
            <a:r>
              <a:rPr lang="en-US" altLang="zh-CN" sz="2400" dirty="0">
                <a:cs typeface="Times New Roman" panose="02020603050405020304" pitchFamily="18" charset="0"/>
              </a:rPr>
              <a:t>Embedding</a:t>
            </a:r>
            <a:endParaRPr lang="en-HK" altLang="zh-CN" sz="2400" dirty="0">
              <a:cs typeface="Times New Roman" panose="02020603050405020304" pitchFamily="18" charset="0"/>
            </a:endParaRPr>
          </a:p>
          <a:p>
            <a:pPr lvl="1" algn="just">
              <a:lnSpc>
                <a:spcPct val="120000"/>
              </a:lnSpc>
            </a:pPr>
            <a:r>
              <a:rPr lang="en-HK" altLang="zh-CN" sz="2400" dirty="0">
                <a:cs typeface="Times New Roman" panose="02020603050405020304" pitchFamily="18" charset="0"/>
              </a:rPr>
              <a:t>C. Knowledge Graph Construction</a:t>
            </a:r>
          </a:p>
          <a:p>
            <a:pPr lvl="1" algn="just">
              <a:lnSpc>
                <a:spcPct val="120000"/>
              </a:lnSpc>
            </a:pPr>
            <a:r>
              <a:rPr lang="en-US" altLang="zh-CN" sz="2400" dirty="0">
                <a:cs typeface="Times New Roman" panose="02020603050405020304" pitchFamily="18" charset="0"/>
              </a:rPr>
              <a:t>D.</a:t>
            </a:r>
            <a:r>
              <a:rPr lang="zh-CN" altLang="en-US" sz="2400" dirty="0">
                <a:cs typeface="Times New Roman" panose="02020603050405020304" pitchFamily="18" charset="0"/>
              </a:rPr>
              <a:t> </a:t>
            </a:r>
            <a:r>
              <a:rPr lang="en-US" altLang="zh-CN" sz="2400" dirty="0">
                <a:cs typeface="Times New Roman" panose="02020603050405020304" pitchFamily="18" charset="0"/>
              </a:rPr>
              <a:t>Knowledge Graph Completion</a:t>
            </a:r>
            <a:endParaRPr lang="en-HK" altLang="zh-CN" sz="2400" dirty="0">
              <a:cs typeface="Times New Roman" panose="02020603050405020304" pitchFamily="18" charset="0"/>
            </a:endParaRPr>
          </a:p>
        </p:txBody>
      </p:sp>
    </p:spTree>
    <p:extLst>
      <p:ext uri="{BB962C8B-B14F-4D97-AF65-F5344CB8AC3E}">
        <p14:creationId xmlns:p14="http://schemas.microsoft.com/office/powerpoint/2010/main" val="32153770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06A-EBA9-1EE7-E654-C23B553C94A0}"/>
              </a:ext>
            </a:extLst>
          </p:cNvPr>
          <p:cNvSpPr>
            <a:spLocks noGrp="1"/>
          </p:cNvSpPr>
          <p:nvPr>
            <p:ph type="title"/>
          </p:nvPr>
        </p:nvSpPr>
        <p:spPr>
          <a:xfrm>
            <a:off x="304800" y="0"/>
            <a:ext cx="8229600" cy="1143000"/>
          </a:xfrm>
        </p:spPr>
        <p:txBody>
          <a:bodyPr>
            <a:normAutofit/>
          </a:bodyPr>
          <a:lstStyle/>
          <a:p>
            <a:r>
              <a:rPr lang="en-HK" sz="3600" b="1" dirty="0"/>
              <a:t>Unifying LLMs and Knowledge Graphs</a:t>
            </a:r>
            <a:endParaRPr lang="en-US" sz="3600" b="1" dirty="0"/>
          </a:p>
        </p:txBody>
      </p:sp>
      <p:pic>
        <p:nvPicPr>
          <p:cNvPr id="5" name="Content Placeholder 4">
            <a:extLst>
              <a:ext uri="{FF2B5EF4-FFF2-40B4-BE49-F238E27FC236}">
                <a16:creationId xmlns:a16="http://schemas.microsoft.com/office/drawing/2014/main" id="{A43BEDDC-8103-9672-70B2-A8899F0263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2096965"/>
          </a:xfrm>
          <a:prstGeom prst="rect">
            <a:avLst/>
          </a:prstGeom>
        </p:spPr>
      </p:pic>
      <p:sp>
        <p:nvSpPr>
          <p:cNvPr id="7" name="TextBox 6">
            <a:extLst>
              <a:ext uri="{FF2B5EF4-FFF2-40B4-BE49-F238E27FC236}">
                <a16:creationId xmlns:a16="http://schemas.microsoft.com/office/drawing/2014/main" id="{BFBFE213-5B78-4933-A36A-5667292C0217}"/>
              </a:ext>
            </a:extLst>
          </p:cNvPr>
          <p:cNvSpPr txBox="1"/>
          <p:nvPr/>
        </p:nvSpPr>
        <p:spPr>
          <a:xfrm>
            <a:off x="17585" y="6475479"/>
            <a:ext cx="45720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/pdf/2306.08302</a:t>
            </a:r>
          </a:p>
        </p:txBody>
      </p:sp>
      <p:sp>
        <p:nvSpPr>
          <p:cNvPr id="9" name="TextBox 8">
            <a:extLst>
              <a:ext uri="{FF2B5EF4-FFF2-40B4-BE49-F238E27FC236}">
                <a16:creationId xmlns:a16="http://schemas.microsoft.com/office/drawing/2014/main" id="{18A588D7-F3CE-919A-72FA-11339948F9EC}"/>
              </a:ext>
            </a:extLst>
          </p:cNvPr>
          <p:cNvSpPr txBox="1"/>
          <p:nvPr/>
        </p:nvSpPr>
        <p:spPr>
          <a:xfrm>
            <a:off x="520211" y="3272393"/>
            <a:ext cx="8623789" cy="3277820"/>
          </a:xfrm>
          <a:prstGeom prst="rect">
            <a:avLst/>
          </a:prstGeom>
          <a:noFill/>
        </p:spPr>
        <p:txBody>
          <a:bodyPr wrap="square">
            <a:spAutoFit/>
          </a:bodyPr>
          <a:lstStyle/>
          <a:p>
            <a:r>
              <a:rPr lang="en-HK" sz="2300" b="1" dirty="0"/>
              <a:t>1. KG-enhanced LLMs</a:t>
            </a:r>
            <a:br>
              <a:rPr lang="en-HK" sz="2300" dirty="0"/>
            </a:br>
            <a:r>
              <a:rPr lang="en-HK" sz="2300" dirty="0"/>
              <a:t>Use KGs to improve LLM pre-training, inference, or interpretability.</a:t>
            </a:r>
            <a:br>
              <a:rPr lang="en-HK" sz="2300" dirty="0"/>
            </a:br>
            <a:br>
              <a:rPr lang="en-HK" sz="2300" dirty="0"/>
            </a:br>
            <a:r>
              <a:rPr lang="en-HK" sz="2300" b="1" dirty="0"/>
              <a:t>2. LLM-augmented KGs</a:t>
            </a:r>
            <a:br>
              <a:rPr lang="en-HK" sz="2300" dirty="0"/>
            </a:br>
            <a:r>
              <a:rPr lang="en-HK" sz="2300" dirty="0"/>
              <a:t>Use LLMs for KG embedding, completion, construction, QA, and graph-to-text generation.</a:t>
            </a:r>
            <a:br>
              <a:rPr lang="en-HK" sz="2300" dirty="0"/>
            </a:br>
            <a:br>
              <a:rPr lang="en-HK" sz="2300" b="1" dirty="0"/>
            </a:br>
            <a:r>
              <a:rPr lang="en-HK" sz="2300" b="1" dirty="0"/>
              <a:t>3. Synergized LLMs + KGs</a:t>
            </a:r>
            <a:br>
              <a:rPr lang="en-HK" sz="2300" dirty="0"/>
            </a:br>
            <a:r>
              <a:rPr lang="en-HK" sz="2300" dirty="0"/>
              <a:t>Jointly leverage LLMs and KGs for bidirectional reasoning.</a:t>
            </a:r>
            <a:endParaRPr lang="en-US" sz="2300" dirty="0"/>
          </a:p>
        </p:txBody>
      </p:sp>
      <p:sp>
        <p:nvSpPr>
          <p:cNvPr id="10" name="Google Shape;213;p10">
            <a:extLst>
              <a:ext uri="{FF2B5EF4-FFF2-40B4-BE49-F238E27FC236}">
                <a16:creationId xmlns:a16="http://schemas.microsoft.com/office/drawing/2014/main" id="{65402C0C-E1EA-CC0C-2D6B-A43D157B0288}"/>
              </a:ext>
            </a:extLst>
          </p:cNvPr>
          <p:cNvSpPr txBox="1">
            <a:spLocks/>
          </p:cNvSpPr>
          <p:nvPr/>
        </p:nvSpPr>
        <p:spPr>
          <a:xfrm>
            <a:off x="7505700" y="6475479"/>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2529247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60738-CA4C-BDB1-19F1-778A7838BFB2}"/>
              </a:ext>
            </a:extLst>
          </p:cNvPr>
          <p:cNvSpPr>
            <a:spLocks noGrp="1"/>
          </p:cNvSpPr>
          <p:nvPr>
            <p:ph type="title"/>
          </p:nvPr>
        </p:nvSpPr>
        <p:spPr>
          <a:xfrm>
            <a:off x="228600" y="35169"/>
            <a:ext cx="8229600" cy="1143000"/>
          </a:xfrm>
        </p:spPr>
        <p:txBody>
          <a:bodyPr>
            <a:noAutofit/>
          </a:bodyPr>
          <a:lstStyle/>
          <a:p>
            <a:pPr algn="l"/>
            <a:r>
              <a:rPr lang="en-HK" sz="3600" b="1" dirty="0"/>
              <a:t>Knowledge Graph Large Language Model (KG-LLM) for Link Prediction</a:t>
            </a:r>
            <a:r>
              <a:rPr lang="zh-CN" altLang="en-US" sz="3600" b="1" dirty="0"/>
              <a:t> </a:t>
            </a:r>
            <a:r>
              <a:rPr lang="en-US" altLang="zh-CN" sz="3600" b="1" dirty="0"/>
              <a:t>[ACML’24]</a:t>
            </a:r>
            <a:endParaRPr lang="en-US" sz="3600" b="1" dirty="0"/>
          </a:p>
        </p:txBody>
      </p:sp>
      <p:sp>
        <p:nvSpPr>
          <p:cNvPr id="3" name="Content Placeholder 2">
            <a:extLst>
              <a:ext uri="{FF2B5EF4-FFF2-40B4-BE49-F238E27FC236}">
                <a16:creationId xmlns:a16="http://schemas.microsoft.com/office/drawing/2014/main" id="{146DCACA-7ACC-E195-A0DA-762B64A64A2F}"/>
              </a:ext>
            </a:extLst>
          </p:cNvPr>
          <p:cNvSpPr>
            <a:spLocks noGrp="1"/>
          </p:cNvSpPr>
          <p:nvPr>
            <p:ph idx="1"/>
          </p:nvPr>
        </p:nvSpPr>
        <p:spPr>
          <a:xfrm>
            <a:off x="240322" y="3733800"/>
            <a:ext cx="9143999" cy="4525963"/>
          </a:xfrm>
        </p:spPr>
        <p:txBody>
          <a:bodyPr>
            <a:normAutofit/>
          </a:bodyPr>
          <a:lstStyle/>
          <a:p>
            <a:pPr marL="0" indent="0">
              <a:buNone/>
            </a:pPr>
            <a:r>
              <a:rPr lang="en-US" sz="2400" b="1" dirty="0"/>
              <a:t>KG-LLM idea:</a:t>
            </a:r>
          </a:p>
          <a:p>
            <a:pPr marL="0" indent="0">
              <a:buNone/>
            </a:pPr>
            <a:r>
              <a:rPr lang="en-US" sz="2400" dirty="0"/>
              <a:t>• Convert KG paths into natural-language prompts.</a:t>
            </a:r>
          </a:p>
          <a:p>
            <a:pPr marL="0" indent="0">
              <a:buNone/>
            </a:pPr>
            <a:r>
              <a:rPr lang="en-US" sz="2400" dirty="0"/>
              <a:t>• Use chain-of-thought style reasoning over KG paths.</a:t>
            </a:r>
          </a:p>
          <a:p>
            <a:pPr marL="0" indent="0">
              <a:buNone/>
            </a:pPr>
            <a:r>
              <a:rPr lang="en-US" sz="2400" dirty="0"/>
              <a:t>• Fine-tune LLMs with instruction-following objectives.</a:t>
            </a:r>
          </a:p>
          <a:p>
            <a:pPr marL="0" indent="0">
              <a:buNone/>
            </a:pPr>
            <a:r>
              <a:rPr lang="en-US" sz="2400" dirty="0"/>
              <a:t>• Predict whether two nodes are connected, or what relation holds between them.</a:t>
            </a:r>
          </a:p>
        </p:txBody>
      </p:sp>
      <p:sp>
        <p:nvSpPr>
          <p:cNvPr id="5" name="TextBox 4">
            <a:extLst>
              <a:ext uri="{FF2B5EF4-FFF2-40B4-BE49-F238E27FC236}">
                <a16:creationId xmlns:a16="http://schemas.microsoft.com/office/drawing/2014/main" id="{635CC30B-6672-EC82-20E5-0A5B6B3E4BCB}"/>
              </a:ext>
            </a:extLst>
          </p:cNvPr>
          <p:cNvSpPr txBox="1"/>
          <p:nvPr/>
        </p:nvSpPr>
        <p:spPr>
          <a:xfrm>
            <a:off x="0" y="6453499"/>
            <a:ext cx="45720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/pdf/2403.07311</a:t>
            </a:r>
          </a:p>
        </p:txBody>
      </p:sp>
      <p:pic>
        <p:nvPicPr>
          <p:cNvPr id="7" name="Picture 6">
            <a:extLst>
              <a:ext uri="{FF2B5EF4-FFF2-40B4-BE49-F238E27FC236}">
                <a16:creationId xmlns:a16="http://schemas.microsoft.com/office/drawing/2014/main" id="{0A2388FD-DD8A-3F84-9552-F2BD1F82B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026"/>
            <a:ext cx="9144000" cy="2279573"/>
          </a:xfrm>
          <a:prstGeom prst="rect">
            <a:avLst/>
          </a:prstGeom>
        </p:spPr>
      </p:pic>
      <p:sp>
        <p:nvSpPr>
          <p:cNvPr id="8" name="Google Shape;213;p10">
            <a:extLst>
              <a:ext uri="{FF2B5EF4-FFF2-40B4-BE49-F238E27FC236}">
                <a16:creationId xmlns:a16="http://schemas.microsoft.com/office/drawing/2014/main" id="{56909D8B-52B9-01E0-0B16-6DB0ACC01B80}"/>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710200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B9B1-4F40-4C55-FB4D-26C296E9A95C}"/>
              </a:ext>
            </a:extLst>
          </p:cNvPr>
          <p:cNvSpPr>
            <a:spLocks noGrp="1"/>
          </p:cNvSpPr>
          <p:nvPr>
            <p:ph type="title"/>
          </p:nvPr>
        </p:nvSpPr>
        <p:spPr>
          <a:xfrm>
            <a:off x="457200" y="160337"/>
            <a:ext cx="8229600" cy="1143000"/>
          </a:xfrm>
        </p:spPr>
        <p:txBody>
          <a:bodyPr>
            <a:noAutofit/>
          </a:bodyPr>
          <a:lstStyle/>
          <a:p>
            <a:pPr algn="l"/>
            <a:r>
              <a:rPr lang="en-HK" sz="3200" b="1" dirty="0" err="1"/>
              <a:t>LambdaKG</a:t>
            </a:r>
            <a:r>
              <a:rPr lang="en-HK" sz="3200" b="1" dirty="0"/>
              <a:t>: A Library for Pre-trained Language Model-Based Knowledge Graph Embeddings</a:t>
            </a:r>
            <a:endParaRPr lang="en-US" sz="3200" b="1" dirty="0"/>
          </a:p>
        </p:txBody>
      </p:sp>
      <p:sp>
        <p:nvSpPr>
          <p:cNvPr id="3" name="Content Placeholder 2">
            <a:extLst>
              <a:ext uri="{FF2B5EF4-FFF2-40B4-BE49-F238E27FC236}">
                <a16:creationId xmlns:a16="http://schemas.microsoft.com/office/drawing/2014/main" id="{DF324E49-32AF-B763-4FE4-6AAA9288EA15}"/>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BE6FD6CA-8F94-8142-A07F-21F69392BC49}"/>
              </a:ext>
            </a:extLst>
          </p:cNvPr>
          <p:cNvSpPr txBox="1"/>
          <p:nvPr/>
        </p:nvSpPr>
        <p:spPr>
          <a:xfrm>
            <a:off x="23446" y="6488668"/>
            <a:ext cx="4953000" cy="369332"/>
          </a:xfrm>
          <a:prstGeom prst="rect">
            <a:avLst/>
          </a:prstGeom>
          <a:noFill/>
        </p:spPr>
        <p:txBody>
          <a:bodyPr wrap="square">
            <a:spAutoFit/>
          </a:bodyPr>
          <a:lstStyle/>
          <a:p>
            <a:r>
              <a:rPr lang="en-US" altLang="zh-CN" dirty="0"/>
              <a:t>[1]</a:t>
            </a:r>
            <a:r>
              <a:rPr lang="zh-CN" altLang="en-US" dirty="0"/>
              <a:t> </a:t>
            </a:r>
            <a:r>
              <a:rPr lang="en-US" dirty="0"/>
              <a:t>https://ar5iv.labs.arxiv.org/html/2210.00305</a:t>
            </a:r>
          </a:p>
        </p:txBody>
      </p:sp>
      <p:pic>
        <p:nvPicPr>
          <p:cNvPr id="6" name="Picture 5" descr="Refer to caption">
            <a:extLst>
              <a:ext uri="{FF2B5EF4-FFF2-40B4-BE49-F238E27FC236}">
                <a16:creationId xmlns:a16="http://schemas.microsoft.com/office/drawing/2014/main" id="{3A3F8BB7-9517-D1C6-BCF6-4EC64C519C31}"/>
              </a:ext>
            </a:extLst>
          </p:cNvPr>
          <p:cNvPicPr>
            <a:picLocks noChangeAspect="1"/>
          </p:cNvPicPr>
          <p:nvPr/>
        </p:nvPicPr>
        <p:blipFill>
          <a:blip r:embed="rId3"/>
          <a:stretch>
            <a:fillRect/>
          </a:stretch>
        </p:blipFill>
        <p:spPr>
          <a:xfrm>
            <a:off x="451757" y="1600200"/>
            <a:ext cx="8235043" cy="4525962"/>
          </a:xfrm>
          <a:prstGeom prst="rect">
            <a:avLst/>
          </a:prstGeom>
        </p:spPr>
      </p:pic>
      <p:sp>
        <p:nvSpPr>
          <p:cNvPr id="7" name="Google Shape;213;p10">
            <a:extLst>
              <a:ext uri="{FF2B5EF4-FFF2-40B4-BE49-F238E27FC236}">
                <a16:creationId xmlns:a16="http://schemas.microsoft.com/office/drawing/2014/main" id="{B26D6E8B-FFE6-6F13-FFA6-F0BD4F445E55}"/>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8097879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FAA7-CE24-794B-75C4-49B9BBFDE5BB}"/>
              </a:ext>
            </a:extLst>
          </p:cNvPr>
          <p:cNvSpPr>
            <a:spLocks noGrp="1"/>
          </p:cNvSpPr>
          <p:nvPr>
            <p:ph type="title"/>
          </p:nvPr>
        </p:nvSpPr>
        <p:spPr>
          <a:xfrm>
            <a:off x="-90459" y="236434"/>
            <a:ext cx="9391188" cy="1143000"/>
          </a:xfrm>
        </p:spPr>
        <p:txBody>
          <a:bodyPr>
            <a:noAutofit/>
          </a:bodyPr>
          <a:lstStyle/>
          <a:p>
            <a:r>
              <a:rPr lang="en-HK" sz="3200" b="1" dirty="0"/>
              <a:t>Extract, Define, Canonicalize: An LLM-based Framework for Knowledge Graph Construction</a:t>
            </a:r>
            <a:r>
              <a:rPr lang="zh-CN" altLang="en-US" sz="3200" b="1" dirty="0"/>
              <a:t> </a:t>
            </a:r>
            <a:r>
              <a:rPr lang="en-US" altLang="zh-CN" sz="3200" b="1" dirty="0"/>
              <a:t>[EMNLP’24]</a:t>
            </a:r>
            <a:endParaRPr lang="en-US" sz="3200" b="1" dirty="0"/>
          </a:p>
        </p:txBody>
      </p:sp>
      <p:pic>
        <p:nvPicPr>
          <p:cNvPr id="4" name="Picture 3">
            <a:extLst>
              <a:ext uri="{FF2B5EF4-FFF2-40B4-BE49-F238E27FC236}">
                <a16:creationId xmlns:a16="http://schemas.microsoft.com/office/drawing/2014/main" id="{2A0C4D68-690D-3CBD-5193-7880946F4999}"/>
              </a:ext>
            </a:extLst>
          </p:cNvPr>
          <p:cNvPicPr>
            <a:picLocks noChangeAspect="1"/>
          </p:cNvPicPr>
          <p:nvPr/>
        </p:nvPicPr>
        <p:blipFill>
          <a:blip r:embed="rId3"/>
          <a:stretch>
            <a:fillRect/>
          </a:stretch>
        </p:blipFill>
        <p:spPr>
          <a:xfrm>
            <a:off x="47154" y="1913679"/>
            <a:ext cx="4473362" cy="1478222"/>
          </a:xfrm>
          <a:prstGeom prst="rect">
            <a:avLst/>
          </a:prstGeom>
        </p:spPr>
      </p:pic>
      <p:pic>
        <p:nvPicPr>
          <p:cNvPr id="6" name="Picture 5">
            <a:extLst>
              <a:ext uri="{FF2B5EF4-FFF2-40B4-BE49-F238E27FC236}">
                <a16:creationId xmlns:a16="http://schemas.microsoft.com/office/drawing/2014/main" id="{BF775B75-70C6-FCF6-0DB3-844B51840078}"/>
              </a:ext>
            </a:extLst>
          </p:cNvPr>
          <p:cNvPicPr>
            <a:picLocks noChangeAspect="1"/>
          </p:cNvPicPr>
          <p:nvPr/>
        </p:nvPicPr>
        <p:blipFill>
          <a:blip r:embed="rId4"/>
          <a:stretch>
            <a:fillRect/>
          </a:stretch>
        </p:blipFill>
        <p:spPr>
          <a:xfrm>
            <a:off x="5046873" y="3391901"/>
            <a:ext cx="4253856" cy="2134290"/>
          </a:xfrm>
          <a:prstGeom prst="rect">
            <a:avLst/>
          </a:prstGeom>
        </p:spPr>
      </p:pic>
      <p:pic>
        <p:nvPicPr>
          <p:cNvPr id="7" name="Picture 6">
            <a:extLst>
              <a:ext uri="{FF2B5EF4-FFF2-40B4-BE49-F238E27FC236}">
                <a16:creationId xmlns:a16="http://schemas.microsoft.com/office/drawing/2014/main" id="{2F044021-EF91-6106-F630-7530BE9D42CC}"/>
              </a:ext>
            </a:extLst>
          </p:cNvPr>
          <p:cNvPicPr>
            <a:picLocks noChangeAspect="1"/>
          </p:cNvPicPr>
          <p:nvPr/>
        </p:nvPicPr>
        <p:blipFill>
          <a:blip r:embed="rId5"/>
          <a:stretch>
            <a:fillRect/>
          </a:stretch>
        </p:blipFill>
        <p:spPr>
          <a:xfrm>
            <a:off x="1806598" y="3391901"/>
            <a:ext cx="954474" cy="432496"/>
          </a:xfrm>
          <a:prstGeom prst="rect">
            <a:avLst/>
          </a:prstGeom>
        </p:spPr>
      </p:pic>
      <p:pic>
        <p:nvPicPr>
          <p:cNvPr id="8" name="Picture 7">
            <a:extLst>
              <a:ext uri="{FF2B5EF4-FFF2-40B4-BE49-F238E27FC236}">
                <a16:creationId xmlns:a16="http://schemas.microsoft.com/office/drawing/2014/main" id="{6472861E-024F-313F-377F-34C0C6AE7264}"/>
              </a:ext>
            </a:extLst>
          </p:cNvPr>
          <p:cNvPicPr>
            <a:picLocks noChangeAspect="1"/>
          </p:cNvPicPr>
          <p:nvPr/>
        </p:nvPicPr>
        <p:blipFill>
          <a:blip r:embed="rId5"/>
          <a:stretch>
            <a:fillRect/>
          </a:stretch>
        </p:blipFill>
        <p:spPr>
          <a:xfrm rot="16200000">
            <a:off x="4421015" y="4085385"/>
            <a:ext cx="954472" cy="432496"/>
          </a:xfrm>
          <a:prstGeom prst="rect">
            <a:avLst/>
          </a:prstGeom>
        </p:spPr>
      </p:pic>
      <p:pic>
        <p:nvPicPr>
          <p:cNvPr id="5" name="Picture 4">
            <a:extLst>
              <a:ext uri="{FF2B5EF4-FFF2-40B4-BE49-F238E27FC236}">
                <a16:creationId xmlns:a16="http://schemas.microsoft.com/office/drawing/2014/main" id="{F888632B-F71E-6FD1-C63F-F1A6C67B3E38}"/>
              </a:ext>
            </a:extLst>
          </p:cNvPr>
          <p:cNvPicPr>
            <a:picLocks noChangeAspect="1"/>
          </p:cNvPicPr>
          <p:nvPr/>
        </p:nvPicPr>
        <p:blipFill>
          <a:blip r:embed="rId6"/>
          <a:stretch>
            <a:fillRect/>
          </a:stretch>
        </p:blipFill>
        <p:spPr>
          <a:xfrm>
            <a:off x="-90459" y="3768773"/>
            <a:ext cx="4772462" cy="1750454"/>
          </a:xfrm>
          <a:prstGeom prst="rect">
            <a:avLst/>
          </a:prstGeom>
        </p:spPr>
      </p:pic>
      <p:sp>
        <p:nvSpPr>
          <p:cNvPr id="3" name="TextBox 2">
            <a:extLst>
              <a:ext uri="{FF2B5EF4-FFF2-40B4-BE49-F238E27FC236}">
                <a16:creationId xmlns:a16="http://schemas.microsoft.com/office/drawing/2014/main" id="{C42CFDFE-4434-1E83-C22E-DE3D7159EC2B}"/>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/pdf/2404.03868</a:t>
            </a:r>
          </a:p>
          <a:p>
            <a:endParaRPr lang="en-US" altLang="zh-CN" dirty="0"/>
          </a:p>
        </p:txBody>
      </p:sp>
      <p:sp>
        <p:nvSpPr>
          <p:cNvPr id="11" name="Google Shape;213;p10">
            <a:extLst>
              <a:ext uri="{FF2B5EF4-FFF2-40B4-BE49-F238E27FC236}">
                <a16:creationId xmlns:a16="http://schemas.microsoft.com/office/drawing/2014/main" id="{7C09ED7A-F1FB-BF1F-C0DD-E54C3BA7686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45308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9A54108-636B-4B2C-3D4E-972F3AE4F38F}"/>
              </a:ext>
            </a:extLst>
          </p:cNvPr>
          <p:cNvGrpSpPr/>
          <p:nvPr/>
        </p:nvGrpSpPr>
        <p:grpSpPr>
          <a:xfrm>
            <a:off x="821554" y="2057400"/>
            <a:ext cx="7500892" cy="3481864"/>
            <a:chOff x="2345554" y="2699249"/>
            <a:chExt cx="7500892" cy="3481864"/>
          </a:xfrm>
        </p:grpSpPr>
        <p:grpSp>
          <p:nvGrpSpPr>
            <p:cNvPr id="5" name="Group 4">
              <a:extLst>
                <a:ext uri="{FF2B5EF4-FFF2-40B4-BE49-F238E27FC236}">
                  <a16:creationId xmlns:a16="http://schemas.microsoft.com/office/drawing/2014/main" id="{0EDE0B07-40D0-F55C-1FFD-C505FBD93154}"/>
                </a:ext>
              </a:extLst>
            </p:cNvPr>
            <p:cNvGrpSpPr/>
            <p:nvPr/>
          </p:nvGrpSpPr>
          <p:grpSpPr>
            <a:xfrm>
              <a:off x="2345554" y="2699249"/>
              <a:ext cx="7500892" cy="3481864"/>
              <a:chOff x="1022422" y="2971800"/>
              <a:chExt cx="7500892" cy="3481864"/>
            </a:xfrm>
          </p:grpSpPr>
          <p:grpSp>
            <p:nvGrpSpPr>
              <p:cNvPr id="11" name="Group 10">
                <a:extLst>
                  <a:ext uri="{FF2B5EF4-FFF2-40B4-BE49-F238E27FC236}">
                    <a16:creationId xmlns:a16="http://schemas.microsoft.com/office/drawing/2014/main" id="{DD3F52D1-A0B4-225F-7745-A3CE7FABA1FD}"/>
                  </a:ext>
                </a:extLst>
              </p:cNvPr>
              <p:cNvGrpSpPr/>
              <p:nvPr/>
            </p:nvGrpSpPr>
            <p:grpSpPr>
              <a:xfrm>
                <a:off x="3094723" y="5169932"/>
                <a:ext cx="1338187" cy="1283732"/>
                <a:chOff x="3094723" y="5086794"/>
                <a:chExt cx="1338187" cy="1283732"/>
              </a:xfrm>
            </p:grpSpPr>
            <p:pic>
              <p:nvPicPr>
                <p:cNvPr id="29" name="Picture 28">
                  <a:extLst>
                    <a:ext uri="{FF2B5EF4-FFF2-40B4-BE49-F238E27FC236}">
                      <a16:creationId xmlns:a16="http://schemas.microsoft.com/office/drawing/2014/main" id="{E08CB919-637A-2EC0-4894-2DF4F9D3E63C}"/>
                    </a:ext>
                  </a:extLst>
                </p:cNvPr>
                <p:cNvPicPr>
                  <a:picLocks noChangeAspect="1"/>
                </p:cNvPicPr>
                <p:nvPr/>
              </p:nvPicPr>
              <p:blipFill>
                <a:blip r:embed="rId3"/>
                <a:stretch>
                  <a:fillRect/>
                </a:stretch>
              </p:blipFill>
              <p:spPr>
                <a:xfrm>
                  <a:off x="3306617" y="5086794"/>
                  <a:ext cx="914400" cy="914400"/>
                </a:xfrm>
                <a:prstGeom prst="rect">
                  <a:avLst/>
                </a:prstGeom>
              </p:spPr>
            </p:pic>
            <p:sp>
              <p:nvSpPr>
                <p:cNvPr id="30" name="TextBox 29">
                  <a:extLst>
                    <a:ext uri="{FF2B5EF4-FFF2-40B4-BE49-F238E27FC236}">
                      <a16:creationId xmlns:a16="http://schemas.microsoft.com/office/drawing/2014/main" id="{DF0D7AB1-A405-43B0-4378-6F4DF635BF7F}"/>
                    </a:ext>
                  </a:extLst>
                </p:cNvPr>
                <p:cNvSpPr txBox="1"/>
                <p:nvPr/>
              </p:nvSpPr>
              <p:spPr>
                <a:xfrm>
                  <a:off x="3094723" y="6001194"/>
                  <a:ext cx="1338187" cy="369332"/>
                </a:xfrm>
                <a:prstGeom prst="rect">
                  <a:avLst/>
                </a:prstGeom>
                <a:noFill/>
              </p:spPr>
              <p:txBody>
                <a:bodyPr wrap="none" rtlCol="0">
                  <a:spAutoFit/>
                </a:bodyPr>
                <a:lstStyle/>
                <a:p>
                  <a:r>
                    <a:rPr lang="en-US"/>
                    <a:t>KG Schema</a:t>
                  </a:r>
                </a:p>
              </p:txBody>
            </p:sp>
          </p:grpSp>
          <p:grpSp>
            <p:nvGrpSpPr>
              <p:cNvPr id="12" name="Group 11">
                <a:extLst>
                  <a:ext uri="{FF2B5EF4-FFF2-40B4-BE49-F238E27FC236}">
                    <a16:creationId xmlns:a16="http://schemas.microsoft.com/office/drawing/2014/main" id="{6E1B6585-2FB9-0DB4-402B-1AFFD4FAB261}"/>
                  </a:ext>
                </a:extLst>
              </p:cNvPr>
              <p:cNvGrpSpPr/>
              <p:nvPr/>
            </p:nvGrpSpPr>
            <p:grpSpPr>
              <a:xfrm>
                <a:off x="1022422" y="2971800"/>
                <a:ext cx="1138966" cy="1283732"/>
                <a:chOff x="1022422" y="2971800"/>
                <a:chExt cx="1138966" cy="1283732"/>
              </a:xfrm>
            </p:grpSpPr>
            <p:sp>
              <p:nvSpPr>
                <p:cNvPr id="27" name="TextBox 26">
                  <a:extLst>
                    <a:ext uri="{FF2B5EF4-FFF2-40B4-BE49-F238E27FC236}">
                      <a16:creationId xmlns:a16="http://schemas.microsoft.com/office/drawing/2014/main" id="{306974AB-E4F9-F558-C947-B39B7815BE32}"/>
                    </a:ext>
                  </a:extLst>
                </p:cNvPr>
                <p:cNvSpPr txBox="1"/>
                <p:nvPr/>
              </p:nvSpPr>
              <p:spPr>
                <a:xfrm>
                  <a:off x="1022422" y="3886200"/>
                  <a:ext cx="1138966" cy="369332"/>
                </a:xfrm>
                <a:prstGeom prst="rect">
                  <a:avLst/>
                </a:prstGeom>
                <a:noFill/>
              </p:spPr>
              <p:txBody>
                <a:bodyPr wrap="none" rtlCol="0">
                  <a:spAutoFit/>
                </a:bodyPr>
                <a:lstStyle/>
                <a:p>
                  <a:r>
                    <a:rPr lang="en-US"/>
                    <a:t>Input Text</a:t>
                  </a:r>
                </a:p>
              </p:txBody>
            </p:sp>
            <p:pic>
              <p:nvPicPr>
                <p:cNvPr id="28" name="Picture 27">
                  <a:extLst>
                    <a:ext uri="{FF2B5EF4-FFF2-40B4-BE49-F238E27FC236}">
                      <a16:creationId xmlns:a16="http://schemas.microsoft.com/office/drawing/2014/main" id="{87DE54D5-258C-D41C-4615-0216159F751E}"/>
                    </a:ext>
                  </a:extLst>
                </p:cNvPr>
                <p:cNvPicPr>
                  <a:picLocks noChangeAspect="1"/>
                </p:cNvPicPr>
                <p:nvPr/>
              </p:nvPicPr>
              <p:blipFill>
                <a:blip r:embed="rId4"/>
                <a:stretch>
                  <a:fillRect/>
                </a:stretch>
              </p:blipFill>
              <p:spPr>
                <a:xfrm>
                  <a:off x="1134705" y="2971800"/>
                  <a:ext cx="914400" cy="914400"/>
                </a:xfrm>
                <a:prstGeom prst="rect">
                  <a:avLst/>
                </a:prstGeom>
              </p:spPr>
            </p:pic>
          </p:grpSp>
          <p:grpSp>
            <p:nvGrpSpPr>
              <p:cNvPr id="13" name="Group 12">
                <a:extLst>
                  <a:ext uri="{FF2B5EF4-FFF2-40B4-BE49-F238E27FC236}">
                    <a16:creationId xmlns:a16="http://schemas.microsoft.com/office/drawing/2014/main" id="{67E9BC17-777E-587C-EBFD-D8E1DB56FDFD}"/>
                  </a:ext>
                </a:extLst>
              </p:cNvPr>
              <p:cNvGrpSpPr/>
              <p:nvPr/>
            </p:nvGrpSpPr>
            <p:grpSpPr>
              <a:xfrm>
                <a:off x="3226298" y="2971800"/>
                <a:ext cx="1075038" cy="1283732"/>
                <a:chOff x="3226298" y="2971800"/>
                <a:chExt cx="1075038" cy="1283732"/>
              </a:xfrm>
            </p:grpSpPr>
            <p:pic>
              <p:nvPicPr>
                <p:cNvPr id="25" name="Picture 24">
                  <a:extLst>
                    <a:ext uri="{FF2B5EF4-FFF2-40B4-BE49-F238E27FC236}">
                      <a16:creationId xmlns:a16="http://schemas.microsoft.com/office/drawing/2014/main" id="{D8D7A901-03D4-5B10-54B6-AA6A600A0A73}"/>
                    </a:ext>
                  </a:extLst>
                </p:cNvPr>
                <p:cNvPicPr>
                  <a:picLocks noChangeAspect="1"/>
                </p:cNvPicPr>
                <p:nvPr/>
              </p:nvPicPr>
              <p:blipFill>
                <a:blip r:embed="rId5"/>
                <a:stretch>
                  <a:fillRect/>
                </a:stretch>
              </p:blipFill>
              <p:spPr>
                <a:xfrm>
                  <a:off x="3306617" y="2971800"/>
                  <a:ext cx="914400" cy="914400"/>
                </a:xfrm>
                <a:prstGeom prst="rect">
                  <a:avLst/>
                </a:prstGeom>
              </p:spPr>
            </p:pic>
            <p:sp>
              <p:nvSpPr>
                <p:cNvPr id="26" name="TextBox 25">
                  <a:extLst>
                    <a:ext uri="{FF2B5EF4-FFF2-40B4-BE49-F238E27FC236}">
                      <a16:creationId xmlns:a16="http://schemas.microsoft.com/office/drawing/2014/main" id="{C49124E6-DD50-05E8-1B68-B0B58089E906}"/>
                    </a:ext>
                  </a:extLst>
                </p:cNvPr>
                <p:cNvSpPr txBox="1"/>
                <p:nvPr/>
              </p:nvSpPr>
              <p:spPr>
                <a:xfrm>
                  <a:off x="3226298" y="3886200"/>
                  <a:ext cx="1075038" cy="369332"/>
                </a:xfrm>
                <a:prstGeom prst="rect">
                  <a:avLst/>
                </a:prstGeom>
                <a:noFill/>
              </p:spPr>
              <p:txBody>
                <a:bodyPr wrap="none" rtlCol="0">
                  <a:spAutoFit/>
                </a:bodyPr>
                <a:lstStyle/>
                <a:p>
                  <a:r>
                    <a:rPr lang="en-US"/>
                    <a:t>Retriever</a:t>
                  </a:r>
                </a:p>
              </p:txBody>
            </p:sp>
          </p:grpSp>
          <p:grpSp>
            <p:nvGrpSpPr>
              <p:cNvPr id="14" name="Group 13">
                <a:extLst>
                  <a:ext uri="{FF2B5EF4-FFF2-40B4-BE49-F238E27FC236}">
                    <a16:creationId xmlns:a16="http://schemas.microsoft.com/office/drawing/2014/main" id="{1F2FC182-3377-EC51-6E00-0041CC34437B}"/>
                  </a:ext>
                </a:extLst>
              </p:cNvPr>
              <p:cNvGrpSpPr/>
              <p:nvPr/>
            </p:nvGrpSpPr>
            <p:grpSpPr>
              <a:xfrm>
                <a:off x="5366246" y="2971800"/>
                <a:ext cx="914400" cy="1283732"/>
                <a:chOff x="5366246" y="2971800"/>
                <a:chExt cx="914400" cy="1283732"/>
              </a:xfrm>
            </p:grpSpPr>
            <p:pic>
              <p:nvPicPr>
                <p:cNvPr id="23" name="Picture 22" descr="A black background with a black square&#10;&#10;Description automatically generated with medium confidence">
                  <a:extLst>
                    <a:ext uri="{FF2B5EF4-FFF2-40B4-BE49-F238E27FC236}">
                      <a16:creationId xmlns:a16="http://schemas.microsoft.com/office/drawing/2014/main" id="{650D1DD5-CC97-26A9-FC95-FD4226E6DF19}"/>
                    </a:ext>
                  </a:extLst>
                </p:cNvPr>
                <p:cNvPicPr>
                  <a:picLocks noChangeAspect="1"/>
                </p:cNvPicPr>
                <p:nvPr/>
              </p:nvPicPr>
              <p:blipFill>
                <a:blip r:embed="rId6"/>
                <a:stretch>
                  <a:fillRect/>
                </a:stretch>
              </p:blipFill>
              <p:spPr>
                <a:xfrm>
                  <a:off x="5366246" y="2971800"/>
                  <a:ext cx="914400" cy="914400"/>
                </a:xfrm>
                <a:prstGeom prst="rect">
                  <a:avLst/>
                </a:prstGeom>
              </p:spPr>
            </p:pic>
            <p:sp>
              <p:nvSpPr>
                <p:cNvPr id="24" name="TextBox 23">
                  <a:extLst>
                    <a:ext uri="{FF2B5EF4-FFF2-40B4-BE49-F238E27FC236}">
                      <a16:creationId xmlns:a16="http://schemas.microsoft.com/office/drawing/2014/main" id="{F0B0C99E-A16D-B0E3-C584-FB1CB9057788}"/>
                    </a:ext>
                  </a:extLst>
                </p:cNvPr>
                <p:cNvSpPr txBox="1"/>
                <p:nvPr/>
              </p:nvSpPr>
              <p:spPr>
                <a:xfrm>
                  <a:off x="5507494" y="3886200"/>
                  <a:ext cx="631904" cy="369332"/>
                </a:xfrm>
                <a:prstGeom prst="rect">
                  <a:avLst/>
                </a:prstGeom>
                <a:noFill/>
              </p:spPr>
              <p:txBody>
                <a:bodyPr wrap="none" rtlCol="0">
                  <a:spAutoFit/>
                </a:bodyPr>
                <a:lstStyle/>
                <a:p>
                  <a:r>
                    <a:rPr lang="en-US"/>
                    <a:t>EDC</a:t>
                  </a:r>
                </a:p>
              </p:txBody>
            </p:sp>
          </p:grpSp>
          <p:grpSp>
            <p:nvGrpSpPr>
              <p:cNvPr id="15" name="Group 14">
                <a:extLst>
                  <a:ext uri="{FF2B5EF4-FFF2-40B4-BE49-F238E27FC236}">
                    <a16:creationId xmlns:a16="http://schemas.microsoft.com/office/drawing/2014/main" id="{309C3E29-852E-3204-CE0D-EB0E28866E79}"/>
                  </a:ext>
                </a:extLst>
              </p:cNvPr>
              <p:cNvGrpSpPr/>
              <p:nvPr/>
            </p:nvGrpSpPr>
            <p:grpSpPr>
              <a:xfrm>
                <a:off x="7242835" y="2971800"/>
                <a:ext cx="1280479" cy="1283732"/>
                <a:chOff x="7242835" y="2971800"/>
                <a:chExt cx="1280479" cy="1283732"/>
              </a:xfrm>
            </p:grpSpPr>
            <p:pic>
              <p:nvPicPr>
                <p:cNvPr id="21" name="Picture 20">
                  <a:extLst>
                    <a:ext uri="{FF2B5EF4-FFF2-40B4-BE49-F238E27FC236}">
                      <a16:creationId xmlns:a16="http://schemas.microsoft.com/office/drawing/2014/main" id="{5893E29A-236D-F745-0FD9-12A81C685013}"/>
                    </a:ext>
                  </a:extLst>
                </p:cNvPr>
                <p:cNvPicPr>
                  <a:picLocks noChangeAspect="1"/>
                </p:cNvPicPr>
                <p:nvPr/>
              </p:nvPicPr>
              <p:blipFill>
                <a:blip r:embed="rId7"/>
                <a:stretch>
                  <a:fillRect/>
                </a:stretch>
              </p:blipFill>
              <p:spPr>
                <a:xfrm>
                  <a:off x="7425875" y="2971800"/>
                  <a:ext cx="914400" cy="914400"/>
                </a:xfrm>
                <a:prstGeom prst="rect">
                  <a:avLst/>
                </a:prstGeom>
              </p:spPr>
            </p:pic>
            <p:sp>
              <p:nvSpPr>
                <p:cNvPr id="22" name="TextBox 21">
                  <a:extLst>
                    <a:ext uri="{FF2B5EF4-FFF2-40B4-BE49-F238E27FC236}">
                      <a16:creationId xmlns:a16="http://schemas.microsoft.com/office/drawing/2014/main" id="{CC6510D6-AAB2-5605-1BFA-BB10E8566BE2}"/>
                    </a:ext>
                  </a:extLst>
                </p:cNvPr>
                <p:cNvSpPr txBox="1"/>
                <p:nvPr/>
              </p:nvSpPr>
              <p:spPr>
                <a:xfrm>
                  <a:off x="7242835" y="3886200"/>
                  <a:ext cx="1280479" cy="369332"/>
                </a:xfrm>
                <a:prstGeom prst="rect">
                  <a:avLst/>
                </a:prstGeom>
                <a:noFill/>
              </p:spPr>
              <p:txBody>
                <a:bodyPr wrap="none" rtlCol="0">
                  <a:spAutoFit/>
                </a:bodyPr>
                <a:lstStyle/>
                <a:p>
                  <a:r>
                    <a:rPr lang="en-US"/>
                    <a:t>Refined KG</a:t>
                  </a:r>
                </a:p>
              </p:txBody>
            </p:sp>
          </p:grpSp>
          <p:cxnSp>
            <p:nvCxnSpPr>
              <p:cNvPr id="16" name="Straight Arrow Connector 15">
                <a:extLst>
                  <a:ext uri="{FF2B5EF4-FFF2-40B4-BE49-F238E27FC236}">
                    <a16:creationId xmlns:a16="http://schemas.microsoft.com/office/drawing/2014/main" id="{FEB24707-D1ED-FD10-8D1C-AC31AEE261EB}"/>
                  </a:ext>
                </a:extLst>
              </p:cNvPr>
              <p:cNvCxnSpPr>
                <a:cxnSpLocks/>
              </p:cNvCxnSpPr>
              <p:nvPr/>
            </p:nvCxnSpPr>
            <p:spPr>
              <a:xfrm>
                <a:off x="2161388" y="3429000"/>
                <a:ext cx="933335"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631A939-71B5-F169-BC4B-32AD10FFA7FC}"/>
                  </a:ext>
                </a:extLst>
              </p:cNvPr>
              <p:cNvCxnSpPr>
                <a:cxnSpLocks/>
              </p:cNvCxnSpPr>
              <p:nvPr/>
            </p:nvCxnSpPr>
            <p:spPr>
              <a:xfrm>
                <a:off x="3567581" y="4255532"/>
                <a:ext cx="0" cy="76674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E7493DB-0C04-2BF1-7A3D-F9852E9FE97A}"/>
                  </a:ext>
                </a:extLst>
              </p:cNvPr>
              <p:cNvCxnSpPr>
                <a:cxnSpLocks/>
              </p:cNvCxnSpPr>
              <p:nvPr/>
            </p:nvCxnSpPr>
            <p:spPr>
              <a:xfrm flipV="1">
                <a:off x="4080199" y="4255532"/>
                <a:ext cx="0" cy="76674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DB2BF08-7104-DC52-0702-76ABD8BCCE4D}"/>
                  </a:ext>
                </a:extLst>
              </p:cNvPr>
              <p:cNvCxnSpPr>
                <a:cxnSpLocks/>
              </p:cNvCxnSpPr>
              <p:nvPr/>
            </p:nvCxnSpPr>
            <p:spPr>
              <a:xfrm>
                <a:off x="4301336" y="3408218"/>
                <a:ext cx="933335"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983187F-1469-15A2-79F1-ECAC463747D9}"/>
                  </a:ext>
                </a:extLst>
              </p:cNvPr>
              <p:cNvCxnSpPr>
                <a:cxnSpLocks/>
              </p:cNvCxnSpPr>
              <p:nvPr/>
            </p:nvCxnSpPr>
            <p:spPr>
              <a:xfrm>
                <a:off x="6309500" y="3429000"/>
                <a:ext cx="933335"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7A309A1C-D626-B213-0072-44AED85D0668}"/>
                </a:ext>
              </a:extLst>
            </p:cNvPr>
            <p:cNvSpPr txBox="1"/>
            <p:nvPr/>
          </p:nvSpPr>
          <p:spPr>
            <a:xfrm>
              <a:off x="3671161" y="2879450"/>
              <a:ext cx="587725" cy="276999"/>
            </a:xfrm>
            <a:prstGeom prst="rect">
              <a:avLst/>
            </a:prstGeom>
            <a:noFill/>
          </p:spPr>
          <p:txBody>
            <a:bodyPr wrap="none" rtlCol="0">
              <a:spAutoFit/>
            </a:bodyPr>
            <a:lstStyle/>
            <a:p>
              <a:r>
                <a:rPr lang="en-US" sz="1200"/>
                <a:t>Query</a:t>
              </a:r>
              <a:endParaRPr lang="en-US"/>
            </a:p>
          </p:txBody>
        </p:sp>
        <p:sp>
          <p:nvSpPr>
            <p:cNvPr id="7" name="TextBox 6">
              <a:extLst>
                <a:ext uri="{FF2B5EF4-FFF2-40B4-BE49-F238E27FC236}">
                  <a16:creationId xmlns:a16="http://schemas.microsoft.com/office/drawing/2014/main" id="{B9785CE1-D0CF-56CC-9FC0-1445A638DB37}"/>
                </a:ext>
              </a:extLst>
            </p:cNvPr>
            <p:cNvSpPr txBox="1"/>
            <p:nvPr/>
          </p:nvSpPr>
          <p:spPr>
            <a:xfrm>
              <a:off x="5630011" y="2699249"/>
              <a:ext cx="953338" cy="461665"/>
            </a:xfrm>
            <a:prstGeom prst="rect">
              <a:avLst/>
            </a:prstGeom>
            <a:noFill/>
          </p:spPr>
          <p:txBody>
            <a:bodyPr wrap="none" rtlCol="0">
              <a:spAutoFit/>
            </a:bodyPr>
            <a:lstStyle/>
            <a:p>
              <a:pPr algn="ctr"/>
              <a:r>
                <a:rPr lang="en-US" sz="1200"/>
                <a:t>Augmented</a:t>
              </a:r>
            </a:p>
            <a:p>
              <a:pPr algn="ctr"/>
              <a:r>
                <a:rPr lang="en-US" sz="1200"/>
                <a:t>Input</a:t>
              </a:r>
              <a:endParaRPr lang="en-US"/>
            </a:p>
          </p:txBody>
        </p:sp>
        <p:sp>
          <p:nvSpPr>
            <p:cNvPr id="8" name="TextBox 7">
              <a:extLst>
                <a:ext uri="{FF2B5EF4-FFF2-40B4-BE49-F238E27FC236}">
                  <a16:creationId xmlns:a16="http://schemas.microsoft.com/office/drawing/2014/main" id="{28C80F86-9E18-4C87-1A14-49761EC73E37}"/>
                </a:ext>
              </a:extLst>
            </p:cNvPr>
            <p:cNvSpPr txBox="1"/>
            <p:nvPr/>
          </p:nvSpPr>
          <p:spPr>
            <a:xfrm>
              <a:off x="4182791" y="4227851"/>
              <a:ext cx="733278" cy="276999"/>
            </a:xfrm>
            <a:prstGeom prst="rect">
              <a:avLst/>
            </a:prstGeom>
            <a:noFill/>
          </p:spPr>
          <p:txBody>
            <a:bodyPr wrap="none" rtlCol="0">
              <a:spAutoFit/>
            </a:bodyPr>
            <a:lstStyle/>
            <a:p>
              <a:r>
                <a:rPr lang="en-US" sz="1200"/>
                <a:t>Look-up</a:t>
              </a:r>
              <a:endParaRPr lang="en-US"/>
            </a:p>
          </p:txBody>
        </p:sp>
        <p:sp>
          <p:nvSpPr>
            <p:cNvPr id="9" name="TextBox 8">
              <a:extLst>
                <a:ext uri="{FF2B5EF4-FFF2-40B4-BE49-F238E27FC236}">
                  <a16:creationId xmlns:a16="http://schemas.microsoft.com/office/drawing/2014/main" id="{8DCD5FDE-AB9E-D9D3-2620-64EC57948F16}"/>
                </a:ext>
              </a:extLst>
            </p:cNvPr>
            <p:cNvSpPr txBox="1"/>
            <p:nvPr/>
          </p:nvSpPr>
          <p:spPr>
            <a:xfrm>
              <a:off x="5403331" y="4130640"/>
              <a:ext cx="1054519" cy="461665"/>
            </a:xfrm>
            <a:prstGeom prst="rect">
              <a:avLst/>
            </a:prstGeom>
            <a:noFill/>
          </p:spPr>
          <p:txBody>
            <a:bodyPr wrap="none" rtlCol="0">
              <a:spAutoFit/>
            </a:bodyPr>
            <a:lstStyle/>
            <a:p>
              <a:r>
                <a:rPr lang="en-US" sz="1200"/>
                <a:t>Relevant</a:t>
              </a:r>
            </a:p>
            <a:p>
              <a:r>
                <a:rPr lang="en-US" sz="1200"/>
                <a:t>Components</a:t>
              </a:r>
              <a:endParaRPr lang="en-US"/>
            </a:p>
          </p:txBody>
        </p:sp>
        <p:sp>
          <p:nvSpPr>
            <p:cNvPr id="10" name="TextBox 9">
              <a:extLst>
                <a:ext uri="{FF2B5EF4-FFF2-40B4-BE49-F238E27FC236}">
                  <a16:creationId xmlns:a16="http://schemas.microsoft.com/office/drawing/2014/main" id="{7748B557-A320-A83A-1DC6-626603B05F88}"/>
                </a:ext>
              </a:extLst>
            </p:cNvPr>
            <p:cNvSpPr txBox="1"/>
            <p:nvPr/>
          </p:nvSpPr>
          <p:spPr>
            <a:xfrm>
              <a:off x="7699317" y="2863208"/>
              <a:ext cx="799963" cy="276999"/>
            </a:xfrm>
            <a:prstGeom prst="rect">
              <a:avLst/>
            </a:prstGeom>
            <a:noFill/>
          </p:spPr>
          <p:txBody>
            <a:bodyPr wrap="none" rtlCol="0">
              <a:spAutoFit/>
            </a:bodyPr>
            <a:lstStyle/>
            <a:p>
              <a:r>
                <a:rPr lang="en-US" sz="1200"/>
                <a:t>Generate</a:t>
              </a:r>
              <a:endParaRPr lang="en-US"/>
            </a:p>
          </p:txBody>
        </p:sp>
      </p:grpSp>
      <p:sp>
        <p:nvSpPr>
          <p:cNvPr id="3" name="Title 1">
            <a:extLst>
              <a:ext uri="{FF2B5EF4-FFF2-40B4-BE49-F238E27FC236}">
                <a16:creationId xmlns:a16="http://schemas.microsoft.com/office/drawing/2014/main" id="{BF8E7F01-6027-7BFE-DA8D-BB18D4A9320F}"/>
              </a:ext>
            </a:extLst>
          </p:cNvPr>
          <p:cNvSpPr txBox="1">
            <a:spLocks/>
          </p:cNvSpPr>
          <p:nvPr/>
        </p:nvSpPr>
        <p:spPr>
          <a:xfrm>
            <a:off x="-90459" y="236434"/>
            <a:ext cx="939118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HK" sz="3200" b="1" dirty="0"/>
              <a:t>Extract, Define, Canonicalize: An LLM-based Framework for Knowledge Graph Construction</a:t>
            </a:r>
            <a:r>
              <a:rPr lang="zh-CN" altLang="en-US" sz="3200" b="1" dirty="0"/>
              <a:t> </a:t>
            </a:r>
            <a:r>
              <a:rPr lang="en-US" altLang="zh-CN" sz="3200" b="1" dirty="0"/>
              <a:t>[EMNLP’24]</a:t>
            </a:r>
            <a:endParaRPr lang="en-US" sz="3200" b="1" dirty="0"/>
          </a:p>
        </p:txBody>
      </p:sp>
      <p:sp>
        <p:nvSpPr>
          <p:cNvPr id="31" name="TextBox 30">
            <a:extLst>
              <a:ext uri="{FF2B5EF4-FFF2-40B4-BE49-F238E27FC236}">
                <a16:creationId xmlns:a16="http://schemas.microsoft.com/office/drawing/2014/main" id="{704AFB99-6BCB-078B-BA3A-FDD9B227F372}"/>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/pdf/2404.03868</a:t>
            </a:r>
          </a:p>
          <a:p>
            <a:endParaRPr lang="en-US" altLang="zh-CN" dirty="0"/>
          </a:p>
        </p:txBody>
      </p:sp>
      <p:sp>
        <p:nvSpPr>
          <p:cNvPr id="33" name="Google Shape;213;p10">
            <a:extLst>
              <a:ext uri="{FF2B5EF4-FFF2-40B4-BE49-F238E27FC236}">
                <a16:creationId xmlns:a16="http://schemas.microsoft.com/office/drawing/2014/main" id="{4267AB98-3852-CB7E-82CB-05BAF50964E2}"/>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526589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99E1F17B-9A55-AC5C-7249-CD3D3CFC4311}"/>
              </a:ext>
            </a:extLst>
          </p:cNvPr>
          <p:cNvPicPr>
            <a:picLocks noChangeAspect="1"/>
          </p:cNvPicPr>
          <p:nvPr/>
        </p:nvPicPr>
        <p:blipFill>
          <a:blip r:embed="rId3"/>
          <a:stretch>
            <a:fillRect/>
          </a:stretch>
        </p:blipFill>
        <p:spPr>
          <a:xfrm>
            <a:off x="429491" y="1600200"/>
            <a:ext cx="3397594" cy="4717462"/>
          </a:xfrm>
          <a:prstGeom prst="rect">
            <a:avLst/>
          </a:prstGeom>
        </p:spPr>
      </p:pic>
      <p:sp>
        <p:nvSpPr>
          <p:cNvPr id="5" name="Arrow">
            <a:extLst>
              <a:ext uri="{FF2B5EF4-FFF2-40B4-BE49-F238E27FC236}">
                <a16:creationId xmlns:a16="http://schemas.microsoft.com/office/drawing/2014/main" id="{D91D4EA5-D9AE-A24F-764B-5E2893E71304}"/>
              </a:ext>
            </a:extLst>
          </p:cNvPr>
          <p:cNvSpPr/>
          <p:nvPr/>
        </p:nvSpPr>
        <p:spPr>
          <a:xfrm>
            <a:off x="3810000" y="3550899"/>
            <a:ext cx="816062" cy="816064"/>
          </a:xfrm>
          <a:prstGeom prst="rightArrow">
            <a:avLst>
              <a:gd name="adj1" fmla="val 32000"/>
              <a:gd name="adj2" fmla="val 64000"/>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id="{ECA11D51-557D-1EC8-8761-56AB371533DE}"/>
              </a:ext>
            </a:extLst>
          </p:cNvPr>
          <p:cNvSpPr txBox="1"/>
          <p:nvPr/>
        </p:nvSpPr>
        <p:spPr>
          <a:xfrm>
            <a:off x="4572000" y="3081768"/>
            <a:ext cx="4583306" cy="1754326"/>
          </a:xfrm>
          <a:prstGeom prst="rect">
            <a:avLst/>
          </a:prstGeom>
          <a:noFill/>
        </p:spPr>
        <p:txBody>
          <a:bodyPr wrap="none" rtlCol="0">
            <a:spAutoFit/>
          </a:bodyPr>
          <a:lstStyle/>
          <a:p>
            <a:r>
              <a:rPr lang="en-US">
                <a:latin typeface="Helvetica" pitchFamily="2" charset="0"/>
              </a:rPr>
              <a:t>Final Knowledge Graph:</a:t>
            </a:r>
          </a:p>
          <a:p>
            <a:endParaRPr lang="en-US">
              <a:latin typeface="Helvetica" pitchFamily="2" charset="0"/>
            </a:endParaRPr>
          </a:p>
          <a:p>
            <a:r>
              <a:rPr lang="en-US">
                <a:solidFill>
                  <a:srgbClr val="000000"/>
                </a:solidFill>
                <a:effectLst/>
                <a:latin typeface="Helvetica" pitchFamily="2" charset="0"/>
              </a:rPr>
              <a:t>[‘Alan Shepard’, ‘</a:t>
            </a:r>
            <a:r>
              <a:rPr lang="en-US" err="1">
                <a:solidFill>
                  <a:srgbClr val="000000"/>
                </a:solidFill>
                <a:effectLst/>
                <a:latin typeface="Helvetica" pitchFamily="2" charset="0"/>
              </a:rPr>
              <a:t>birthDate</a:t>
            </a:r>
            <a:r>
              <a:rPr lang="en-US">
                <a:solidFill>
                  <a:srgbClr val="000000"/>
                </a:solidFill>
                <a:effectLst/>
                <a:latin typeface="Helvetica" pitchFamily="2" charset="0"/>
              </a:rPr>
              <a:t>’, ‘Nov 18, 1923’]</a:t>
            </a:r>
            <a:endParaRPr lang="en-US">
              <a:latin typeface="Helvetica" pitchFamily="2" charset="0"/>
            </a:endParaRPr>
          </a:p>
          <a:p>
            <a:r>
              <a:rPr lang="en-US">
                <a:solidFill>
                  <a:srgbClr val="000000"/>
                </a:solidFill>
                <a:effectLst/>
                <a:latin typeface="Helvetica" pitchFamily="2" charset="0"/>
              </a:rPr>
              <a:t>[‘Alan Shepard’, ‘mission’, ‘Apollo 14’]</a:t>
            </a:r>
          </a:p>
          <a:p>
            <a:r>
              <a:rPr lang="en-US" sz="1800">
                <a:solidFill>
                  <a:srgbClr val="000000"/>
                </a:solidFill>
                <a:effectLst/>
                <a:latin typeface="Helvetica" pitchFamily="2" charset="0"/>
              </a:rPr>
              <a:t>[‘Alan Shepard</a:t>
            </a:r>
            <a:r>
              <a:rPr lang="en-US" sz="1800">
                <a:effectLst/>
                <a:latin typeface="Helvetica" pitchFamily="2" charset="0"/>
              </a:rPr>
              <a:t>’, </a:t>
            </a:r>
            <a:r>
              <a:rPr lang="en-US" sz="1800">
                <a:latin typeface="Helvetica" pitchFamily="2" charset="0"/>
              </a:rPr>
              <a:t>‘</a:t>
            </a:r>
            <a:r>
              <a:rPr lang="en-US" sz="1800" err="1">
                <a:effectLst/>
                <a:latin typeface="Helvetica" pitchFamily="2" charset="0"/>
              </a:rPr>
              <a:t>selectedByNasa</a:t>
            </a:r>
            <a:r>
              <a:rPr lang="en-US" sz="1800">
                <a:effectLst/>
                <a:latin typeface="Helvetica" pitchFamily="2" charset="0"/>
              </a:rPr>
              <a:t>’, </a:t>
            </a:r>
            <a:r>
              <a:rPr lang="zh-CN" altLang="en-US" sz="1800">
                <a:solidFill>
                  <a:srgbClr val="000000"/>
                </a:solidFill>
                <a:effectLst/>
                <a:latin typeface="Helvetica" pitchFamily="2" charset="0"/>
              </a:rPr>
              <a:t>‘</a:t>
            </a:r>
            <a:r>
              <a:rPr lang="en-US" sz="1800">
                <a:solidFill>
                  <a:srgbClr val="000000"/>
                </a:solidFill>
                <a:effectLst/>
                <a:latin typeface="Helvetica" pitchFamily="2" charset="0"/>
              </a:rPr>
              <a:t>1959’]</a:t>
            </a:r>
            <a:endParaRPr lang="en-US">
              <a:solidFill>
                <a:srgbClr val="000000"/>
              </a:solidFill>
              <a:effectLst/>
              <a:latin typeface="Helvetica" pitchFamily="2" charset="0"/>
            </a:endParaRPr>
          </a:p>
          <a:p>
            <a:endParaRPr lang="en-US">
              <a:latin typeface="Helvetica" pitchFamily="2" charset="0"/>
            </a:endParaRPr>
          </a:p>
        </p:txBody>
      </p:sp>
      <p:sp>
        <p:nvSpPr>
          <p:cNvPr id="3" name="Title 1">
            <a:extLst>
              <a:ext uri="{FF2B5EF4-FFF2-40B4-BE49-F238E27FC236}">
                <a16:creationId xmlns:a16="http://schemas.microsoft.com/office/drawing/2014/main" id="{2C1C87E3-D4A6-40E1-B50B-7C7FF69DB227}"/>
              </a:ext>
            </a:extLst>
          </p:cNvPr>
          <p:cNvSpPr>
            <a:spLocks noGrp="1"/>
          </p:cNvSpPr>
          <p:nvPr>
            <p:ph type="title"/>
          </p:nvPr>
        </p:nvSpPr>
        <p:spPr>
          <a:xfrm>
            <a:off x="-90459" y="236434"/>
            <a:ext cx="9391188" cy="1143000"/>
          </a:xfrm>
        </p:spPr>
        <p:txBody>
          <a:bodyPr>
            <a:noAutofit/>
          </a:bodyPr>
          <a:lstStyle/>
          <a:p>
            <a:r>
              <a:rPr lang="en-HK" sz="3200" b="1" dirty="0"/>
              <a:t>Extract, Define, Canonicalize: An LLM-based Framework for Knowledge Graph Construction</a:t>
            </a:r>
            <a:r>
              <a:rPr lang="zh-CN" altLang="en-US" sz="3200" b="1" dirty="0"/>
              <a:t> </a:t>
            </a:r>
            <a:r>
              <a:rPr lang="en-US" altLang="zh-CN" sz="3200" b="1" dirty="0"/>
              <a:t>[EMNLP’24]</a:t>
            </a:r>
            <a:endParaRPr lang="en-US" sz="3200" b="1" dirty="0"/>
          </a:p>
        </p:txBody>
      </p:sp>
      <p:sp>
        <p:nvSpPr>
          <p:cNvPr id="7" name="TextBox 6">
            <a:extLst>
              <a:ext uri="{FF2B5EF4-FFF2-40B4-BE49-F238E27FC236}">
                <a16:creationId xmlns:a16="http://schemas.microsoft.com/office/drawing/2014/main" id="{044C7811-DDB2-01AD-0FC0-E80D0A70CA7C}"/>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/pdf/2404.03868</a:t>
            </a:r>
          </a:p>
          <a:p>
            <a:endParaRPr lang="en-US" altLang="zh-CN" dirty="0"/>
          </a:p>
        </p:txBody>
      </p:sp>
      <p:sp>
        <p:nvSpPr>
          <p:cNvPr id="9" name="Google Shape;213;p10">
            <a:extLst>
              <a:ext uri="{FF2B5EF4-FFF2-40B4-BE49-F238E27FC236}">
                <a16:creationId xmlns:a16="http://schemas.microsoft.com/office/drawing/2014/main" id="{081E34DD-1E51-5462-BF97-D3E846DE9D1F}"/>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941067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236698"/>
            <a:ext cx="9372600" cy="1143000"/>
          </a:xfrm>
        </p:spPr>
        <p:txBody>
          <a:bodyPr>
            <a:noAutofit/>
          </a:bodyPr>
          <a:lstStyle/>
          <a:p>
            <a:r>
              <a:rPr lang="en-HK" sz="2700" b="1" dirty="0"/>
              <a:t>LGC-CR: Few-shot Knowledge Graph Completion via </a:t>
            </a:r>
            <a:r>
              <a:rPr lang="en-HK" sz="2700" b="1" dirty="0" err="1"/>
              <a:t>LocalGlobal</a:t>
            </a:r>
            <a:r>
              <a:rPr lang="en-HK" sz="2700" b="1" dirty="0"/>
              <a:t> Contrastive Learning and LLM-Guided Refinement </a:t>
            </a:r>
            <a:r>
              <a:rPr lang="zh-CN" altLang="en-US" sz="2700" b="1" dirty="0"/>
              <a:t> </a:t>
            </a:r>
            <a:r>
              <a:rPr lang="en-US" altLang="zh-CN" sz="2700" b="1" dirty="0"/>
              <a:t>[CIKM’25]</a:t>
            </a:r>
            <a:endParaRPr lang="zh-CN" altLang="en-US" sz="2700" b="1" dirty="0"/>
          </a:p>
        </p:txBody>
      </p:sp>
      <p:sp>
        <p:nvSpPr>
          <p:cNvPr id="3" name="Content Placeholder 2"/>
          <p:cNvSpPr>
            <a:spLocks noGrp="1"/>
          </p:cNvSpPr>
          <p:nvPr>
            <p:ph idx="1"/>
          </p:nvPr>
        </p:nvSpPr>
        <p:spPr>
          <a:xfrm>
            <a:off x="457200" y="5029200"/>
            <a:ext cx="8229600" cy="1371600"/>
          </a:xfrm>
        </p:spPr>
        <p:txBody>
          <a:bodyPr>
            <a:normAutofit fontScale="70000" lnSpcReduction="20000"/>
          </a:bodyPr>
          <a:lstStyle/>
          <a:p>
            <a:r>
              <a:rPr lang="en-US" altLang="zh-CN" dirty="0"/>
              <a:t>How to effectively achieve knowledge graph completion under few-shot conditions?</a:t>
            </a:r>
          </a:p>
          <a:p>
            <a:pPr marL="0" indent="0">
              <a:buNone/>
            </a:pPr>
            <a:endParaRPr lang="en-US" altLang="zh-CN" dirty="0"/>
          </a:p>
          <a:p>
            <a:pPr marL="0" indent="0">
              <a:buNone/>
            </a:pPr>
            <a:r>
              <a:rPr lang="en-US" altLang="zh-CN" dirty="0"/>
              <a:t>few-shot relation: </a:t>
            </a:r>
            <a:r>
              <a:rPr lang="en-US" altLang="zh-CN" dirty="0" err="1"/>
              <a:t>playfor</a:t>
            </a:r>
            <a:endParaRPr lang="en-US" altLang="zh-CN" dirty="0"/>
          </a:p>
          <a:p>
            <a:endParaRPr lang="zh-CN" altLang="en-US" dirty="0"/>
          </a:p>
        </p:txBody>
      </p:sp>
      <p:pic>
        <p:nvPicPr>
          <p:cNvPr id="4" name="Picture 3"/>
          <p:cNvPicPr>
            <a:picLocks noChangeAspect="1"/>
          </p:cNvPicPr>
          <p:nvPr/>
        </p:nvPicPr>
        <p:blipFill>
          <a:blip r:embed="rId2"/>
          <a:stretch>
            <a:fillRect/>
          </a:stretch>
        </p:blipFill>
        <p:spPr>
          <a:xfrm>
            <a:off x="906260" y="1553004"/>
            <a:ext cx="7331479" cy="3338059"/>
          </a:xfrm>
          <a:prstGeom prst="rect">
            <a:avLst/>
          </a:prstGeom>
        </p:spPr>
      </p:pic>
      <p:sp>
        <p:nvSpPr>
          <p:cNvPr id="5" name="TextBox 4">
            <a:extLst>
              <a:ext uri="{FF2B5EF4-FFF2-40B4-BE49-F238E27FC236}">
                <a16:creationId xmlns:a16="http://schemas.microsoft.com/office/drawing/2014/main" id="{F7410E4E-30BD-8D2C-7213-176966D1BB1C}"/>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dl.acm.org</a:t>
            </a:r>
            <a:r>
              <a:rPr lang="en-US" altLang="zh-CN" dirty="0"/>
              <a:t>/</a:t>
            </a:r>
            <a:r>
              <a:rPr lang="en-US" altLang="zh-CN" dirty="0" err="1"/>
              <a:t>doi</a:t>
            </a:r>
            <a:r>
              <a:rPr lang="en-US" altLang="zh-CN" dirty="0"/>
              <a:t>/</a:t>
            </a:r>
            <a:r>
              <a:rPr lang="en-US" altLang="zh-CN" dirty="0" err="1"/>
              <a:t>epdf</a:t>
            </a:r>
            <a:r>
              <a:rPr lang="en-US" altLang="zh-CN" dirty="0"/>
              <a:t>/10.1145/3746252.3761000</a:t>
            </a:r>
          </a:p>
        </p:txBody>
      </p:sp>
      <p:sp>
        <p:nvSpPr>
          <p:cNvPr id="8" name="Google Shape;213;p10">
            <a:extLst>
              <a:ext uri="{FF2B5EF4-FFF2-40B4-BE49-F238E27FC236}">
                <a16:creationId xmlns:a16="http://schemas.microsoft.com/office/drawing/2014/main" id="{BB531A71-066C-C791-8D07-42C5293D6D4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119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04452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600" b="1" dirty="0">
                <a:latin typeface="+mn-lt"/>
                <a:cs typeface="Times New Roman" panose="02020603050405020304" pitchFamily="18" charset="0"/>
              </a:rPr>
              <a:t>Goal: Train one graph foundation model for all classification tasks</a:t>
            </a:r>
            <a:endParaRPr lang="zh-CN" altLang="en-US" sz="3600" b="1" dirty="0">
              <a:latin typeface="+mn-lt"/>
              <a:cs typeface="Times New Roman" panose="02020603050405020304" pitchFamily="18" charset="0"/>
            </a:endParaRPr>
          </a:p>
        </p:txBody>
      </p:sp>
      <p:sp>
        <p:nvSpPr>
          <p:cNvPr id="3" name="Content Placeholder 2"/>
          <p:cNvSpPr>
            <a:spLocks noGrp="1"/>
          </p:cNvSpPr>
          <p:nvPr>
            <p:ph idx="1"/>
          </p:nvPr>
        </p:nvSpPr>
        <p:spPr/>
        <p:txBody>
          <a:bodyPr/>
          <a:lstStyle/>
          <a:p>
            <a:endParaRPr lang="zh-CN" altLang="en-US" dirty="0"/>
          </a:p>
        </p:txBody>
      </p:sp>
      <p:pic>
        <p:nvPicPr>
          <p:cNvPr id="4" name="Picture 3"/>
          <p:cNvPicPr>
            <a:picLocks noChangeAspect="1"/>
          </p:cNvPicPr>
          <p:nvPr/>
        </p:nvPicPr>
        <p:blipFill>
          <a:blip r:embed="rId2"/>
          <a:stretch>
            <a:fillRect/>
          </a:stretch>
        </p:blipFill>
        <p:spPr>
          <a:xfrm>
            <a:off x="367156" y="1578033"/>
            <a:ext cx="8776844" cy="5141913"/>
          </a:xfrm>
          <a:prstGeom prst="rect">
            <a:avLst/>
          </a:prstGeom>
        </p:spPr>
      </p:pic>
      <p:sp>
        <p:nvSpPr>
          <p:cNvPr id="7" name="Google Shape;213;p10">
            <a:extLst>
              <a:ext uri="{FF2B5EF4-FFF2-40B4-BE49-F238E27FC236}">
                <a16:creationId xmlns:a16="http://schemas.microsoft.com/office/drawing/2014/main" id="{B23FF18D-2528-D919-B469-F8ED522D8A6A}"/>
              </a:ext>
            </a:extLst>
          </p:cNvPr>
          <p:cNvSpPr txBox="1">
            <a:spLocks/>
          </p:cNvSpPr>
          <p:nvPr/>
        </p:nvSpPr>
        <p:spPr>
          <a:xfrm>
            <a:off x="7391400" y="6583362"/>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7787963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80" y="5682339"/>
            <a:ext cx="9021920" cy="609600"/>
          </a:xfrm>
        </p:spPr>
        <p:txBody>
          <a:bodyPr>
            <a:normAutofit fontScale="62500" lnSpcReduction="20000"/>
          </a:bodyPr>
          <a:lstStyle/>
          <a:p>
            <a:pPr marL="0" indent="0">
              <a:buNone/>
            </a:pPr>
            <a:r>
              <a:rPr lang="en-US" altLang="zh-CN" dirty="0"/>
              <a:t>(a) Local-Global Neighbors Contrastive Network  (b) Fusion-based Similarity Network (c) LLM-guided Refinement</a:t>
            </a:r>
          </a:p>
        </p:txBody>
      </p:sp>
      <p:pic>
        <p:nvPicPr>
          <p:cNvPr id="4" name="Picture 3"/>
          <p:cNvPicPr>
            <a:picLocks noChangeAspect="1"/>
          </p:cNvPicPr>
          <p:nvPr/>
        </p:nvPicPr>
        <p:blipFill>
          <a:blip r:embed="rId2"/>
          <a:stretch>
            <a:fillRect/>
          </a:stretch>
        </p:blipFill>
        <p:spPr>
          <a:xfrm>
            <a:off x="91762" y="1371600"/>
            <a:ext cx="8960476" cy="4310739"/>
          </a:xfrm>
          <a:prstGeom prst="rect">
            <a:avLst/>
          </a:prstGeom>
        </p:spPr>
      </p:pic>
      <p:sp>
        <p:nvSpPr>
          <p:cNvPr id="7" name="Title 1">
            <a:extLst>
              <a:ext uri="{FF2B5EF4-FFF2-40B4-BE49-F238E27FC236}">
                <a16:creationId xmlns:a16="http://schemas.microsoft.com/office/drawing/2014/main" id="{C7B6BA7C-71CA-5ADE-7896-1807EC263B2D}"/>
              </a:ext>
            </a:extLst>
          </p:cNvPr>
          <p:cNvSpPr>
            <a:spLocks noGrp="1"/>
          </p:cNvSpPr>
          <p:nvPr>
            <p:ph type="title"/>
          </p:nvPr>
        </p:nvSpPr>
        <p:spPr>
          <a:xfrm>
            <a:off x="-114301" y="236698"/>
            <a:ext cx="9372600" cy="1143000"/>
          </a:xfrm>
        </p:spPr>
        <p:txBody>
          <a:bodyPr>
            <a:noAutofit/>
          </a:bodyPr>
          <a:lstStyle/>
          <a:p>
            <a:r>
              <a:rPr lang="en-HK" sz="2700" b="1" dirty="0"/>
              <a:t>LGC-CR: Few-shot Knowledge Graph Completion via </a:t>
            </a:r>
            <a:r>
              <a:rPr lang="en-HK" sz="2700" b="1" dirty="0" err="1"/>
              <a:t>LocalGlobal</a:t>
            </a:r>
            <a:r>
              <a:rPr lang="en-HK" sz="2700" b="1" dirty="0"/>
              <a:t> Contrastive Learning and LLM-Guided Refinement </a:t>
            </a:r>
            <a:r>
              <a:rPr lang="zh-CN" altLang="en-US" sz="2700" b="1" dirty="0"/>
              <a:t> </a:t>
            </a:r>
            <a:r>
              <a:rPr lang="en-US" altLang="zh-CN" sz="2700" b="1" dirty="0"/>
              <a:t>[CIKM’25]</a:t>
            </a:r>
            <a:endParaRPr lang="zh-CN" altLang="en-US" sz="2700" b="1" dirty="0"/>
          </a:p>
        </p:txBody>
      </p:sp>
      <p:sp>
        <p:nvSpPr>
          <p:cNvPr id="8" name="TextBox 7">
            <a:extLst>
              <a:ext uri="{FF2B5EF4-FFF2-40B4-BE49-F238E27FC236}">
                <a16:creationId xmlns:a16="http://schemas.microsoft.com/office/drawing/2014/main" id="{6C16CCB3-66DB-A5BD-18F0-A8D5CAAAAF1E}"/>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dl.acm.org</a:t>
            </a:r>
            <a:r>
              <a:rPr lang="en-US" altLang="zh-CN" dirty="0"/>
              <a:t>/</a:t>
            </a:r>
            <a:r>
              <a:rPr lang="en-US" altLang="zh-CN" dirty="0" err="1"/>
              <a:t>doi</a:t>
            </a:r>
            <a:r>
              <a:rPr lang="en-US" altLang="zh-CN" dirty="0"/>
              <a:t>/</a:t>
            </a:r>
            <a:r>
              <a:rPr lang="en-US" altLang="zh-CN" dirty="0" err="1"/>
              <a:t>epdf</a:t>
            </a:r>
            <a:r>
              <a:rPr lang="en-US" altLang="zh-CN" dirty="0"/>
              <a:t>/10.1145/3746252.3761000</a:t>
            </a:r>
          </a:p>
        </p:txBody>
      </p:sp>
      <p:sp>
        <p:nvSpPr>
          <p:cNvPr id="6" name="Google Shape;213;p10">
            <a:extLst>
              <a:ext uri="{FF2B5EF4-FFF2-40B4-BE49-F238E27FC236}">
                <a16:creationId xmlns:a16="http://schemas.microsoft.com/office/drawing/2014/main" id="{AE1130BB-DBA9-628A-663F-06AEE461078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7851578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400" y="1752600"/>
            <a:ext cx="5410200" cy="1920838"/>
          </a:xfrm>
          <a:prstGeom prst="rect">
            <a:avLst/>
          </a:prstGeom>
        </p:spPr>
      </p:pic>
      <p:sp>
        <p:nvSpPr>
          <p:cNvPr id="7" name="Rectangle 6"/>
          <p:cNvSpPr/>
          <p:nvPr/>
        </p:nvSpPr>
        <p:spPr>
          <a:xfrm>
            <a:off x="1447800" y="3581400"/>
            <a:ext cx="3827458" cy="369332"/>
          </a:xfrm>
          <a:prstGeom prst="rect">
            <a:avLst/>
          </a:prstGeom>
        </p:spPr>
        <p:txBody>
          <a:bodyPr wrap="none">
            <a:spAutoFit/>
          </a:bodyPr>
          <a:lstStyle/>
          <a:p>
            <a:r>
              <a:rPr lang="zh-CN" altLang="en-US"/>
              <a:t>(1)Task-aware         (2)Entity pair-aware</a:t>
            </a:r>
          </a:p>
        </p:txBody>
      </p:sp>
      <p:sp>
        <p:nvSpPr>
          <p:cNvPr id="8" name="Rectangle 7"/>
          <p:cNvSpPr/>
          <p:nvPr/>
        </p:nvSpPr>
        <p:spPr>
          <a:xfrm>
            <a:off x="5562600" y="1974355"/>
            <a:ext cx="3581400" cy="1938992"/>
          </a:xfrm>
          <a:prstGeom prst="rect">
            <a:avLst/>
          </a:prstGeom>
        </p:spPr>
        <p:txBody>
          <a:bodyPr wrap="square">
            <a:spAutoFit/>
          </a:bodyPr>
          <a:lstStyle/>
          <a:p>
            <a:pPr marL="342900" indent="-342900">
              <a:buAutoNum type="arabicParenBoth"/>
            </a:pPr>
            <a:r>
              <a:rPr lang="zh-CN" altLang="en-US" sz="2000" dirty="0"/>
              <a:t>Neighbors more task-relevant receive higher weights.</a:t>
            </a:r>
            <a:endParaRPr lang="en-US" altLang="zh-CN" sz="2000" dirty="0"/>
          </a:p>
          <a:p>
            <a:pPr marL="342900" indent="-342900">
              <a:buAutoNum type="arabicParenBoth"/>
            </a:pPr>
            <a:endParaRPr lang="en-US" altLang="zh-CN" sz="2000" dirty="0"/>
          </a:p>
          <a:p>
            <a:pPr marL="342900" indent="-342900">
              <a:buAutoNum type="arabicParenBoth"/>
            </a:pPr>
            <a:r>
              <a:rPr lang="zh-CN" altLang="en-US" sz="2000" dirty="0"/>
              <a:t>Neighbors more similar to paired entities receive higher weights.</a:t>
            </a:r>
          </a:p>
        </p:txBody>
      </p:sp>
      <p:pic>
        <p:nvPicPr>
          <p:cNvPr id="9" name="Picture 8"/>
          <p:cNvPicPr>
            <a:picLocks noChangeAspect="1"/>
          </p:cNvPicPr>
          <p:nvPr/>
        </p:nvPicPr>
        <p:blipFill>
          <a:blip r:embed="rId4"/>
          <a:stretch>
            <a:fillRect/>
          </a:stretch>
        </p:blipFill>
        <p:spPr>
          <a:xfrm>
            <a:off x="604386" y="4040863"/>
            <a:ext cx="5514286" cy="2485714"/>
          </a:xfrm>
          <a:prstGeom prst="rect">
            <a:avLst/>
          </a:prstGeom>
        </p:spPr>
      </p:pic>
      <p:sp>
        <p:nvSpPr>
          <p:cNvPr id="10" name="Rectangle 9"/>
          <p:cNvSpPr/>
          <p:nvPr/>
        </p:nvSpPr>
        <p:spPr>
          <a:xfrm>
            <a:off x="6515288" y="4285398"/>
            <a:ext cx="2613472" cy="2554545"/>
          </a:xfrm>
          <a:prstGeom prst="rect">
            <a:avLst/>
          </a:prstGeom>
        </p:spPr>
        <p:txBody>
          <a:bodyPr wrap="square">
            <a:spAutoFit/>
          </a:bodyPr>
          <a:lstStyle/>
          <a:p>
            <a:r>
              <a:rPr lang="zh-CN" altLang="en-US" sz="2000" b="1" dirty="0"/>
              <a:t>one-hop: </a:t>
            </a:r>
            <a:r>
              <a:rPr lang="zh-CN" altLang="en-US" sz="2000" dirty="0"/>
              <a:t>stable and comprehensive</a:t>
            </a:r>
            <a:endParaRPr lang="en-US" altLang="zh-CN" sz="2000" dirty="0"/>
          </a:p>
          <a:p>
            <a:endParaRPr lang="en-US" altLang="zh-CN" sz="2000" dirty="0"/>
          </a:p>
          <a:p>
            <a:r>
              <a:rPr lang="zh-CN" altLang="en-US" sz="2000" b="1" dirty="0"/>
              <a:t>high-order: </a:t>
            </a:r>
            <a:r>
              <a:rPr lang="zh-CN" altLang="en-US" sz="2000" dirty="0"/>
              <a:t>Not all neighbors matter: adaptive filtering based on structure-semantic dissimilarity.</a:t>
            </a:r>
          </a:p>
        </p:txBody>
      </p:sp>
      <p:sp>
        <p:nvSpPr>
          <p:cNvPr id="11" name="Rectangle 10"/>
          <p:cNvSpPr/>
          <p:nvPr/>
        </p:nvSpPr>
        <p:spPr>
          <a:xfrm>
            <a:off x="153785" y="1475306"/>
            <a:ext cx="4030912" cy="400110"/>
          </a:xfrm>
          <a:prstGeom prst="rect">
            <a:avLst/>
          </a:prstGeom>
        </p:spPr>
        <p:txBody>
          <a:bodyPr wrap="none">
            <a:spAutoFit/>
          </a:bodyPr>
          <a:lstStyle/>
          <a:p>
            <a:r>
              <a:rPr lang="zh-CN" altLang="en-US" sz="2000" b="1" dirty="0"/>
              <a:t>Cross-Attention Local Enhancement.</a:t>
            </a:r>
          </a:p>
        </p:txBody>
      </p:sp>
      <p:sp>
        <p:nvSpPr>
          <p:cNvPr id="12" name="Rectangle 11"/>
          <p:cNvSpPr/>
          <p:nvPr/>
        </p:nvSpPr>
        <p:spPr>
          <a:xfrm>
            <a:off x="152400" y="3886200"/>
            <a:ext cx="4111447" cy="400110"/>
          </a:xfrm>
          <a:prstGeom prst="rect">
            <a:avLst/>
          </a:prstGeom>
        </p:spPr>
        <p:txBody>
          <a:bodyPr wrap="none">
            <a:spAutoFit/>
          </a:bodyPr>
          <a:lstStyle/>
          <a:p>
            <a:r>
              <a:rPr lang="zh-CN" altLang="en-US" sz="2000" b="1" dirty="0"/>
              <a:t>ResGCN-FilGAT Global Enhancement.</a:t>
            </a:r>
          </a:p>
        </p:txBody>
      </p:sp>
      <p:sp>
        <p:nvSpPr>
          <p:cNvPr id="3" name="Title 1">
            <a:extLst>
              <a:ext uri="{FF2B5EF4-FFF2-40B4-BE49-F238E27FC236}">
                <a16:creationId xmlns:a16="http://schemas.microsoft.com/office/drawing/2014/main" id="{010D9D17-5B7A-6FCD-28BB-94FB0094C69B}"/>
              </a:ext>
            </a:extLst>
          </p:cNvPr>
          <p:cNvSpPr>
            <a:spLocks noGrp="1"/>
          </p:cNvSpPr>
          <p:nvPr>
            <p:ph type="title"/>
          </p:nvPr>
        </p:nvSpPr>
        <p:spPr>
          <a:xfrm>
            <a:off x="-114301" y="236698"/>
            <a:ext cx="9372600" cy="1143000"/>
          </a:xfrm>
        </p:spPr>
        <p:txBody>
          <a:bodyPr>
            <a:noAutofit/>
          </a:bodyPr>
          <a:lstStyle/>
          <a:p>
            <a:r>
              <a:rPr lang="en-HK" sz="2700" b="1" dirty="0"/>
              <a:t>LGC-CR: Few-shot Knowledge Graph Completion via </a:t>
            </a:r>
            <a:r>
              <a:rPr lang="en-HK" sz="2700" b="1" dirty="0" err="1"/>
              <a:t>LocalGlobal</a:t>
            </a:r>
            <a:r>
              <a:rPr lang="en-HK" sz="2700" b="1" dirty="0"/>
              <a:t> Contrastive Learning and LLM-Guided Refinement </a:t>
            </a:r>
            <a:r>
              <a:rPr lang="zh-CN" altLang="en-US" sz="2700" b="1" dirty="0"/>
              <a:t> </a:t>
            </a:r>
            <a:r>
              <a:rPr lang="en-US" altLang="zh-CN" sz="2700" b="1" dirty="0"/>
              <a:t>[CIKM’25]</a:t>
            </a:r>
            <a:endParaRPr lang="zh-CN" altLang="en-US" sz="2700" b="1" dirty="0"/>
          </a:p>
        </p:txBody>
      </p:sp>
      <p:sp>
        <p:nvSpPr>
          <p:cNvPr id="4" name="TextBox 3">
            <a:extLst>
              <a:ext uri="{FF2B5EF4-FFF2-40B4-BE49-F238E27FC236}">
                <a16:creationId xmlns:a16="http://schemas.microsoft.com/office/drawing/2014/main" id="{05FBE071-9C08-5147-FD13-906AF4E7E4EE}"/>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dl.acm.org</a:t>
            </a:r>
            <a:r>
              <a:rPr lang="en-US" altLang="zh-CN" dirty="0"/>
              <a:t>/</a:t>
            </a:r>
            <a:r>
              <a:rPr lang="en-US" altLang="zh-CN" dirty="0" err="1"/>
              <a:t>doi</a:t>
            </a:r>
            <a:r>
              <a:rPr lang="en-US" altLang="zh-CN" dirty="0"/>
              <a:t>/</a:t>
            </a:r>
            <a:r>
              <a:rPr lang="en-US" altLang="zh-CN" dirty="0" err="1"/>
              <a:t>epdf</a:t>
            </a:r>
            <a:r>
              <a:rPr lang="en-US" altLang="zh-CN" dirty="0"/>
              <a:t>/10.1145/3746252.3761000</a:t>
            </a:r>
          </a:p>
        </p:txBody>
      </p:sp>
      <p:sp>
        <p:nvSpPr>
          <p:cNvPr id="13" name="Google Shape;213;p10">
            <a:extLst>
              <a:ext uri="{FF2B5EF4-FFF2-40B4-BE49-F238E27FC236}">
                <a16:creationId xmlns:a16="http://schemas.microsoft.com/office/drawing/2014/main" id="{DFB7A95C-CB69-42B5-5BBF-9DB55CD2F562}"/>
              </a:ext>
            </a:extLst>
          </p:cNvPr>
          <p:cNvSpPr txBox="1">
            <a:spLocks/>
          </p:cNvSpPr>
          <p:nvPr/>
        </p:nvSpPr>
        <p:spPr>
          <a:xfrm>
            <a:off x="7353300"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1782811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1905000"/>
            <a:ext cx="4572000" cy="1231106"/>
          </a:xfrm>
          <a:prstGeom prst="rect">
            <a:avLst/>
          </a:prstGeom>
        </p:spPr>
        <p:txBody>
          <a:bodyPr>
            <a:spAutoFit/>
          </a:bodyPr>
          <a:lstStyle/>
          <a:p>
            <a:r>
              <a:rPr lang="en-US" altLang="zh-CN" sz="2000" dirty="0">
                <a:solidFill>
                  <a:srgbClr val="4472C4"/>
                </a:solidFill>
              </a:rPr>
              <a:t>• </a:t>
            </a:r>
            <a:r>
              <a:rPr lang="en-US" altLang="zh-CN" sz="2000" dirty="0">
                <a:solidFill>
                  <a:srgbClr val="4472C4"/>
                </a:solidFill>
                <a:ea typeface="Microsoft YaHei" panose="020B0503020204020204" pitchFamily="34" charset="-122"/>
              </a:rPr>
              <a:t>A fusion similarity network </a:t>
            </a:r>
          </a:p>
          <a:p>
            <a:r>
              <a:rPr lang="en-US" altLang="zh-CN" dirty="0">
                <a:solidFill>
                  <a:srgbClr val="000000"/>
                </a:solidFill>
                <a:ea typeface="Microsoft YaHei" panose="020B0503020204020204" pitchFamily="34" charset="-122"/>
              </a:rPr>
              <a:t>integrates three </a:t>
            </a:r>
            <a:r>
              <a:rPr lang="en-US" altLang="zh-CN" b="1" dirty="0">
                <a:solidFill>
                  <a:srgbClr val="000000"/>
                </a:solidFill>
                <a:ea typeface="Microsoft YaHei" panose="020B0503020204020204" pitchFamily="34" charset="-122"/>
              </a:rPr>
              <a:t>complementary similarity metrics</a:t>
            </a:r>
            <a:r>
              <a:rPr lang="en-US" altLang="zh-CN" dirty="0">
                <a:solidFill>
                  <a:srgbClr val="000000"/>
                </a:solidFill>
                <a:ea typeface="Microsoft YaHei" panose="020B0503020204020204" pitchFamily="34" charset="-122"/>
              </a:rPr>
              <a:t>, which constructs a </a:t>
            </a:r>
            <a:r>
              <a:rPr lang="en-US" altLang="zh-CN" b="1" dirty="0">
                <a:solidFill>
                  <a:srgbClr val="000000"/>
                </a:solidFill>
                <a:ea typeface="Microsoft YaHei" panose="020B0503020204020204" pitchFamily="34" charset="-122"/>
              </a:rPr>
              <a:t>learnable non-linear </a:t>
            </a:r>
            <a:r>
              <a:rPr lang="en-US" altLang="zh-CN" dirty="0">
                <a:solidFill>
                  <a:srgbClr val="000000"/>
                </a:solidFill>
                <a:ea typeface="Microsoft YaHei" panose="020B0503020204020204" pitchFamily="34" charset="-122"/>
              </a:rPr>
              <a:t>metric space.</a:t>
            </a:r>
          </a:p>
        </p:txBody>
      </p:sp>
      <p:sp>
        <p:nvSpPr>
          <p:cNvPr id="6" name="Rectangle 5"/>
          <p:cNvSpPr/>
          <p:nvPr/>
        </p:nvSpPr>
        <p:spPr>
          <a:xfrm>
            <a:off x="4572000" y="3859367"/>
            <a:ext cx="4572000" cy="1231106"/>
          </a:xfrm>
          <a:prstGeom prst="rect">
            <a:avLst/>
          </a:prstGeom>
        </p:spPr>
        <p:txBody>
          <a:bodyPr>
            <a:spAutoFit/>
          </a:bodyPr>
          <a:lstStyle/>
          <a:p>
            <a:r>
              <a:rPr lang="en-US" altLang="zh-CN" sz="2000" dirty="0">
                <a:solidFill>
                  <a:srgbClr val="4472C4"/>
                </a:solidFill>
              </a:rPr>
              <a:t>• </a:t>
            </a:r>
            <a:r>
              <a:rPr lang="en-US" altLang="zh-CN" sz="2000" dirty="0">
                <a:solidFill>
                  <a:srgbClr val="4472C4"/>
                </a:solidFill>
                <a:ea typeface="Microsoft YaHei" panose="020B0503020204020204" pitchFamily="34" charset="-122"/>
              </a:rPr>
              <a:t>Hard Negative Loss</a:t>
            </a:r>
          </a:p>
          <a:p>
            <a:r>
              <a:rPr lang="en-US" altLang="zh-CN" dirty="0">
                <a:solidFill>
                  <a:srgbClr val="000000"/>
                </a:solidFill>
                <a:ea typeface="Microsoft YaHei" panose="020B0503020204020204" pitchFamily="34" charset="-122"/>
              </a:rPr>
              <a:t>Instead of </a:t>
            </a:r>
            <a:r>
              <a:rPr lang="en-US" altLang="zh-CN" dirty="0">
                <a:solidFill>
                  <a:srgbClr val="C00000"/>
                </a:solidFill>
                <a:ea typeface="Microsoft YaHei" panose="020B0503020204020204" pitchFamily="34" charset="-122"/>
              </a:rPr>
              <a:t>treat all negative samples equally</a:t>
            </a:r>
            <a:r>
              <a:rPr lang="en-US" altLang="zh-CN" dirty="0">
                <a:solidFill>
                  <a:srgbClr val="000000"/>
                </a:solidFill>
                <a:ea typeface="Microsoft YaHei" panose="020B0503020204020204" pitchFamily="34" charset="-122"/>
              </a:rPr>
              <a:t>,  </a:t>
            </a:r>
            <a:r>
              <a:rPr lang="en-US" altLang="zh-CN" b="1" dirty="0">
                <a:solidFill>
                  <a:srgbClr val="000000"/>
                </a:solidFill>
                <a:ea typeface="Microsoft YaHei" panose="020B0503020204020204" pitchFamily="34" charset="-122"/>
              </a:rPr>
              <a:t>focus more on hard negative samples </a:t>
            </a:r>
            <a:r>
              <a:rPr lang="en-US" altLang="zh-CN" dirty="0">
                <a:solidFill>
                  <a:srgbClr val="000000"/>
                </a:solidFill>
                <a:ea typeface="Microsoft YaHei" panose="020B0503020204020204" pitchFamily="34" charset="-122"/>
              </a:rPr>
              <a:t>that are difficult to distinguish during training.</a:t>
            </a:r>
          </a:p>
        </p:txBody>
      </p:sp>
      <p:pic>
        <p:nvPicPr>
          <p:cNvPr id="9" name="Picture 8"/>
          <p:cNvPicPr>
            <a:picLocks noChangeAspect="1"/>
          </p:cNvPicPr>
          <p:nvPr/>
        </p:nvPicPr>
        <p:blipFill rotWithShape="1">
          <a:blip r:embed="rId2"/>
          <a:srcRect l="61055" t="10607" b="38131"/>
          <a:stretch/>
        </p:blipFill>
        <p:spPr>
          <a:xfrm>
            <a:off x="249582" y="2353317"/>
            <a:ext cx="4322418" cy="2737156"/>
          </a:xfrm>
          <a:prstGeom prst="rect">
            <a:avLst/>
          </a:prstGeom>
        </p:spPr>
      </p:pic>
      <p:sp>
        <p:nvSpPr>
          <p:cNvPr id="3" name="Title 1">
            <a:extLst>
              <a:ext uri="{FF2B5EF4-FFF2-40B4-BE49-F238E27FC236}">
                <a16:creationId xmlns:a16="http://schemas.microsoft.com/office/drawing/2014/main" id="{46D9CD06-4077-336B-3836-578D0878FEA7}"/>
              </a:ext>
            </a:extLst>
          </p:cNvPr>
          <p:cNvSpPr>
            <a:spLocks noGrp="1"/>
          </p:cNvSpPr>
          <p:nvPr>
            <p:ph type="title"/>
          </p:nvPr>
        </p:nvSpPr>
        <p:spPr>
          <a:xfrm>
            <a:off x="-114301" y="236698"/>
            <a:ext cx="9372600" cy="1143000"/>
          </a:xfrm>
        </p:spPr>
        <p:txBody>
          <a:bodyPr>
            <a:noAutofit/>
          </a:bodyPr>
          <a:lstStyle/>
          <a:p>
            <a:r>
              <a:rPr lang="en-HK" sz="2700" b="1" dirty="0"/>
              <a:t>LGC-CR: Few-shot Knowledge Graph Completion via </a:t>
            </a:r>
            <a:r>
              <a:rPr lang="en-HK" sz="2700" b="1" dirty="0" err="1"/>
              <a:t>LocalGlobal</a:t>
            </a:r>
            <a:r>
              <a:rPr lang="en-HK" sz="2700" b="1" dirty="0"/>
              <a:t> Contrastive Learning and LLM-Guided Refinement </a:t>
            </a:r>
            <a:r>
              <a:rPr lang="zh-CN" altLang="en-US" sz="2700" b="1" dirty="0"/>
              <a:t> </a:t>
            </a:r>
            <a:r>
              <a:rPr lang="en-US" altLang="zh-CN" sz="2700" b="1" dirty="0"/>
              <a:t>[CIKM’25]</a:t>
            </a:r>
            <a:endParaRPr lang="zh-CN" altLang="en-US" sz="2700" b="1" dirty="0"/>
          </a:p>
        </p:txBody>
      </p:sp>
      <p:sp>
        <p:nvSpPr>
          <p:cNvPr id="4" name="TextBox 3">
            <a:extLst>
              <a:ext uri="{FF2B5EF4-FFF2-40B4-BE49-F238E27FC236}">
                <a16:creationId xmlns:a16="http://schemas.microsoft.com/office/drawing/2014/main" id="{3BA7886A-31DC-A6C5-E077-17F6E097A71C}"/>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dl.acm.org</a:t>
            </a:r>
            <a:r>
              <a:rPr lang="en-US" altLang="zh-CN" dirty="0"/>
              <a:t>/</a:t>
            </a:r>
            <a:r>
              <a:rPr lang="en-US" altLang="zh-CN" dirty="0" err="1"/>
              <a:t>doi</a:t>
            </a:r>
            <a:r>
              <a:rPr lang="en-US" altLang="zh-CN" dirty="0"/>
              <a:t>/</a:t>
            </a:r>
            <a:r>
              <a:rPr lang="en-US" altLang="zh-CN" dirty="0" err="1"/>
              <a:t>epdf</a:t>
            </a:r>
            <a:r>
              <a:rPr lang="en-US" altLang="zh-CN" dirty="0"/>
              <a:t>/10.1145/3746252.3761000</a:t>
            </a:r>
          </a:p>
        </p:txBody>
      </p:sp>
      <p:sp>
        <p:nvSpPr>
          <p:cNvPr id="8" name="Google Shape;213;p10">
            <a:extLst>
              <a:ext uri="{FF2B5EF4-FFF2-40B4-BE49-F238E27FC236}">
                <a16:creationId xmlns:a16="http://schemas.microsoft.com/office/drawing/2014/main" id="{24C572CC-F7BD-C75A-417C-9F5583C99A4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034566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5556" y="1676400"/>
            <a:ext cx="3111244" cy="4525963"/>
          </a:xfrm>
        </p:spPr>
        <p:txBody>
          <a:bodyPr>
            <a:normAutofit fontScale="92500" lnSpcReduction="10000"/>
          </a:bodyPr>
          <a:lstStyle/>
          <a:p>
            <a:r>
              <a:rPr lang="en-US" altLang="zh-CN" sz="2200" b="1" dirty="0">
                <a:solidFill>
                  <a:srgbClr val="4472C4"/>
                </a:solidFill>
                <a:ea typeface="Microsoft YaHei" panose="020B0503020204020204" pitchFamily="34" charset="-122"/>
              </a:rPr>
              <a:t>Instruction Retrieval</a:t>
            </a:r>
          </a:p>
          <a:p>
            <a:pPr marL="0" indent="0">
              <a:buNone/>
            </a:pPr>
            <a:r>
              <a:rPr lang="en-US" altLang="zh-CN" sz="2000" dirty="0">
                <a:solidFill>
                  <a:srgbClr val="000000"/>
                </a:solidFill>
                <a:ea typeface="Microsoft YaHei" panose="020B0503020204020204" pitchFamily="34" charset="-122"/>
              </a:rPr>
              <a:t>Retrieve query-relevant</a:t>
            </a:r>
            <a:r>
              <a:rPr lang="zh-CN" altLang="en-US" sz="2000" dirty="0">
                <a:solidFill>
                  <a:srgbClr val="000000"/>
                </a:solidFill>
                <a:ea typeface="Microsoft YaHei" panose="020B0503020204020204" pitchFamily="34" charset="-122"/>
              </a:rPr>
              <a:t> </a:t>
            </a:r>
            <a:r>
              <a:rPr lang="en-US" altLang="zh-CN" sz="2000" b="1" dirty="0">
                <a:solidFill>
                  <a:srgbClr val="000000"/>
                </a:solidFill>
                <a:ea typeface="Microsoft YaHei" panose="020B0503020204020204" pitchFamily="34" charset="-122"/>
              </a:rPr>
              <a:t>structural and semantic knowledge</a:t>
            </a:r>
            <a:r>
              <a:rPr lang="en-US" altLang="zh-CN" sz="2000" dirty="0">
                <a:solidFill>
                  <a:srgbClr val="000000"/>
                </a:solidFill>
                <a:ea typeface="Microsoft YaHei" panose="020B0503020204020204" pitchFamily="34" charset="-122"/>
              </a:rPr>
              <a:t>.</a:t>
            </a:r>
          </a:p>
          <a:p>
            <a:pPr marL="0" indent="0">
              <a:buNone/>
            </a:pPr>
            <a:endParaRPr lang="en-US" altLang="zh-CN" sz="2000" dirty="0">
              <a:solidFill>
                <a:srgbClr val="000000"/>
              </a:solidFill>
              <a:ea typeface="Microsoft YaHei" panose="020B0503020204020204" pitchFamily="34" charset="-122"/>
            </a:endParaRPr>
          </a:p>
          <a:p>
            <a:r>
              <a:rPr lang="en-US" altLang="zh-CN" sz="2200" b="1" dirty="0">
                <a:solidFill>
                  <a:srgbClr val="4472C4"/>
                </a:solidFill>
                <a:ea typeface="Microsoft YaHei" panose="020B0503020204020204" pitchFamily="34" charset="-122"/>
              </a:rPr>
              <a:t>Knowledge Selector </a:t>
            </a:r>
          </a:p>
          <a:p>
            <a:pPr marL="0" indent="0">
              <a:buNone/>
            </a:pPr>
            <a:r>
              <a:rPr lang="en-US" altLang="zh-CN" sz="2000" i="1" dirty="0">
                <a:solidFill>
                  <a:srgbClr val="000000"/>
                </a:solidFill>
                <a:ea typeface="Microsoft YaHei" panose="020B0503020204020204" pitchFamily="34" charset="-122"/>
              </a:rPr>
              <a:t>Diversity-aware Sampling:  </a:t>
            </a:r>
            <a:r>
              <a:rPr lang="en-US" altLang="zh-CN" sz="2000" dirty="0">
                <a:solidFill>
                  <a:srgbClr val="000000"/>
                </a:solidFill>
                <a:ea typeface="Microsoft YaHei" panose="020B0503020204020204" pitchFamily="34" charset="-122"/>
              </a:rPr>
              <a:t>selects </a:t>
            </a:r>
            <a:r>
              <a:rPr lang="en-US" altLang="zh-CN" sz="2000" b="1" dirty="0">
                <a:solidFill>
                  <a:srgbClr val="000000"/>
                </a:solidFill>
                <a:ea typeface="Microsoft YaHei" panose="020B0503020204020204" pitchFamily="34" charset="-122"/>
              </a:rPr>
              <a:t>representative relations </a:t>
            </a:r>
            <a:r>
              <a:rPr lang="en-US" altLang="zh-CN" sz="2000" dirty="0">
                <a:solidFill>
                  <a:srgbClr val="000000"/>
                </a:solidFill>
                <a:ea typeface="Microsoft YaHei" panose="020B0503020204020204" pitchFamily="34" charset="-122"/>
              </a:rPr>
              <a:t>covering diverse KG information.</a:t>
            </a:r>
          </a:p>
          <a:p>
            <a:pPr marL="0" marR="3000" indent="0" algn="just">
              <a:buNone/>
            </a:pPr>
            <a:endParaRPr lang="en-US" altLang="zh-CN" sz="2000" dirty="0">
              <a:solidFill>
                <a:srgbClr val="000000"/>
              </a:solidFill>
              <a:ea typeface="Microsoft YaHei" panose="020B0503020204020204" pitchFamily="34" charset="-122"/>
            </a:endParaRPr>
          </a:p>
          <a:p>
            <a:pPr marL="0" marR="3000" indent="0">
              <a:buNone/>
            </a:pPr>
            <a:r>
              <a:rPr lang="en-US" altLang="zh-CN" sz="2000" i="1" dirty="0">
                <a:solidFill>
                  <a:srgbClr val="000000"/>
                </a:solidFill>
                <a:ea typeface="Microsoft YaHei" panose="020B0503020204020204" pitchFamily="34" charset="-122"/>
              </a:rPr>
              <a:t>Centrality-aware Sampling:  </a:t>
            </a:r>
            <a:r>
              <a:rPr lang="en-US" altLang="zh-CN" sz="2000" dirty="0">
                <a:solidFill>
                  <a:srgbClr val="000000"/>
                </a:solidFill>
                <a:ea typeface="Microsoft YaHei" panose="020B0503020204020204" pitchFamily="34" charset="-122"/>
              </a:rPr>
              <a:t>focusing on </a:t>
            </a:r>
            <a:r>
              <a:rPr lang="en-US" altLang="zh-CN" sz="2000" b="1" dirty="0">
                <a:solidFill>
                  <a:srgbClr val="000000"/>
                </a:solidFill>
                <a:ea typeface="Microsoft YaHei" panose="020B0503020204020204" pitchFamily="34" charset="-122"/>
              </a:rPr>
              <a:t>high-centrality relations </a:t>
            </a:r>
            <a:r>
              <a:rPr lang="en-US" altLang="zh-CN" sz="2000" dirty="0">
                <a:solidFill>
                  <a:srgbClr val="000000"/>
                </a:solidFill>
                <a:ea typeface="Microsoft YaHei" panose="020B0503020204020204" pitchFamily="34" charset="-122"/>
              </a:rPr>
              <a:t>while avoiding noise.</a:t>
            </a:r>
          </a:p>
        </p:txBody>
      </p:sp>
      <p:pic>
        <p:nvPicPr>
          <p:cNvPr id="4" name="Picture 3"/>
          <p:cNvPicPr>
            <a:picLocks noChangeAspect="1"/>
          </p:cNvPicPr>
          <p:nvPr/>
        </p:nvPicPr>
        <p:blipFill>
          <a:blip r:embed="rId2"/>
          <a:stretch>
            <a:fillRect/>
          </a:stretch>
        </p:blipFill>
        <p:spPr>
          <a:xfrm>
            <a:off x="32699" y="3055045"/>
            <a:ext cx="4390125" cy="3802955"/>
          </a:xfrm>
          <a:prstGeom prst="rect">
            <a:avLst/>
          </a:prstGeom>
        </p:spPr>
      </p:pic>
      <p:pic>
        <p:nvPicPr>
          <p:cNvPr id="5" name="Picture 4"/>
          <p:cNvPicPr>
            <a:picLocks noChangeAspect="1"/>
          </p:cNvPicPr>
          <p:nvPr/>
        </p:nvPicPr>
        <p:blipFill>
          <a:blip r:embed="rId3"/>
          <a:stretch>
            <a:fillRect/>
          </a:stretch>
        </p:blipFill>
        <p:spPr>
          <a:xfrm>
            <a:off x="20230" y="1455045"/>
            <a:ext cx="5542857" cy="1600000"/>
          </a:xfrm>
          <a:prstGeom prst="rect">
            <a:avLst/>
          </a:prstGeom>
        </p:spPr>
      </p:pic>
      <p:sp>
        <p:nvSpPr>
          <p:cNvPr id="8" name="Title 1">
            <a:extLst>
              <a:ext uri="{FF2B5EF4-FFF2-40B4-BE49-F238E27FC236}">
                <a16:creationId xmlns:a16="http://schemas.microsoft.com/office/drawing/2014/main" id="{363F6F30-0477-F22B-1413-283FA0B7ACEB}"/>
              </a:ext>
            </a:extLst>
          </p:cNvPr>
          <p:cNvSpPr>
            <a:spLocks noGrp="1"/>
          </p:cNvSpPr>
          <p:nvPr>
            <p:ph type="title"/>
          </p:nvPr>
        </p:nvSpPr>
        <p:spPr>
          <a:xfrm>
            <a:off x="-114301" y="236698"/>
            <a:ext cx="9372600" cy="1143000"/>
          </a:xfrm>
        </p:spPr>
        <p:txBody>
          <a:bodyPr>
            <a:noAutofit/>
          </a:bodyPr>
          <a:lstStyle/>
          <a:p>
            <a:r>
              <a:rPr lang="en-HK" sz="2700" b="1" dirty="0"/>
              <a:t>LGC-CR: Few-shot Knowledge Graph Completion via </a:t>
            </a:r>
            <a:r>
              <a:rPr lang="en-HK" sz="2700" b="1" dirty="0" err="1"/>
              <a:t>LocalGlobal</a:t>
            </a:r>
            <a:r>
              <a:rPr lang="en-HK" sz="2700" b="1" dirty="0"/>
              <a:t> Contrastive Learning and LLM-Guided Refinement </a:t>
            </a:r>
            <a:r>
              <a:rPr lang="zh-CN" altLang="en-US" sz="2700" b="1" dirty="0"/>
              <a:t> </a:t>
            </a:r>
            <a:r>
              <a:rPr lang="en-US" altLang="zh-CN" sz="2700" b="1" dirty="0"/>
              <a:t>[CIKM’25]</a:t>
            </a:r>
            <a:endParaRPr lang="zh-CN" altLang="en-US" sz="2700" b="1" dirty="0"/>
          </a:p>
        </p:txBody>
      </p:sp>
      <p:sp>
        <p:nvSpPr>
          <p:cNvPr id="7" name="Google Shape;213;p10">
            <a:extLst>
              <a:ext uri="{FF2B5EF4-FFF2-40B4-BE49-F238E27FC236}">
                <a16:creationId xmlns:a16="http://schemas.microsoft.com/office/drawing/2014/main" id="{84B9C720-6858-065D-1ACD-76B0D3E2EEF3}"/>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8279227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143000" y="182285"/>
            <a:ext cx="5591871" cy="1143000"/>
          </a:xfrm>
        </p:spPr>
        <p:txBody>
          <a:bodyPr>
            <a:normAutofit/>
          </a:bodyPr>
          <a:lstStyle/>
          <a:p>
            <a:r>
              <a:rPr lang="en-US" altLang="zh-CN" b="1" dirty="0"/>
              <a:t>6. Graphs for AI Agents</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152400" y="1271147"/>
            <a:ext cx="8949270" cy="2973122"/>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AI Agents</a:t>
            </a:r>
          </a:p>
          <a:p>
            <a:pPr marL="800100" lvl="1" indent="-342900" algn="just">
              <a:lnSpc>
                <a:spcPct val="130000"/>
              </a:lnSpc>
              <a:buFontTx/>
              <a:buChar char="-"/>
            </a:pPr>
            <a:r>
              <a:rPr lang="en-US" sz="2400" dirty="0"/>
              <a:t>Agent Interaction With Task Planning Graphs</a:t>
            </a:r>
          </a:p>
          <a:p>
            <a:pPr marL="800100" lvl="1" indent="-342900" algn="just">
              <a:lnSpc>
                <a:spcPct val="130000"/>
              </a:lnSpc>
              <a:buFontTx/>
              <a:buChar char="-"/>
            </a:pPr>
            <a:r>
              <a:rPr lang="en-US" sz="2400" dirty="0"/>
              <a:t>Agent Interaction With Task Execution Graphs</a:t>
            </a:r>
          </a:p>
          <a:p>
            <a:pPr marL="800100" lvl="1" indent="-342900" algn="just">
              <a:lnSpc>
                <a:spcPct val="130000"/>
              </a:lnSpc>
              <a:buFontTx/>
              <a:buChar char="-"/>
            </a:pPr>
            <a:r>
              <a:rPr lang="en-US" sz="2400" dirty="0"/>
              <a:t>Agent Interaction With Memory Graphs</a:t>
            </a:r>
          </a:p>
          <a:p>
            <a:pPr marL="800100" lvl="1" indent="-342900" algn="just">
              <a:lnSpc>
                <a:spcPct val="130000"/>
              </a:lnSpc>
              <a:buFontTx/>
              <a:buChar char="-"/>
            </a:pPr>
            <a:r>
              <a:rPr lang="en-US" sz="2400" dirty="0"/>
              <a:t>Multi-Agent Coordination Graphs</a:t>
            </a:r>
            <a:endParaRPr lang="en-HK" altLang="zh-CN" sz="2400" dirty="0">
              <a:cs typeface="Times New Roman" panose="02020603050405020304" pitchFamily="18" charset="0"/>
            </a:endParaRPr>
          </a:p>
          <a:p>
            <a:pPr marL="800100" lvl="1" indent="-342900" algn="just">
              <a:lnSpc>
                <a:spcPct val="130000"/>
              </a:lnSpc>
              <a:buFontTx/>
              <a:buChar char="-"/>
            </a:pPr>
            <a:endParaRPr lang="en-HK" altLang="zh-CN" sz="2400" dirty="0">
              <a:cs typeface="Times New Roman" panose="02020603050405020304" pitchFamily="18" charset="0"/>
            </a:endParaRPr>
          </a:p>
        </p:txBody>
      </p:sp>
      <p:sp>
        <p:nvSpPr>
          <p:cNvPr id="7" name="矩形 6">
            <a:extLst>
              <a:ext uri="{FF2B5EF4-FFF2-40B4-BE49-F238E27FC236}">
                <a16:creationId xmlns:a16="http://schemas.microsoft.com/office/drawing/2014/main" id="{71E7C5DD-D074-459D-9EA6-7C81551E6660}"/>
              </a:ext>
            </a:extLst>
          </p:cNvPr>
          <p:cNvSpPr/>
          <p:nvPr/>
        </p:nvSpPr>
        <p:spPr>
          <a:xfrm>
            <a:off x="2483196" y="6029980"/>
            <a:ext cx="4144071" cy="523220"/>
          </a:xfrm>
          <a:prstGeom prst="rect">
            <a:avLst/>
          </a:prstGeom>
        </p:spPr>
        <p:txBody>
          <a:bodyPr wrap="square">
            <a:spAutoFit/>
          </a:bodyPr>
          <a:lstStyle/>
          <a:p>
            <a:r>
              <a:rPr lang="en-US" altLang="zh-CN" sz="2800" dirty="0"/>
              <a:t>P</a:t>
            </a:r>
            <a:r>
              <a:rPr lang="en-HK" sz="2800" dirty="0"/>
              <a:t>resented by </a:t>
            </a:r>
            <a:r>
              <a:rPr lang="en-US" sz="2800" dirty="0" err="1">
                <a:solidFill>
                  <a:schemeClr val="tx2"/>
                </a:solidFill>
              </a:rPr>
              <a:t>Arijit</a:t>
            </a:r>
            <a:r>
              <a:rPr lang="en-US" sz="2800" dirty="0">
                <a:solidFill>
                  <a:schemeClr val="tx2"/>
                </a:solidFill>
              </a:rPr>
              <a:t> Khan</a:t>
            </a:r>
            <a:endParaRPr lang="en-HK" sz="2800" dirty="0">
              <a:solidFill>
                <a:schemeClr val="tx2"/>
              </a:solidFill>
            </a:endParaRPr>
          </a:p>
        </p:txBody>
      </p:sp>
      <p:pic>
        <p:nvPicPr>
          <p:cNvPr id="9" name="Picture 1"/>
          <p:cNvPicPr>
            <a:picLocks noChangeAspect="1" noChangeArrowheads="1"/>
          </p:cNvPicPr>
          <p:nvPr/>
        </p:nvPicPr>
        <p:blipFill>
          <a:blip r:embed="rId2"/>
          <a:srcRect/>
          <a:stretch>
            <a:fillRect/>
          </a:stretch>
        </p:blipFill>
        <p:spPr bwMode="auto">
          <a:xfrm>
            <a:off x="3581400" y="4615795"/>
            <a:ext cx="1306794" cy="1313242"/>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Tree>
    <p:extLst>
      <p:ext uri="{BB962C8B-B14F-4D97-AF65-F5344CB8AC3E}">
        <p14:creationId xmlns:p14="http://schemas.microsoft.com/office/powerpoint/2010/main" val="16960105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5" name="Google Shape;155;p5"/>
          <p:cNvSpPr/>
          <p:nvPr/>
        </p:nvSpPr>
        <p:spPr>
          <a:xfrm>
            <a:off x="1082763" y="3288309"/>
            <a:ext cx="204143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 LLM models</a:t>
            </a:r>
            <a:endParaRPr sz="1800" b="1">
              <a:solidFill>
                <a:schemeClr val="dk1"/>
              </a:solidFill>
              <a:latin typeface="Calibri"/>
              <a:ea typeface="Calibri"/>
              <a:cs typeface="Calibri"/>
              <a:sym typeface="Calibri"/>
            </a:endParaRPr>
          </a:p>
        </p:txBody>
      </p:sp>
      <p:pic>
        <p:nvPicPr>
          <p:cNvPr id="1026" name="Picture 2"/>
          <p:cNvPicPr>
            <a:picLocks noChangeAspect="1" noChangeArrowheads="1"/>
          </p:cNvPicPr>
          <p:nvPr/>
        </p:nvPicPr>
        <p:blipFill>
          <a:blip r:embed="rId3"/>
          <a:srcRect/>
          <a:stretch>
            <a:fillRect/>
          </a:stretch>
        </p:blipFill>
        <p:spPr bwMode="auto">
          <a:xfrm>
            <a:off x="762000" y="457200"/>
            <a:ext cx="7086600" cy="3133101"/>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52400" y="4167187"/>
            <a:ext cx="3352800" cy="2309813"/>
          </a:xfrm>
          <a:prstGeom prst="rect">
            <a:avLst/>
          </a:prstGeom>
          <a:noFill/>
          <a:ln w="9525">
            <a:noFill/>
            <a:miter lim="800000"/>
            <a:headEnd/>
            <a:tailEnd/>
          </a:ln>
          <a:effectLst/>
        </p:spPr>
      </p:pic>
      <p:sp>
        <p:nvSpPr>
          <p:cNvPr id="14" name="Rectangle 13"/>
          <p:cNvSpPr/>
          <p:nvPr/>
        </p:nvSpPr>
        <p:spPr>
          <a:xfrm>
            <a:off x="3505200" y="4445675"/>
            <a:ext cx="5638800" cy="2031325"/>
          </a:xfrm>
          <a:prstGeom prst="rect">
            <a:avLst/>
          </a:prstGeom>
        </p:spPr>
        <p:txBody>
          <a:bodyPr wrap="square">
            <a:spAutoFit/>
          </a:bodyPr>
          <a:lstStyle/>
          <a:p>
            <a:r>
              <a:rPr lang="en-US" b="1" dirty="0"/>
              <a:t>Components of an Agent:</a:t>
            </a:r>
          </a:p>
          <a:p>
            <a:endParaRPr lang="en-US" dirty="0"/>
          </a:p>
          <a:p>
            <a:pPr>
              <a:buFont typeface="Arial" pitchFamily="34" charset="0"/>
              <a:buChar char="•"/>
            </a:pPr>
            <a:r>
              <a:rPr lang="en-US" b="1" dirty="0"/>
              <a:t>Required: </a:t>
            </a:r>
            <a:r>
              <a:rPr lang="en-US" dirty="0"/>
              <a:t>Grounding, Agency, Planning, Memory, Learning</a:t>
            </a:r>
          </a:p>
          <a:p>
            <a:pPr>
              <a:buFont typeface="Arial" pitchFamily="34" charset="0"/>
              <a:buChar char="•"/>
            </a:pPr>
            <a:endParaRPr lang="en-US" dirty="0"/>
          </a:p>
          <a:p>
            <a:pPr>
              <a:buFont typeface="Arial" pitchFamily="34" charset="0"/>
              <a:buChar char="•"/>
            </a:pPr>
            <a:r>
              <a:rPr lang="en-US" b="1" dirty="0"/>
              <a:t>Additional:</a:t>
            </a:r>
            <a:r>
              <a:rPr lang="en-US" dirty="0"/>
              <a:t> Embodiment, Communication, World Modeling, Multimodality</a:t>
            </a:r>
          </a:p>
        </p:txBody>
      </p:sp>
      <p:sp>
        <p:nvSpPr>
          <p:cNvPr id="15" name="Rectangle 14"/>
          <p:cNvSpPr/>
          <p:nvPr/>
        </p:nvSpPr>
        <p:spPr>
          <a:xfrm>
            <a:off x="457200" y="3352800"/>
            <a:ext cx="8229600" cy="923330"/>
          </a:xfrm>
          <a:prstGeom prst="rect">
            <a:avLst/>
          </a:prstGeom>
        </p:spPr>
        <p:txBody>
          <a:bodyPr wrap="square">
            <a:spAutoFit/>
          </a:bodyPr>
          <a:lstStyle/>
          <a:p>
            <a:r>
              <a:rPr lang="en-US" b="1" dirty="0"/>
              <a:t>What would we like an agent to do? - </a:t>
            </a:r>
            <a:r>
              <a:rPr lang="en-US" dirty="0"/>
              <a:t>ACT! </a:t>
            </a:r>
          </a:p>
          <a:p>
            <a:r>
              <a:rPr lang="en-US" dirty="0"/>
              <a:t>Agentic systems autonomously make decisions and take actions to achieve a specified goal, operating within the constraints of their environment and design.</a:t>
            </a:r>
          </a:p>
        </p:txBody>
      </p:sp>
      <p:sp>
        <p:nvSpPr>
          <p:cNvPr id="152" name="Google Shape;152;p5"/>
          <p:cNvSpPr txBox="1"/>
          <p:nvPr/>
        </p:nvSpPr>
        <p:spPr>
          <a:xfrm>
            <a:off x="504000" y="76200"/>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Agents - Introduction  </a:t>
            </a:r>
            <a:endParaRPr sz="3266" b="1">
              <a:latin typeface="Calibri"/>
              <a:ea typeface="Calibri"/>
              <a:cs typeface="Calibri"/>
              <a:sym typeface="Calibri"/>
            </a:endParaRPr>
          </a:p>
        </p:txBody>
      </p:sp>
      <p:sp>
        <p:nvSpPr>
          <p:cNvPr id="2" name="Google Shape;213;p10">
            <a:extLst>
              <a:ext uri="{FF2B5EF4-FFF2-40B4-BE49-F238E27FC236}">
                <a16:creationId xmlns:a16="http://schemas.microsoft.com/office/drawing/2014/main" id="{7F4469B9-0357-3AEF-076E-C7ACB6B9D01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p:nvPr/>
        </p:nvSpPr>
        <p:spPr>
          <a:xfrm>
            <a:off x="504000" y="76200"/>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AI Agents</a:t>
            </a:r>
            <a:endParaRPr sz="3266" b="1">
              <a:latin typeface="Calibri"/>
              <a:ea typeface="Calibri"/>
              <a:cs typeface="Calibri"/>
              <a:sym typeface="Calibri"/>
            </a:endParaRPr>
          </a:p>
        </p:txBody>
      </p:sp>
      <p:pic>
        <p:nvPicPr>
          <p:cNvPr id="2051" name="Picture 3"/>
          <p:cNvPicPr>
            <a:picLocks noChangeAspect="1" noChangeArrowheads="1"/>
          </p:cNvPicPr>
          <p:nvPr/>
        </p:nvPicPr>
        <p:blipFill>
          <a:blip r:embed="rId3"/>
          <a:srcRect/>
          <a:stretch>
            <a:fillRect/>
          </a:stretch>
        </p:blipFill>
        <p:spPr bwMode="auto">
          <a:xfrm>
            <a:off x="0" y="609600"/>
            <a:ext cx="3545527" cy="20351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3810000" y="381000"/>
            <a:ext cx="5257800" cy="3178175"/>
          </a:xfrm>
          <a:prstGeom prst="rect">
            <a:avLst/>
          </a:prstGeom>
          <a:noFill/>
          <a:ln w="9525">
            <a:noFill/>
            <a:miter lim="800000"/>
            <a:headEnd/>
            <a:tailEnd/>
          </a:ln>
          <a:effectLst/>
        </p:spPr>
      </p:pic>
      <p:sp>
        <p:nvSpPr>
          <p:cNvPr id="12" name="Rectangle 11"/>
          <p:cNvSpPr/>
          <p:nvPr/>
        </p:nvSpPr>
        <p:spPr>
          <a:xfrm>
            <a:off x="3505200" y="2971800"/>
            <a:ext cx="990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a:srcRect/>
          <a:stretch>
            <a:fillRect/>
          </a:stretch>
        </p:blipFill>
        <p:spPr bwMode="auto">
          <a:xfrm>
            <a:off x="87312" y="3810000"/>
            <a:ext cx="9056688" cy="2550945"/>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0599A3C1-88E2-CB45-3019-CD568FD2299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p:nvPr/>
        </p:nvSpPr>
        <p:spPr>
          <a:xfrm>
            <a:off x="504000" y="76200"/>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AI Agents</a:t>
            </a:r>
            <a:endParaRPr sz="3266" b="1">
              <a:latin typeface="Calibri"/>
              <a:ea typeface="Calibri"/>
              <a:cs typeface="Calibri"/>
              <a:sym typeface="Calibri"/>
            </a:endParaRPr>
          </a:p>
        </p:txBody>
      </p:sp>
      <p:pic>
        <p:nvPicPr>
          <p:cNvPr id="2050" name="Picture 2"/>
          <p:cNvPicPr>
            <a:picLocks noChangeAspect="1" noChangeArrowheads="1"/>
          </p:cNvPicPr>
          <p:nvPr/>
        </p:nvPicPr>
        <p:blipFill>
          <a:blip r:embed="rId3"/>
          <a:srcRect/>
          <a:stretch>
            <a:fillRect/>
          </a:stretch>
        </p:blipFill>
        <p:spPr bwMode="auto">
          <a:xfrm>
            <a:off x="609600" y="609600"/>
            <a:ext cx="7772400" cy="4116127"/>
          </a:xfrm>
          <a:prstGeom prst="rect">
            <a:avLst/>
          </a:prstGeom>
          <a:noFill/>
          <a:ln w="9525">
            <a:noFill/>
            <a:miter lim="800000"/>
            <a:headEnd/>
            <a:tailEnd/>
          </a:ln>
          <a:effectLst/>
        </p:spPr>
      </p:pic>
      <p:sp>
        <p:nvSpPr>
          <p:cNvPr id="5" name="Rectangle 4"/>
          <p:cNvSpPr/>
          <p:nvPr/>
        </p:nvSpPr>
        <p:spPr>
          <a:xfrm>
            <a:off x="152400" y="4648200"/>
            <a:ext cx="6096000" cy="2185214"/>
          </a:xfrm>
          <a:prstGeom prst="rect">
            <a:avLst/>
          </a:prstGeom>
        </p:spPr>
        <p:txBody>
          <a:bodyPr wrap="square">
            <a:spAutoFit/>
          </a:bodyPr>
          <a:lstStyle/>
          <a:p>
            <a:r>
              <a:rPr lang="en-US" b="1" dirty="0"/>
              <a:t>Generative AI</a:t>
            </a:r>
            <a:r>
              <a:rPr lang="en-US" dirty="0"/>
              <a:t> produces content such as text, code, or intermediate reasoning steps. </a:t>
            </a:r>
          </a:p>
          <a:p>
            <a:endParaRPr lang="en-US" sz="500" b="1" dirty="0"/>
          </a:p>
          <a:p>
            <a:r>
              <a:rPr lang="en-US" b="1" dirty="0"/>
              <a:t>Agentic AI</a:t>
            </a:r>
            <a:r>
              <a:rPr lang="en-US" dirty="0"/>
              <a:t> refers to architectures that use these models to plan, reason, and orchestrate multi‑step workflows. </a:t>
            </a:r>
          </a:p>
          <a:p>
            <a:endParaRPr lang="en-US" sz="500" b="1" dirty="0"/>
          </a:p>
          <a:p>
            <a:r>
              <a:rPr lang="en-US" b="1" dirty="0"/>
              <a:t>AI Agents</a:t>
            </a:r>
            <a:r>
              <a:rPr lang="en-US" dirty="0"/>
              <a:t> are the concrete entities that carry out those workflows by invoking tools, interacting with environments, and executing actions.</a:t>
            </a:r>
          </a:p>
        </p:txBody>
      </p:sp>
      <p:pic>
        <p:nvPicPr>
          <p:cNvPr id="3074" name="Picture 2"/>
          <p:cNvPicPr>
            <a:picLocks noChangeAspect="1" noChangeArrowheads="1"/>
          </p:cNvPicPr>
          <p:nvPr/>
        </p:nvPicPr>
        <p:blipFill>
          <a:blip r:embed="rId4"/>
          <a:srcRect/>
          <a:stretch>
            <a:fillRect/>
          </a:stretch>
        </p:blipFill>
        <p:spPr bwMode="auto">
          <a:xfrm>
            <a:off x="6477000" y="4764253"/>
            <a:ext cx="2514600" cy="2093747"/>
          </a:xfrm>
          <a:prstGeom prst="rect">
            <a:avLst/>
          </a:prstGeom>
          <a:noFill/>
          <a:ln w="9525">
            <a:noFill/>
            <a:miter lim="800000"/>
            <a:headEnd/>
            <a:tailEnd/>
          </a:ln>
          <a:effectLst/>
        </p:spPr>
      </p:pic>
      <p:sp>
        <p:nvSpPr>
          <p:cNvPr id="4" name="Google Shape;213;p10">
            <a:extLst>
              <a:ext uri="{FF2B5EF4-FFF2-40B4-BE49-F238E27FC236}">
                <a16:creationId xmlns:a16="http://schemas.microsoft.com/office/drawing/2014/main" id="{19452C29-D497-143C-CA3F-2D05EA7BCB46}"/>
              </a:ext>
            </a:extLst>
          </p:cNvPr>
          <p:cNvSpPr txBox="1">
            <a:spLocks/>
          </p:cNvSpPr>
          <p:nvPr/>
        </p:nvSpPr>
        <p:spPr>
          <a:xfrm>
            <a:off x="7734300" y="6531401"/>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8"/>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Agentic AI Frameworks</a:t>
            </a:r>
            <a:endParaRPr sz="3266" b="1">
              <a:latin typeface="Calibri"/>
              <a:ea typeface="Calibri"/>
              <a:cs typeface="Calibri"/>
              <a:sym typeface="Calibri"/>
            </a:endParaRPr>
          </a:p>
        </p:txBody>
      </p:sp>
      <p:pic>
        <p:nvPicPr>
          <p:cNvPr id="6146" name="Picture 2"/>
          <p:cNvPicPr>
            <a:picLocks noChangeAspect="1" noChangeArrowheads="1"/>
          </p:cNvPicPr>
          <p:nvPr/>
        </p:nvPicPr>
        <p:blipFill>
          <a:blip r:embed="rId3"/>
          <a:srcRect/>
          <a:stretch>
            <a:fillRect/>
          </a:stretch>
        </p:blipFill>
        <p:spPr bwMode="auto">
          <a:xfrm>
            <a:off x="1458913" y="1309688"/>
            <a:ext cx="6226175" cy="4237037"/>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773D092F-79FA-5947-8408-262F36E520D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p:nvPr/>
        </p:nvSpPr>
        <p:spPr>
          <a:xfrm>
            <a:off x="504000" y="76200"/>
            <a:ext cx="8640000" cy="453647"/>
          </a:xfrm>
          <a:prstGeom prst="rect">
            <a:avLst/>
          </a:prstGeom>
          <a:noFill/>
          <a:ln>
            <a:noFill/>
          </a:ln>
        </p:spPr>
        <p:txBody>
          <a:bodyPr spcFirstLastPara="1" wrap="square" lIns="0" tIns="0" rIns="0" bIns="0" anchor="t" anchorCtr="0">
            <a:noAutofit/>
          </a:bodyPr>
          <a:lstStyle/>
          <a:p>
            <a:pPr marL="311089" lvl="0" indent="-311089">
              <a:lnSpc>
                <a:spcPct val="102000"/>
              </a:lnSpc>
            </a:pPr>
            <a:r>
              <a:rPr lang="en-US" sz="3266" b="1" dirty="0">
                <a:latin typeface="Calibri"/>
                <a:ea typeface="Calibri"/>
                <a:cs typeface="Calibri"/>
                <a:sym typeface="Calibri"/>
              </a:rPr>
              <a:t>Graphs Meet AI Agents </a:t>
            </a:r>
            <a:r>
              <a:rPr lang="en-US" sz="1600" dirty="0">
                <a:latin typeface="Calibri"/>
                <a:ea typeface="Calibri"/>
                <a:cs typeface="Calibri"/>
                <a:sym typeface="Calibri"/>
              </a:rPr>
              <a:t>[</a:t>
            </a:r>
            <a:r>
              <a:rPr lang="en-US" sz="1600" dirty="0" err="1">
                <a:latin typeface="Calibri"/>
                <a:ea typeface="Calibri"/>
                <a:cs typeface="Calibri"/>
                <a:sym typeface="Calibri"/>
              </a:rPr>
              <a:t>Bei</a:t>
            </a:r>
            <a:r>
              <a:rPr lang="en-US" sz="1600" dirty="0">
                <a:ea typeface="Calibri"/>
                <a:cs typeface="Calibri"/>
                <a:sym typeface="Calibri"/>
              </a:rPr>
              <a:t> et al., https://arxiv.org/abs/2506.18019]</a:t>
            </a:r>
            <a:r>
              <a:rPr lang="en-US" sz="1600" dirty="0">
                <a:latin typeface="Calibri"/>
                <a:ea typeface="Calibri"/>
                <a:cs typeface="Calibri"/>
                <a:sym typeface="Calibri"/>
              </a:rPr>
              <a:t>  </a:t>
            </a:r>
            <a:endParaRPr sz="1600">
              <a:latin typeface="Calibri"/>
              <a:ea typeface="Calibri"/>
              <a:cs typeface="Calibri"/>
              <a:sym typeface="Calibri"/>
            </a:endParaRPr>
          </a:p>
        </p:txBody>
      </p:sp>
      <p:pic>
        <p:nvPicPr>
          <p:cNvPr id="8194" name="Picture 2"/>
          <p:cNvPicPr>
            <a:picLocks noChangeAspect="1" noChangeArrowheads="1"/>
          </p:cNvPicPr>
          <p:nvPr/>
        </p:nvPicPr>
        <p:blipFill>
          <a:blip r:embed="rId3"/>
          <a:srcRect/>
          <a:stretch>
            <a:fillRect/>
          </a:stretch>
        </p:blipFill>
        <p:spPr bwMode="auto">
          <a:xfrm>
            <a:off x="152400" y="685800"/>
            <a:ext cx="8642941" cy="6061075"/>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03412B0F-05D2-17F9-D581-77B76B941B3C}"/>
              </a:ext>
            </a:extLst>
          </p:cNvPr>
          <p:cNvSpPr txBox="1">
            <a:spLocks/>
          </p:cNvSpPr>
          <p:nvPr/>
        </p:nvSpPr>
        <p:spPr>
          <a:xfrm>
            <a:off x="6629400" y="65690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129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FFA739-4C82-4AF5-902A-C22395A43B7C}"/>
              </a:ext>
            </a:extLst>
          </p:cNvPr>
          <p:cNvSpPr>
            <a:spLocks noGrp="1"/>
          </p:cNvSpPr>
          <p:nvPr>
            <p:ph type="title"/>
          </p:nvPr>
        </p:nvSpPr>
        <p:spPr/>
        <p:txBody>
          <a:bodyPr>
            <a:normAutofit/>
          </a:bodyPr>
          <a:lstStyle/>
          <a:p>
            <a:r>
              <a:rPr lang="en-HK" b="1" dirty="0">
                <a:latin typeface="+mn-lt"/>
                <a:cs typeface="Times New Roman" panose="02020603050405020304" pitchFamily="18" charset="0"/>
              </a:rPr>
              <a:t>Retrieval-Augmented Generation</a:t>
            </a:r>
          </a:p>
        </p:txBody>
      </p:sp>
      <p:sp>
        <p:nvSpPr>
          <p:cNvPr id="3" name="内容占位符 2">
            <a:extLst>
              <a:ext uri="{FF2B5EF4-FFF2-40B4-BE49-F238E27FC236}">
                <a16:creationId xmlns:a16="http://schemas.microsoft.com/office/drawing/2014/main" id="{1CAC199D-9B13-4724-B96B-3676CEC10AFC}"/>
              </a:ext>
            </a:extLst>
          </p:cNvPr>
          <p:cNvSpPr>
            <a:spLocks noGrp="1"/>
          </p:cNvSpPr>
          <p:nvPr>
            <p:ph idx="1"/>
          </p:nvPr>
        </p:nvSpPr>
        <p:spPr/>
        <p:txBody>
          <a:bodyPr/>
          <a:lstStyle/>
          <a:p>
            <a:r>
              <a:rPr lang="en-HK" sz="2400" dirty="0"/>
              <a:t>RAGs can enhance the capabilities of LLMs by integrating them with search or retrieval systems.</a:t>
            </a:r>
          </a:p>
          <a:p>
            <a:pPr lvl="1"/>
            <a:r>
              <a:rPr lang="en-HK" sz="2000" dirty="0"/>
              <a:t>Access up-to-date knowledge and external data source</a:t>
            </a:r>
          </a:p>
          <a:p>
            <a:endParaRPr lang="en-HK" sz="2400" dirty="0"/>
          </a:p>
          <a:p>
            <a:r>
              <a:rPr lang="en-HK" sz="2400" dirty="0"/>
              <a:t>Examples:</a:t>
            </a:r>
          </a:p>
          <a:p>
            <a:pPr lvl="1"/>
            <a:r>
              <a:rPr lang="en-HK" sz="2000" dirty="0"/>
              <a:t>Mic</a:t>
            </a:r>
            <a:r>
              <a:rPr lang="en-US" altLang="zh-CN" sz="2000" dirty="0" err="1"/>
              <a:t>ro</a:t>
            </a:r>
            <a:r>
              <a:rPr lang="en-HK" sz="2000" dirty="0"/>
              <a:t>soft Bing Chat</a:t>
            </a:r>
          </a:p>
          <a:p>
            <a:pPr lvl="1"/>
            <a:r>
              <a:rPr lang="en-HK" sz="2000" dirty="0"/>
              <a:t>Git</a:t>
            </a:r>
            <a:r>
              <a:rPr lang="en-US" altLang="zh-CN" sz="2000" dirty="0"/>
              <a:t>Hub </a:t>
            </a:r>
            <a:r>
              <a:rPr lang="en-US" altLang="zh-CN" sz="2000" dirty="0" err="1"/>
              <a:t>Copliot</a:t>
            </a:r>
            <a:endParaRPr lang="en-US" altLang="zh-CN" sz="2000" dirty="0"/>
          </a:p>
          <a:p>
            <a:pPr lvl="1"/>
            <a:r>
              <a:rPr lang="en-HK" sz="2000" dirty="0"/>
              <a:t>Medical Question Answering</a:t>
            </a:r>
          </a:p>
          <a:p>
            <a:pPr lvl="1"/>
            <a:endParaRPr lang="en-HK" sz="2000" dirty="0"/>
          </a:p>
        </p:txBody>
      </p:sp>
      <p:pic>
        <p:nvPicPr>
          <p:cNvPr id="4" name="Image 0" descr="preencoded.png">
            <a:extLst>
              <a:ext uri="{FF2B5EF4-FFF2-40B4-BE49-F238E27FC236}">
                <a16:creationId xmlns:a16="http://schemas.microsoft.com/office/drawing/2014/main" id="{D102F098-C77E-4983-AE3A-BD42FA628C91}"/>
              </a:ext>
            </a:extLst>
          </p:cNvPr>
          <p:cNvPicPr>
            <a:picLocks noChangeAspect="1"/>
          </p:cNvPicPr>
          <p:nvPr/>
        </p:nvPicPr>
        <p:blipFill>
          <a:blip r:embed="rId2"/>
          <a:stretch>
            <a:fillRect/>
          </a:stretch>
        </p:blipFill>
        <p:spPr>
          <a:xfrm>
            <a:off x="4724400" y="3429000"/>
            <a:ext cx="4241205" cy="2366577"/>
          </a:xfrm>
          <a:prstGeom prst="rect">
            <a:avLst/>
          </a:prstGeom>
        </p:spPr>
      </p:pic>
      <p:sp>
        <p:nvSpPr>
          <p:cNvPr id="7" name="Google Shape;213;p10">
            <a:extLst>
              <a:ext uri="{FF2B5EF4-FFF2-40B4-BE49-F238E27FC236}">
                <a16:creationId xmlns:a16="http://schemas.microsoft.com/office/drawing/2014/main" id="{1895990B-B373-51A0-203D-83F5745EA714}"/>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793682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Graphs for Agentic Planning</a:t>
            </a:r>
            <a:endParaRPr sz="3266" b="1">
              <a:latin typeface="Calibri"/>
              <a:ea typeface="Calibri"/>
              <a:cs typeface="Calibri"/>
              <a:sym typeface="Calibri"/>
            </a:endParaRPr>
          </a:p>
        </p:txBody>
      </p:sp>
      <p:pic>
        <p:nvPicPr>
          <p:cNvPr id="9218" name="Picture 2"/>
          <p:cNvPicPr>
            <a:picLocks noChangeAspect="1" noChangeArrowheads="1"/>
          </p:cNvPicPr>
          <p:nvPr/>
        </p:nvPicPr>
        <p:blipFill>
          <a:blip r:embed="rId3"/>
          <a:srcRect/>
          <a:stretch>
            <a:fillRect/>
          </a:stretch>
        </p:blipFill>
        <p:spPr bwMode="auto">
          <a:xfrm>
            <a:off x="60536" y="838200"/>
            <a:ext cx="9030259" cy="5032375"/>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CA5EB87A-4A41-B350-B75A-BCCD7B0C61D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Graph-of-Thought Reasoning</a:t>
            </a:r>
            <a:endParaRPr sz="3266" b="1">
              <a:latin typeface="Calibri"/>
              <a:ea typeface="Calibri"/>
              <a:cs typeface="Calibri"/>
              <a:sym typeface="Calibri"/>
            </a:endParaRPr>
          </a:p>
        </p:txBody>
      </p:sp>
      <p:pic>
        <p:nvPicPr>
          <p:cNvPr id="10242" name="Picture 2"/>
          <p:cNvPicPr>
            <a:picLocks noChangeAspect="1" noChangeArrowheads="1"/>
          </p:cNvPicPr>
          <p:nvPr/>
        </p:nvPicPr>
        <p:blipFill>
          <a:blip r:embed="rId3"/>
          <a:srcRect/>
          <a:stretch>
            <a:fillRect/>
          </a:stretch>
        </p:blipFill>
        <p:spPr bwMode="auto">
          <a:xfrm>
            <a:off x="228601" y="609600"/>
            <a:ext cx="7848600" cy="3211198"/>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a:srcRect/>
          <a:stretch>
            <a:fillRect/>
          </a:stretch>
        </p:blipFill>
        <p:spPr bwMode="auto">
          <a:xfrm>
            <a:off x="152400" y="3886200"/>
            <a:ext cx="3810000" cy="2958653"/>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a:srcRect/>
          <a:stretch>
            <a:fillRect/>
          </a:stretch>
        </p:blipFill>
        <p:spPr bwMode="auto">
          <a:xfrm>
            <a:off x="3970134" y="4800600"/>
            <a:ext cx="5173866" cy="854984"/>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77C719FE-A4C8-13B8-853A-19C192C4932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0" y="609600"/>
            <a:ext cx="7162800" cy="3764540"/>
          </a:xfrm>
          <a:prstGeom prst="rect">
            <a:avLst/>
          </a:prstGeom>
          <a:noFill/>
          <a:ln w="9525">
            <a:noFill/>
            <a:miter lim="800000"/>
            <a:headEnd/>
            <a:tailEnd/>
          </a:ln>
          <a:effectLst/>
        </p:spPr>
      </p:pic>
      <p:sp>
        <p:nvSpPr>
          <p:cNvPr id="360" name="Google Shape;360;p14"/>
          <p:cNvSpPr txBox="1"/>
          <p:nvPr/>
        </p:nvSpPr>
        <p:spPr>
          <a:xfrm>
            <a:off x="153955" y="0"/>
            <a:ext cx="8990045"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Task Decomposition and Dependency Graph</a:t>
            </a:r>
            <a:endParaRPr sz="3266" b="1">
              <a:latin typeface="Calibri"/>
              <a:ea typeface="Calibri"/>
              <a:cs typeface="Calibri"/>
              <a:sym typeface="Calibri"/>
            </a:endParaRPr>
          </a:p>
        </p:txBody>
      </p:sp>
      <p:pic>
        <p:nvPicPr>
          <p:cNvPr id="11272" name="Picture 8"/>
          <p:cNvPicPr>
            <a:picLocks noChangeAspect="1" noChangeArrowheads="1"/>
          </p:cNvPicPr>
          <p:nvPr/>
        </p:nvPicPr>
        <p:blipFill>
          <a:blip r:embed="rId4"/>
          <a:srcRect/>
          <a:stretch>
            <a:fillRect/>
          </a:stretch>
        </p:blipFill>
        <p:spPr bwMode="auto">
          <a:xfrm>
            <a:off x="0" y="4586287"/>
            <a:ext cx="7750175" cy="2271713"/>
          </a:xfrm>
          <a:prstGeom prst="rect">
            <a:avLst/>
          </a:prstGeom>
          <a:noFill/>
          <a:ln w="9525">
            <a:noFill/>
            <a:miter lim="800000"/>
            <a:headEnd/>
            <a:tailEnd/>
          </a:ln>
          <a:effectLst/>
        </p:spPr>
      </p:pic>
      <p:sp>
        <p:nvSpPr>
          <p:cNvPr id="26" name="Rectangle 25"/>
          <p:cNvSpPr/>
          <p:nvPr/>
        </p:nvSpPr>
        <p:spPr>
          <a:xfrm>
            <a:off x="7848600" y="4876800"/>
            <a:ext cx="1295400" cy="1477328"/>
          </a:xfrm>
          <a:prstGeom prst="rect">
            <a:avLst/>
          </a:prstGeom>
        </p:spPr>
        <p:txBody>
          <a:bodyPr wrap="square">
            <a:spAutoFit/>
          </a:bodyPr>
          <a:lstStyle/>
          <a:p>
            <a:r>
              <a:rPr lang="en-US" sz="1000" dirty="0"/>
              <a:t>X. Wu, Y. </a:t>
            </a:r>
            <a:r>
              <a:rPr lang="en-US" sz="1000" dirty="0" err="1"/>
              <a:t>Shen</a:t>
            </a:r>
            <a:r>
              <a:rPr lang="en-US" sz="1000" dirty="0"/>
              <a:t>, C. Shan, K. Song, S. Wang, B. Zhang, J. </a:t>
            </a:r>
            <a:r>
              <a:rPr lang="en-US" sz="1000" dirty="0" err="1"/>
              <a:t>Feng</a:t>
            </a:r>
            <a:r>
              <a:rPr lang="en-US" sz="1000" dirty="0"/>
              <a:t>, H. Cheng, W. Chen, Y. </a:t>
            </a:r>
            <a:r>
              <a:rPr lang="en-US" sz="1000" dirty="0" err="1"/>
              <a:t>Xiong</a:t>
            </a:r>
            <a:r>
              <a:rPr lang="en-US" sz="1000" dirty="0"/>
              <a:t> et al., “Can graph learning improve planning in </a:t>
            </a:r>
            <a:r>
              <a:rPr lang="en-US" sz="1000" dirty="0" err="1"/>
              <a:t>llm</a:t>
            </a:r>
            <a:r>
              <a:rPr lang="en-US" sz="1000" dirty="0"/>
              <a:t>-based agents? </a:t>
            </a:r>
            <a:r>
              <a:rPr lang="en-US" sz="1000" dirty="0" err="1"/>
              <a:t>NeurIPS</a:t>
            </a:r>
            <a:r>
              <a:rPr lang="en-US" sz="1000" dirty="0"/>
              <a:t> 2024.</a:t>
            </a:r>
          </a:p>
        </p:txBody>
      </p:sp>
      <p:sp>
        <p:nvSpPr>
          <p:cNvPr id="27" name="Rectangle 26"/>
          <p:cNvSpPr/>
          <p:nvPr/>
        </p:nvSpPr>
        <p:spPr>
          <a:xfrm>
            <a:off x="7086600" y="914400"/>
            <a:ext cx="1828800" cy="1169551"/>
          </a:xfrm>
          <a:prstGeom prst="rect">
            <a:avLst/>
          </a:prstGeom>
        </p:spPr>
        <p:txBody>
          <a:bodyPr wrap="square">
            <a:spAutoFit/>
          </a:bodyPr>
          <a:lstStyle/>
          <a:p>
            <a:r>
              <a:rPr lang="en-US" sz="1000" dirty="0"/>
              <a:t>Z. </a:t>
            </a:r>
            <a:r>
              <a:rPr lang="en-US" sz="1000" dirty="0" err="1"/>
              <a:t>Gao</a:t>
            </a:r>
            <a:r>
              <a:rPr lang="en-US" sz="1000" dirty="0"/>
              <a:t>, Y. Mu, J. </a:t>
            </a:r>
            <a:r>
              <a:rPr lang="en-US" sz="1000" dirty="0" err="1"/>
              <a:t>Qu</a:t>
            </a:r>
            <a:r>
              <a:rPr lang="en-US" sz="1000" dirty="0"/>
              <a:t>, M. </a:t>
            </a:r>
            <a:r>
              <a:rPr lang="en-US" sz="1000" dirty="0" err="1"/>
              <a:t>Hu</a:t>
            </a:r>
            <a:r>
              <a:rPr lang="en-US" sz="1000" dirty="0"/>
              <a:t>, L. </a:t>
            </a:r>
            <a:r>
              <a:rPr lang="en-US" sz="1000" dirty="0" err="1"/>
              <a:t>Guo</a:t>
            </a:r>
            <a:r>
              <a:rPr lang="en-US" sz="1000" dirty="0"/>
              <a:t>, P. </a:t>
            </a:r>
            <a:r>
              <a:rPr lang="en-US" sz="1000" dirty="0" err="1"/>
              <a:t>Luo</a:t>
            </a:r>
            <a:r>
              <a:rPr lang="en-US" sz="1000" dirty="0"/>
              <a:t>, and Y. Lu, “Dag-plan: Generating directed acyclic dependency graphs for dual-arm cooperative planning,” </a:t>
            </a:r>
            <a:r>
              <a:rPr lang="en-US" sz="1000" dirty="0" err="1"/>
              <a:t>arXiv</a:t>
            </a:r>
            <a:r>
              <a:rPr lang="en-US" sz="1000" dirty="0"/>
              <a:t> preprint arXiv:2406.09953, 2024</a:t>
            </a:r>
          </a:p>
        </p:txBody>
      </p:sp>
      <p:sp>
        <p:nvSpPr>
          <p:cNvPr id="4" name="Google Shape;213;p10">
            <a:extLst>
              <a:ext uri="{FF2B5EF4-FFF2-40B4-BE49-F238E27FC236}">
                <a16:creationId xmlns:a16="http://schemas.microsoft.com/office/drawing/2014/main" id="{FF9A3082-C21F-9E17-825A-738EA4B07615}"/>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6"/>
          <p:cNvSpPr txBox="1"/>
          <p:nvPr/>
        </p:nvSpPr>
        <p:spPr>
          <a:xfrm>
            <a:off x="228600" y="123855"/>
            <a:ext cx="9478200" cy="453647"/>
          </a:xfrm>
          <a:prstGeom prst="rect">
            <a:avLst/>
          </a:prstGeom>
          <a:noFill/>
          <a:ln>
            <a:noFill/>
          </a:ln>
        </p:spPr>
        <p:txBody>
          <a:bodyPr spcFirstLastPara="1" wrap="square" lIns="0" tIns="0" rIns="0" bIns="0" anchor="t" anchorCtr="0">
            <a:noAutofit/>
          </a:bodyPr>
          <a:lstStyle/>
          <a:p>
            <a:pPr marL="311089" indent="-311089">
              <a:lnSpc>
                <a:spcPct val="102000"/>
              </a:lnSpc>
            </a:pPr>
            <a:r>
              <a:rPr lang="en-US" sz="3266" b="1" dirty="0">
                <a:ea typeface="Calibri"/>
                <a:cs typeface="Calibri"/>
                <a:sym typeface="Calibri"/>
              </a:rPr>
              <a:t>Graphs for Agentic Execution</a:t>
            </a:r>
            <a:endParaRPr sz="3266" b="1">
              <a:latin typeface="Calibri"/>
              <a:ea typeface="Calibri"/>
              <a:cs typeface="Calibri"/>
              <a:sym typeface="Calibri"/>
            </a:endParaRPr>
          </a:p>
        </p:txBody>
      </p:sp>
      <p:pic>
        <p:nvPicPr>
          <p:cNvPr id="12290" name="Picture 2"/>
          <p:cNvPicPr>
            <a:picLocks noChangeAspect="1" noChangeArrowheads="1"/>
          </p:cNvPicPr>
          <p:nvPr/>
        </p:nvPicPr>
        <p:blipFill>
          <a:blip r:embed="rId3"/>
          <a:srcRect/>
          <a:stretch>
            <a:fillRect/>
          </a:stretch>
        </p:blipFill>
        <p:spPr bwMode="auto">
          <a:xfrm>
            <a:off x="1073727" y="762000"/>
            <a:ext cx="7079673" cy="5562600"/>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632FDDB0-8DA3-2ADF-9B50-6ED03905DDE0}"/>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381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mj-lt"/>
                <a:ea typeface="Poppins"/>
                <a:cs typeface="Arial" panose="020B0604020202020204" pitchFamily="34" charset="0"/>
                <a:sym typeface="Poppins"/>
              </a:rPr>
              <a:t>Graph-based Agentic Tool Learning</a:t>
            </a:r>
            <a:endParaRPr lang="en-US" sz="1100" dirty="0">
              <a:latin typeface="+mj-lt"/>
            </a:endParaRPr>
          </a:p>
        </p:txBody>
      </p:sp>
      <p:sp>
        <p:nvSpPr>
          <p:cNvPr id="8" name="AutoShape 8"/>
          <p:cNvSpPr/>
          <p:nvPr/>
        </p:nvSpPr>
        <p:spPr>
          <a:xfrm>
            <a:off x="2466474" y="1248611"/>
            <a:ext cx="3905250" cy="1397000"/>
          </a:xfrm>
          <a:prstGeom prst="roundRect">
            <a:avLst>
              <a:gd name="adj" fmla="val 9090"/>
            </a:avLst>
          </a:prstGeom>
          <a:solidFill>
            <a:srgbClr val="FFFFFF">
              <a:alpha val="100000"/>
            </a:srgbClr>
          </a:solidFill>
          <a:ln w="25400" cap="flat" cmpd="sng">
            <a:noFill/>
            <a:prstDash val="solid"/>
            <a:round/>
          </a:ln>
          <a:effectLst>
            <a:outerShdw blurRad="152400" dist="50800" dir="2700000" algn="tl" rotWithShape="0">
              <a:srgbClr val="000000">
                <a:alpha val="6000"/>
              </a:srgbClr>
            </a:outerShdw>
          </a:effectLst>
        </p:spPr>
        <p:txBody>
          <a:bodyPr vert="horz" wrap="square" lIns="63500" tIns="63500" rIns="63500" bIns="63500" rtlCol="0" anchor="ctr"/>
          <a:lstStyle/>
          <a:p>
            <a:pPr algn="ctr">
              <a:defRPr/>
            </a:pPr>
            <a:endParaRPr>
              <a:latin typeface="+mj-lt"/>
            </a:endParaRPr>
          </a:p>
        </p:txBody>
      </p:sp>
      <p:sp>
        <p:nvSpPr>
          <p:cNvPr id="9" name="AutoShape 9"/>
          <p:cNvSpPr/>
          <p:nvPr/>
        </p:nvSpPr>
        <p:spPr>
          <a:xfrm>
            <a:off x="2609349" y="1375611"/>
            <a:ext cx="762000" cy="1143000"/>
          </a:xfrm>
          <a:prstGeom prst="roundRect">
            <a:avLst>
              <a:gd name="adj" fmla="val 1250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latin typeface="+mj-lt"/>
            </a:endParaRPr>
          </a:p>
        </p:txBody>
      </p:sp>
      <p:sp>
        <p:nvSpPr>
          <p:cNvPr id="10" name="AutoShape 10"/>
          <p:cNvSpPr/>
          <p:nvPr/>
        </p:nvSpPr>
        <p:spPr>
          <a:xfrm>
            <a:off x="2609349" y="1629611"/>
            <a:ext cx="762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solidFill>
                  <a:srgbClr val="FFFFFF"/>
                </a:solidFill>
                <a:latin typeface="+mj-lt"/>
                <a:ea typeface="Poppins"/>
                <a:cs typeface="Arial" panose="020B0604020202020204" pitchFamily="34" charset="0"/>
                <a:sym typeface="Poppins"/>
              </a:rPr>
              <a:t>01</a:t>
            </a:r>
            <a:endParaRPr lang="en-US" sz="1100" dirty="0">
              <a:latin typeface="+mj-lt"/>
            </a:endParaRPr>
          </a:p>
        </p:txBody>
      </p:sp>
      <p:sp>
        <p:nvSpPr>
          <p:cNvPr id="11" name="AutoShape 11"/>
          <p:cNvSpPr/>
          <p:nvPr/>
        </p:nvSpPr>
        <p:spPr>
          <a:xfrm>
            <a:off x="3514224" y="1439111"/>
            <a:ext cx="2667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err="1">
                <a:solidFill>
                  <a:srgbClr val="333333"/>
                </a:solidFill>
                <a:latin typeface="+mj-lt"/>
                <a:ea typeface="Poppins"/>
                <a:cs typeface="Arial" panose="020B0604020202020204" pitchFamily="34" charset="0"/>
                <a:sym typeface="Poppins"/>
              </a:rPr>
              <a:t>HuggingGPT</a:t>
            </a:r>
            <a:endParaRPr lang="en-US" sz="1100" dirty="0">
              <a:latin typeface="+mj-lt"/>
            </a:endParaRPr>
          </a:p>
        </p:txBody>
      </p:sp>
      <p:sp>
        <p:nvSpPr>
          <p:cNvPr id="12" name="AutoShape 12"/>
          <p:cNvSpPr/>
          <p:nvPr/>
        </p:nvSpPr>
        <p:spPr>
          <a:xfrm>
            <a:off x="3514224" y="1883611"/>
            <a:ext cx="266700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latin typeface="+mj-lt"/>
                <a:ea typeface="Noto Sans SC"/>
                <a:cs typeface="Noto Sans SC"/>
                <a:sym typeface="Noto Sans SC"/>
              </a:rPr>
              <a:t>Solving Diverse AI Tasks by Connecting </a:t>
            </a:r>
            <a:r>
              <a:rPr lang="en-US" sz="1100" b="0" i="0" u="none" strike="noStrike" dirty="0" err="1">
                <a:latin typeface="+mj-lt"/>
                <a:ea typeface="Noto Sans SC"/>
                <a:cs typeface="Noto Sans SC"/>
                <a:sym typeface="Noto Sans SC"/>
              </a:rPr>
              <a:t>ChatGPT</a:t>
            </a:r>
            <a:r>
              <a:rPr lang="en-US" sz="1100" b="0" i="0" u="none" strike="noStrike" dirty="0">
                <a:latin typeface="+mj-lt"/>
                <a:ea typeface="Noto Sans SC"/>
                <a:cs typeface="Noto Sans SC"/>
                <a:sym typeface="Noto Sans SC"/>
              </a:rPr>
              <a:t> with Hugging Face Models</a:t>
            </a:r>
            <a:endParaRPr lang="en-US" sz="1100" dirty="0">
              <a:latin typeface="+mj-lt"/>
            </a:endParaRPr>
          </a:p>
        </p:txBody>
      </p:sp>
      <p:sp>
        <p:nvSpPr>
          <p:cNvPr id="13" name="AutoShape 13"/>
          <p:cNvSpPr/>
          <p:nvPr/>
        </p:nvSpPr>
        <p:spPr>
          <a:xfrm>
            <a:off x="2466474" y="2899611"/>
            <a:ext cx="3905250" cy="1397000"/>
          </a:xfrm>
          <a:prstGeom prst="roundRect">
            <a:avLst>
              <a:gd name="adj" fmla="val 9090"/>
            </a:avLst>
          </a:prstGeom>
          <a:solidFill>
            <a:srgbClr val="FFFFFF">
              <a:alpha val="100000"/>
            </a:srgbClr>
          </a:solidFill>
          <a:ln w="25400" cap="flat" cmpd="sng">
            <a:noFill/>
            <a:prstDash val="solid"/>
            <a:round/>
          </a:ln>
          <a:effectLst>
            <a:outerShdw blurRad="152400" dist="50800" dir="2700000" algn="tl" rotWithShape="0">
              <a:srgbClr val="000000">
                <a:alpha val="6000"/>
              </a:srgbClr>
            </a:outerShdw>
          </a:effectLst>
        </p:spPr>
        <p:txBody>
          <a:bodyPr vert="horz" wrap="square" lIns="63500" tIns="63500" rIns="63500" bIns="63500" rtlCol="0" anchor="ctr"/>
          <a:lstStyle/>
          <a:p>
            <a:pPr algn="ctr">
              <a:defRPr/>
            </a:pPr>
            <a:endParaRPr>
              <a:latin typeface="+mj-lt"/>
            </a:endParaRPr>
          </a:p>
        </p:txBody>
      </p:sp>
      <p:sp>
        <p:nvSpPr>
          <p:cNvPr id="14" name="AutoShape 14"/>
          <p:cNvSpPr/>
          <p:nvPr/>
        </p:nvSpPr>
        <p:spPr>
          <a:xfrm>
            <a:off x="2609349" y="3026611"/>
            <a:ext cx="762000" cy="1143000"/>
          </a:xfrm>
          <a:prstGeom prst="roundRect">
            <a:avLst>
              <a:gd name="adj" fmla="val 1250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latin typeface="+mj-lt"/>
            </a:endParaRPr>
          </a:p>
        </p:txBody>
      </p:sp>
      <p:sp>
        <p:nvSpPr>
          <p:cNvPr id="15" name="AutoShape 15"/>
          <p:cNvSpPr/>
          <p:nvPr/>
        </p:nvSpPr>
        <p:spPr>
          <a:xfrm>
            <a:off x="2609349" y="3280611"/>
            <a:ext cx="762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solidFill>
                  <a:srgbClr val="FFFFFF"/>
                </a:solidFill>
                <a:latin typeface="+mj-lt"/>
                <a:ea typeface="Poppins"/>
                <a:cs typeface="Arial" panose="020B0604020202020204" pitchFamily="34" charset="0"/>
                <a:sym typeface="Poppins"/>
              </a:rPr>
              <a:t>02</a:t>
            </a:r>
            <a:endParaRPr lang="en-US" sz="1100" dirty="0">
              <a:latin typeface="+mj-lt"/>
            </a:endParaRPr>
          </a:p>
        </p:txBody>
      </p:sp>
      <p:sp>
        <p:nvSpPr>
          <p:cNvPr id="16" name="AutoShape 16"/>
          <p:cNvSpPr/>
          <p:nvPr/>
        </p:nvSpPr>
        <p:spPr>
          <a:xfrm>
            <a:off x="3514224" y="3090111"/>
            <a:ext cx="2667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err="1">
                <a:solidFill>
                  <a:srgbClr val="333333"/>
                </a:solidFill>
                <a:latin typeface="+mj-lt"/>
                <a:ea typeface="Poppins"/>
                <a:cs typeface="Arial" panose="020B0604020202020204" pitchFamily="34" charset="0"/>
                <a:sym typeface="Poppins"/>
              </a:rPr>
              <a:t>TaskBench</a:t>
            </a:r>
            <a:endParaRPr lang="en-US" sz="1100" dirty="0">
              <a:latin typeface="+mj-lt"/>
            </a:endParaRPr>
          </a:p>
        </p:txBody>
      </p:sp>
      <p:sp>
        <p:nvSpPr>
          <p:cNvPr id="17" name="AutoShape 17"/>
          <p:cNvSpPr/>
          <p:nvPr/>
        </p:nvSpPr>
        <p:spPr>
          <a:xfrm>
            <a:off x="3514224" y="3534611"/>
            <a:ext cx="266700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latin typeface="+mj-lt"/>
                <a:ea typeface="Noto Sans SC"/>
                <a:cs typeface="Noto Sans SC"/>
                <a:sym typeface="Noto Sans SC"/>
              </a:rPr>
              <a:t>A Comprehensive Benchmark for Evaluating LLM Agents on Task Automation</a:t>
            </a:r>
            <a:endParaRPr lang="en-US" sz="1100" dirty="0">
              <a:latin typeface="+mj-lt"/>
            </a:endParaRPr>
          </a:p>
        </p:txBody>
      </p:sp>
      <p:sp>
        <p:nvSpPr>
          <p:cNvPr id="23" name="AutoShape 23"/>
          <p:cNvSpPr/>
          <p:nvPr/>
        </p:nvSpPr>
        <p:spPr>
          <a:xfrm>
            <a:off x="2466474" y="4550611"/>
            <a:ext cx="3905250" cy="1397000"/>
          </a:xfrm>
          <a:prstGeom prst="roundRect">
            <a:avLst>
              <a:gd name="adj" fmla="val 9090"/>
            </a:avLst>
          </a:prstGeom>
          <a:solidFill>
            <a:srgbClr val="FFFFFF">
              <a:alpha val="100000"/>
            </a:srgbClr>
          </a:solidFill>
          <a:ln w="25400" cap="flat" cmpd="sng">
            <a:noFill/>
            <a:prstDash val="solid"/>
            <a:round/>
          </a:ln>
          <a:effectLst>
            <a:outerShdw blurRad="152400" dist="50800" dir="2700000" algn="tl" rotWithShape="0">
              <a:srgbClr val="000000">
                <a:alpha val="6000"/>
              </a:srgbClr>
            </a:outerShdw>
          </a:effectLst>
        </p:spPr>
        <p:txBody>
          <a:bodyPr vert="horz" wrap="square" lIns="63500" tIns="63500" rIns="63500" bIns="63500" rtlCol="0" anchor="ctr"/>
          <a:lstStyle/>
          <a:p>
            <a:pPr algn="ctr">
              <a:defRPr/>
            </a:pPr>
            <a:endParaRPr>
              <a:latin typeface="+mj-lt"/>
            </a:endParaRPr>
          </a:p>
        </p:txBody>
      </p:sp>
      <p:sp>
        <p:nvSpPr>
          <p:cNvPr id="24" name="AutoShape 24"/>
          <p:cNvSpPr/>
          <p:nvPr/>
        </p:nvSpPr>
        <p:spPr>
          <a:xfrm>
            <a:off x="2609349" y="4677611"/>
            <a:ext cx="762000" cy="1143000"/>
          </a:xfrm>
          <a:prstGeom prst="roundRect">
            <a:avLst>
              <a:gd name="adj" fmla="val 1250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latin typeface="+mj-lt"/>
            </a:endParaRPr>
          </a:p>
        </p:txBody>
      </p:sp>
      <p:sp>
        <p:nvSpPr>
          <p:cNvPr id="25" name="AutoShape 25"/>
          <p:cNvSpPr/>
          <p:nvPr/>
        </p:nvSpPr>
        <p:spPr>
          <a:xfrm>
            <a:off x="2609349" y="4931611"/>
            <a:ext cx="762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solidFill>
                  <a:srgbClr val="FFFFFF"/>
                </a:solidFill>
                <a:latin typeface="+mj-lt"/>
                <a:ea typeface="Poppins"/>
                <a:cs typeface="Arial" panose="020B0604020202020204" pitchFamily="34" charset="0"/>
                <a:sym typeface="Poppins"/>
              </a:rPr>
              <a:t>0</a:t>
            </a:r>
            <a:r>
              <a:rPr lang="en-US" sz="3600" b="1" dirty="0">
                <a:solidFill>
                  <a:srgbClr val="FFFFFF"/>
                </a:solidFill>
                <a:latin typeface="+mj-lt"/>
                <a:ea typeface="Poppins"/>
                <a:cs typeface="Arial" panose="020B0604020202020204" pitchFamily="34" charset="0"/>
                <a:sym typeface="Poppins"/>
              </a:rPr>
              <a:t>3</a:t>
            </a:r>
            <a:endParaRPr lang="en-US" sz="1100" dirty="0">
              <a:latin typeface="+mj-lt"/>
            </a:endParaRPr>
          </a:p>
        </p:txBody>
      </p:sp>
      <p:sp>
        <p:nvSpPr>
          <p:cNvPr id="26" name="AutoShape 26"/>
          <p:cNvSpPr/>
          <p:nvPr/>
        </p:nvSpPr>
        <p:spPr>
          <a:xfrm>
            <a:off x="3514224" y="4741111"/>
            <a:ext cx="2667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solidFill>
                  <a:srgbClr val="333333"/>
                </a:solidFill>
                <a:latin typeface="+mj-lt"/>
                <a:ea typeface="Poppins"/>
                <a:cs typeface="Arial" panose="020B0604020202020204" pitchFamily="34" charset="0"/>
                <a:sym typeface="Poppins"/>
              </a:rPr>
              <a:t>Tool-Planner</a:t>
            </a:r>
            <a:endParaRPr lang="en-US" sz="1100" dirty="0">
              <a:latin typeface="+mj-lt"/>
            </a:endParaRPr>
          </a:p>
        </p:txBody>
      </p:sp>
      <p:sp>
        <p:nvSpPr>
          <p:cNvPr id="27" name="AutoShape 27"/>
          <p:cNvSpPr/>
          <p:nvPr/>
        </p:nvSpPr>
        <p:spPr>
          <a:xfrm>
            <a:off x="3514224" y="5185611"/>
            <a:ext cx="266700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latin typeface="+mj-lt"/>
                <a:ea typeface="Noto Sans SC"/>
                <a:cs typeface="Noto Sans SC"/>
                <a:sym typeface="Noto Sans SC"/>
              </a:rPr>
              <a:t>Enhancing Task Planning with Clusters across Multiple Specialized Tools</a:t>
            </a:r>
            <a:endParaRPr lang="en-US" sz="1100" dirty="0">
              <a:latin typeface="+mj-lt"/>
            </a:endParaRPr>
          </a:p>
        </p:txBody>
      </p:sp>
      <p:sp>
        <p:nvSpPr>
          <p:cNvPr id="18"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134</a:t>
            </a:fld>
            <a:endParaRPr kumimoji="0" lang="en-US" sz="2177" b="0" i="0" u="none" strike="noStrike" kern="1200" cap="none" spc="0" normalizeH="0" baseline="0" noProof="0">
              <a:ln>
                <a:noFill/>
              </a:ln>
              <a:solidFill>
                <a:srgbClr val="808080"/>
              </a:solidFill>
              <a:effectLst/>
              <a:uLnTx/>
              <a:uFillTx/>
              <a:latin typeface="+mn-lt"/>
              <a:ea typeface="+mn-ea"/>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1A313DF-2F48-40F9-855D-C01E75D18B28}"/>
              </a:ext>
            </a:extLst>
          </p:cNvPr>
          <p:cNvPicPr>
            <a:picLocks noChangeAspect="1"/>
          </p:cNvPicPr>
          <p:nvPr/>
        </p:nvPicPr>
        <p:blipFill>
          <a:blip r:embed="rId3"/>
          <a:stretch>
            <a:fillRect/>
          </a:stretch>
        </p:blipFill>
        <p:spPr>
          <a:xfrm>
            <a:off x="0" y="0"/>
            <a:ext cx="9144000" cy="5204226"/>
          </a:xfrm>
          <a:prstGeom prst="rect">
            <a:avLst/>
          </a:prstGeom>
        </p:spPr>
      </p:pic>
      <p:pic>
        <p:nvPicPr>
          <p:cNvPr id="5" name="图片 4">
            <a:extLst>
              <a:ext uri="{FF2B5EF4-FFF2-40B4-BE49-F238E27FC236}">
                <a16:creationId xmlns:a16="http://schemas.microsoft.com/office/drawing/2014/main" id="{AA1F6E22-3166-147A-D942-F1E9B25C6916}"/>
              </a:ext>
            </a:extLst>
          </p:cNvPr>
          <p:cNvPicPr>
            <a:picLocks noChangeAspect="1"/>
          </p:cNvPicPr>
          <p:nvPr/>
        </p:nvPicPr>
        <p:blipFill>
          <a:blip r:embed="rId4"/>
          <a:stretch>
            <a:fillRect/>
          </a:stretch>
        </p:blipFill>
        <p:spPr>
          <a:xfrm>
            <a:off x="1439221" y="5618333"/>
            <a:ext cx="6265559" cy="493709"/>
          </a:xfrm>
          <a:prstGeom prst="rect">
            <a:avLst/>
          </a:prstGeom>
        </p:spPr>
      </p:pic>
      <p:sp>
        <p:nvSpPr>
          <p:cNvPr id="6"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5280023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2286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HuggingGPT</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The Four-Stage Pipeline</a:t>
            </a:r>
            <a:endParaRPr lang="en-US" sz="1100" dirty="0"/>
          </a:p>
        </p:txBody>
      </p:sp>
      <p:pic>
        <p:nvPicPr>
          <p:cNvPr id="30" name="图片 29">
            <a:extLst>
              <a:ext uri="{FF2B5EF4-FFF2-40B4-BE49-F238E27FC236}">
                <a16:creationId xmlns:a16="http://schemas.microsoft.com/office/drawing/2014/main" id="{A874C600-F024-F971-5229-FAAB9365B35E}"/>
              </a:ext>
            </a:extLst>
          </p:cNvPr>
          <p:cNvPicPr>
            <a:picLocks noChangeAspect="1"/>
          </p:cNvPicPr>
          <p:nvPr/>
        </p:nvPicPr>
        <p:blipFill>
          <a:blip r:embed="rId3"/>
          <a:stretch>
            <a:fillRect/>
          </a:stretch>
        </p:blipFill>
        <p:spPr>
          <a:xfrm>
            <a:off x="256935" y="914400"/>
            <a:ext cx="8765738" cy="5193173"/>
          </a:xfrm>
          <a:prstGeom prst="rect">
            <a:avLst/>
          </a:prstGeom>
        </p:spPr>
      </p:pic>
      <p:sp>
        <p:nvSpPr>
          <p:cNvPr id="4"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5B7D-7860-83AA-9020-72674130BF0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7EB2691-60C4-786E-F305-CD7AF853ABEA}"/>
              </a:ext>
            </a:extLst>
          </p:cNvPr>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Illustration of Task Planning in </a:t>
            </a:r>
            <a:r>
              <a:rPr lang="en-US" sz="3200" b="1" dirty="0" err="1">
                <a:solidFill>
                  <a:srgbClr val="333333"/>
                </a:solidFill>
                <a:latin typeface="Arial" panose="020B0604020202020204" pitchFamily="34" charset="0"/>
                <a:ea typeface="Poppins"/>
                <a:cs typeface="Arial" panose="020B0604020202020204" pitchFamily="34" charset="0"/>
                <a:sym typeface="Poppins"/>
              </a:rPr>
              <a:t>HuggingGPT</a:t>
            </a:r>
            <a:r>
              <a:rPr lang="en-US" altLang="zh-CN" sz="1100" b="1" dirty="0">
                <a:solidFill>
                  <a:srgbClr val="333333"/>
                </a:solidFill>
                <a:latin typeface="Arial" panose="020B0604020202020204" pitchFamily="34" charset="0"/>
                <a:ea typeface="Poppins"/>
                <a:cs typeface="Arial" panose="020B0604020202020204" pitchFamily="34" charset="0"/>
                <a:sym typeface="Poppins"/>
              </a:rPr>
              <a:t> </a:t>
            </a:r>
            <a:endParaRPr lang="en-US" sz="1100" dirty="0"/>
          </a:p>
        </p:txBody>
      </p:sp>
      <p:pic>
        <p:nvPicPr>
          <p:cNvPr id="31" name="图片 30">
            <a:extLst>
              <a:ext uri="{FF2B5EF4-FFF2-40B4-BE49-F238E27FC236}">
                <a16:creationId xmlns:a16="http://schemas.microsoft.com/office/drawing/2014/main" id="{13D81507-7FC7-7177-9746-B3C69381641F}"/>
              </a:ext>
            </a:extLst>
          </p:cNvPr>
          <p:cNvPicPr>
            <a:picLocks noChangeAspect="1"/>
          </p:cNvPicPr>
          <p:nvPr/>
        </p:nvPicPr>
        <p:blipFill>
          <a:blip r:embed="rId3"/>
          <a:stretch>
            <a:fillRect/>
          </a:stretch>
        </p:blipFill>
        <p:spPr>
          <a:xfrm>
            <a:off x="225383" y="2066868"/>
            <a:ext cx="8800274" cy="2809933"/>
          </a:xfrm>
          <a:prstGeom prst="rect">
            <a:avLst/>
          </a:prstGeom>
        </p:spPr>
      </p:pic>
      <p:sp>
        <p:nvSpPr>
          <p:cNvPr id="4"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4782092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2286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HuggingGPT</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Key Results &amp; Findings</a:t>
            </a:r>
            <a:endParaRPr lang="en-US" sz="1100" dirty="0"/>
          </a:p>
        </p:txBody>
      </p:sp>
      <p:sp>
        <p:nvSpPr>
          <p:cNvPr id="3" name="AutoShape 3"/>
          <p:cNvSpPr/>
          <p:nvPr/>
        </p:nvSpPr>
        <p:spPr>
          <a:xfrm>
            <a:off x="571500" y="838200"/>
            <a:ext cx="2476500" cy="39624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1485900" y="1219200"/>
            <a:ext cx="647700" cy="8636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762000" y="2298700"/>
            <a:ext cx="2095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Effectiveness on Complex Tasks</a:t>
            </a:r>
            <a:endParaRPr lang="en-US" sz="1100" dirty="0"/>
          </a:p>
        </p:txBody>
      </p:sp>
      <p:sp>
        <p:nvSpPr>
          <p:cNvPr id="7" name="AutoShape 7"/>
          <p:cNvSpPr/>
          <p:nvPr/>
        </p:nvSpPr>
        <p:spPr>
          <a:xfrm>
            <a:off x="857250" y="2870200"/>
            <a:ext cx="1905000" cy="25400"/>
          </a:xfrm>
          <a:prstGeom prst="roundRect">
            <a:avLst>
              <a:gd name="adj" fmla="val 0"/>
            </a:avLst>
          </a:prstGeom>
          <a:solidFill>
            <a:srgbClr val="E5E7EB">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8" name="AutoShape 8"/>
          <p:cNvSpPr/>
          <p:nvPr/>
        </p:nvSpPr>
        <p:spPr>
          <a:xfrm>
            <a:off x="762000" y="3124200"/>
            <a:ext cx="2095500" cy="1524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200" b="0" i="0" u="none" strike="noStrike" dirty="0" err="1">
                <a:latin typeface="Arial" panose="020B0604020202020204" pitchFamily="34" charset="0"/>
                <a:ea typeface="Poppins"/>
                <a:cs typeface="Arial" panose="020B0604020202020204" pitchFamily="34" charset="0"/>
                <a:sym typeface="Poppins"/>
              </a:rPr>
              <a:t>HuggingGPT</a:t>
            </a:r>
            <a:r>
              <a:rPr lang="en-US" sz="1200" b="0" i="0" u="none" strike="noStrike" dirty="0">
                <a:latin typeface="Arial" panose="020B0604020202020204" pitchFamily="34" charset="0"/>
                <a:ea typeface="Poppins"/>
                <a:cs typeface="Arial" panose="020B0604020202020204" pitchFamily="34" charset="0"/>
                <a:sym typeface="Poppins"/>
              </a:rPr>
              <a:t> successfully completed a wide range of challenging tasks that are difficult for any single model, demonstrating the power of the "LLM as a controller" paradigm.</a:t>
            </a:r>
            <a:endParaRPr lang="en-US" sz="1100" dirty="0"/>
          </a:p>
        </p:txBody>
      </p:sp>
      <p:sp>
        <p:nvSpPr>
          <p:cNvPr id="9" name="AutoShape 9"/>
          <p:cNvSpPr/>
          <p:nvPr/>
        </p:nvSpPr>
        <p:spPr>
          <a:xfrm>
            <a:off x="3333750" y="838200"/>
            <a:ext cx="2476500" cy="39624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10" name="AutoShape 10"/>
          <p:cNvSpPr/>
          <p:nvPr/>
        </p:nvSpPr>
        <p:spPr>
          <a:xfrm>
            <a:off x="4248150" y="1219200"/>
            <a:ext cx="647700" cy="8636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2" name="AutoShape 12"/>
          <p:cNvSpPr/>
          <p:nvPr/>
        </p:nvSpPr>
        <p:spPr>
          <a:xfrm>
            <a:off x="3524250" y="2298700"/>
            <a:ext cx="2095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Performance Dependence on Controller</a:t>
            </a:r>
            <a:endParaRPr lang="en-US" sz="1100" dirty="0"/>
          </a:p>
        </p:txBody>
      </p:sp>
      <p:sp>
        <p:nvSpPr>
          <p:cNvPr id="13" name="AutoShape 13"/>
          <p:cNvSpPr/>
          <p:nvPr/>
        </p:nvSpPr>
        <p:spPr>
          <a:xfrm>
            <a:off x="3619500" y="2870200"/>
            <a:ext cx="1905000" cy="25400"/>
          </a:xfrm>
          <a:prstGeom prst="roundRect">
            <a:avLst>
              <a:gd name="adj" fmla="val 0"/>
            </a:avLst>
          </a:prstGeom>
          <a:solidFill>
            <a:srgbClr val="E5E7EB">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4" name="AutoShape 14"/>
          <p:cNvSpPr/>
          <p:nvPr/>
        </p:nvSpPr>
        <p:spPr>
          <a:xfrm>
            <a:off x="3524250" y="3124200"/>
            <a:ext cx="2095500" cy="1651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200" b="0" i="0" u="none" strike="noStrike" dirty="0">
                <a:latin typeface="Arial" panose="020B0604020202020204" pitchFamily="34" charset="0"/>
                <a:ea typeface="Poppins"/>
                <a:cs typeface="Arial" panose="020B0604020202020204" pitchFamily="34" charset="0"/>
                <a:sym typeface="Poppins"/>
              </a:rPr>
              <a:t>The choice of controller LLM (GPT-3.5 vs. GPT-4) significantly impacted results. GPT-4, with its superior reasoning ability, led to a much higher success rate in task planning and model selection.</a:t>
            </a:r>
            <a:endParaRPr lang="en-US" sz="1100" dirty="0"/>
          </a:p>
        </p:txBody>
      </p:sp>
      <p:sp>
        <p:nvSpPr>
          <p:cNvPr id="15" name="AutoShape 15"/>
          <p:cNvSpPr/>
          <p:nvPr/>
        </p:nvSpPr>
        <p:spPr>
          <a:xfrm>
            <a:off x="6096000" y="838200"/>
            <a:ext cx="2476500" cy="39624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16" name="AutoShape 16"/>
          <p:cNvSpPr/>
          <p:nvPr/>
        </p:nvSpPr>
        <p:spPr>
          <a:xfrm>
            <a:off x="7010400" y="1219200"/>
            <a:ext cx="647700" cy="8636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8" name="AutoShape 18"/>
          <p:cNvSpPr/>
          <p:nvPr/>
        </p:nvSpPr>
        <p:spPr>
          <a:xfrm>
            <a:off x="6286500" y="2298700"/>
            <a:ext cx="2095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Key Limitations Identified</a:t>
            </a:r>
            <a:endParaRPr lang="en-US" sz="1100" dirty="0"/>
          </a:p>
        </p:txBody>
      </p:sp>
      <p:sp>
        <p:nvSpPr>
          <p:cNvPr id="19" name="AutoShape 19"/>
          <p:cNvSpPr/>
          <p:nvPr/>
        </p:nvSpPr>
        <p:spPr>
          <a:xfrm>
            <a:off x="6381750" y="2870200"/>
            <a:ext cx="1905000" cy="25400"/>
          </a:xfrm>
          <a:prstGeom prst="roundRect">
            <a:avLst>
              <a:gd name="adj" fmla="val 0"/>
            </a:avLst>
          </a:prstGeom>
          <a:solidFill>
            <a:srgbClr val="E5E7EB">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0" name="AutoShape 20"/>
          <p:cNvSpPr/>
          <p:nvPr/>
        </p:nvSpPr>
        <p:spPr>
          <a:xfrm>
            <a:off x="6286500" y="3124200"/>
            <a:ext cx="2095500" cy="1651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1" i="0" u="none" strike="noStrike" dirty="0">
                <a:latin typeface="Arial" panose="020B0604020202020204" pitchFamily="34" charset="0"/>
                <a:ea typeface="Poppins"/>
                <a:cs typeface="Arial" panose="020B0604020202020204" pitchFamily="34" charset="0"/>
                <a:sym typeface="Poppins"/>
              </a:rPr>
              <a:t>Latency: </a:t>
            </a:r>
            <a:r>
              <a:rPr lang="en-US" sz="1200" b="0" i="0" u="none" strike="noStrike" dirty="0">
                <a:latin typeface="Arial" panose="020B0604020202020204" pitchFamily="34" charset="0"/>
                <a:ea typeface="Poppins"/>
                <a:cs typeface="Arial" panose="020B0604020202020204" pitchFamily="34" charset="0"/>
                <a:sym typeface="Poppins"/>
              </a:rPr>
              <a:t>Significant delays from chaining multiple calls.</a:t>
            </a:r>
            <a:br>
              <a:rPr lang="en-US" sz="1200" b="0" i="0" u="none" strike="noStrike" dirty="0">
                <a:latin typeface="Arial" panose="020B0604020202020204" pitchFamily="34" charset="0"/>
                <a:ea typeface="Poppins"/>
                <a:cs typeface="Arial" panose="020B0604020202020204" pitchFamily="34" charset="0"/>
                <a:sym typeface="Poppins"/>
              </a:rPr>
            </a:br>
            <a:r>
              <a:rPr lang="en-US" sz="1200" b="1" i="0" u="none" strike="noStrike" dirty="0">
                <a:latin typeface="Arial" panose="020B0604020202020204" pitchFamily="34" charset="0"/>
                <a:ea typeface="Poppins"/>
                <a:cs typeface="Arial" panose="020B0604020202020204" pitchFamily="34" charset="0"/>
                <a:sym typeface="Poppins"/>
              </a:rPr>
              <a:t>Error Propagation: </a:t>
            </a:r>
            <a:r>
              <a:rPr lang="en-US" sz="1200" b="0" i="0" u="none" strike="noStrike" dirty="0">
                <a:latin typeface="Arial" panose="020B0604020202020204" pitchFamily="34" charset="0"/>
                <a:ea typeface="Poppins"/>
                <a:cs typeface="Arial" panose="020B0604020202020204" pitchFamily="34" charset="0"/>
                <a:sym typeface="Poppins"/>
              </a:rPr>
              <a:t>Planning mistakes lead to complete failure.</a:t>
            </a:r>
            <a:br>
              <a:rPr lang="en-US" sz="1200" b="0" i="0" u="none" strike="noStrike" dirty="0">
                <a:latin typeface="Arial" panose="020B0604020202020204" pitchFamily="34" charset="0"/>
                <a:ea typeface="Poppins"/>
                <a:cs typeface="Arial" panose="020B0604020202020204" pitchFamily="34" charset="0"/>
                <a:sym typeface="Poppins"/>
              </a:rPr>
            </a:br>
            <a:r>
              <a:rPr lang="en-US" sz="1200" b="1" i="0" u="none" strike="noStrike" dirty="0">
                <a:latin typeface="Arial" panose="020B0604020202020204" pitchFamily="34" charset="0"/>
                <a:ea typeface="Poppins"/>
                <a:cs typeface="Arial" panose="020B0604020202020204" pitchFamily="34" charset="0"/>
                <a:sym typeface="Poppins"/>
              </a:rPr>
              <a:t>Context Limit: </a:t>
            </a:r>
            <a:r>
              <a:rPr lang="en-US" sz="1200" b="0" i="0" u="none" strike="noStrike" dirty="0">
                <a:latin typeface="Arial" panose="020B0604020202020204" pitchFamily="34" charset="0"/>
                <a:ea typeface="Poppins"/>
                <a:cs typeface="Arial" panose="020B0604020202020204" pitchFamily="34" charset="0"/>
                <a:sym typeface="Poppins"/>
              </a:rPr>
              <a:t>Constrained by the LLM's context window size.</a:t>
            </a:r>
            <a:endParaRPr lang="en-US" sz="1100" dirty="0"/>
          </a:p>
        </p:txBody>
      </p:sp>
      <p:sp>
        <p:nvSpPr>
          <p:cNvPr id="2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138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23" name="AutoShape 17"/>
          <p:cNvSpPr/>
          <p:nvPr/>
        </p:nvSpPr>
        <p:spPr>
          <a:xfrm>
            <a:off x="635000" y="5029200"/>
            <a:ext cx="838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AF6458"/>
                </a:solidFill>
                <a:latin typeface="Arial" panose="020B0604020202020204" pitchFamily="34" charset="0"/>
                <a:ea typeface="Poppins"/>
                <a:cs typeface="Arial" panose="020B0604020202020204" pitchFamily="34" charset="0"/>
                <a:sym typeface="Poppins"/>
              </a:rPr>
              <a:t>Broader Impact: The Catalyst for LLM Agents</a:t>
            </a:r>
            <a:endParaRPr lang="en-US" sz="1100" dirty="0"/>
          </a:p>
        </p:txBody>
      </p:sp>
      <p:sp>
        <p:nvSpPr>
          <p:cNvPr id="24" name="AutoShape 18"/>
          <p:cNvSpPr/>
          <p:nvPr/>
        </p:nvSpPr>
        <p:spPr>
          <a:xfrm>
            <a:off x="635000" y="5486400"/>
            <a:ext cx="7823200" cy="889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err="1">
                <a:latin typeface="Noto Sans SC"/>
                <a:ea typeface="Noto Sans SC"/>
                <a:cs typeface="Noto Sans SC"/>
                <a:sym typeface="Noto Sans SC"/>
              </a:rPr>
              <a:t>HuggingGPT</a:t>
            </a:r>
            <a:r>
              <a:rPr lang="en-US" sz="1200" b="0" i="0" u="none" strike="noStrike" dirty="0">
                <a:latin typeface="Noto Sans SC"/>
                <a:ea typeface="Noto Sans SC"/>
                <a:cs typeface="Noto Sans SC"/>
                <a:sym typeface="Noto Sans SC"/>
              </a:rPr>
              <a:t> demonstrated that the true power of LLMs lies not just in their internal knowledge, but in their ability to interact with and leverage external tools and models. It acted as a critical catalyst for the "LLM Agent" movement, shifting focus towards building autonomous systems that can coordinate specialized models to solve complex real-world problems.</a:t>
            </a:r>
            <a:endParaRPr lang="en-US" sz="11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57B001-6704-E243-DBDA-505E786B755A}"/>
              </a:ext>
            </a:extLst>
          </p:cNvPr>
          <p:cNvPicPr>
            <a:picLocks noChangeAspect="1"/>
          </p:cNvPicPr>
          <p:nvPr/>
        </p:nvPicPr>
        <p:blipFill>
          <a:blip r:embed="rId3"/>
          <a:stretch>
            <a:fillRect/>
          </a:stretch>
        </p:blipFill>
        <p:spPr>
          <a:xfrm>
            <a:off x="0" y="0"/>
            <a:ext cx="9144000" cy="6106790"/>
          </a:xfrm>
          <a:prstGeom prst="rect">
            <a:avLst/>
          </a:prstGeom>
        </p:spPr>
      </p:pic>
      <p:pic>
        <p:nvPicPr>
          <p:cNvPr id="3" name="图片 2">
            <a:extLst>
              <a:ext uri="{FF2B5EF4-FFF2-40B4-BE49-F238E27FC236}">
                <a16:creationId xmlns:a16="http://schemas.microsoft.com/office/drawing/2014/main" id="{408D5521-B6F2-C9E1-6215-9C6E44FADB32}"/>
              </a:ext>
            </a:extLst>
          </p:cNvPr>
          <p:cNvPicPr>
            <a:picLocks noChangeAspect="1"/>
          </p:cNvPicPr>
          <p:nvPr/>
        </p:nvPicPr>
        <p:blipFill>
          <a:blip r:embed="rId4"/>
          <a:stretch>
            <a:fillRect/>
          </a:stretch>
        </p:blipFill>
        <p:spPr>
          <a:xfrm>
            <a:off x="389909" y="6233145"/>
            <a:ext cx="8364182" cy="435402"/>
          </a:xfrm>
          <a:prstGeom prst="rect">
            <a:avLst/>
          </a:prstGeom>
        </p:spPr>
      </p:pic>
    </p:spTree>
    <p:extLst>
      <p:ext uri="{BB962C8B-B14F-4D97-AF65-F5344CB8AC3E}">
        <p14:creationId xmlns:p14="http://schemas.microsoft.com/office/powerpoint/2010/main" val="1227739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69F7C5-C636-49ED-9EFE-C51811019B7E}"/>
              </a:ext>
            </a:extLst>
          </p:cNvPr>
          <p:cNvSpPr>
            <a:spLocks noGrp="1"/>
          </p:cNvSpPr>
          <p:nvPr>
            <p:ph type="title"/>
          </p:nvPr>
        </p:nvSpPr>
        <p:spPr>
          <a:xfrm>
            <a:off x="457200" y="274638"/>
            <a:ext cx="8229600" cy="1143000"/>
          </a:xfrm>
        </p:spPr>
        <p:txBody>
          <a:bodyPr/>
          <a:lstStyle/>
          <a:p>
            <a:r>
              <a:rPr lang="en-US" b="1" dirty="0">
                <a:latin typeface="+mn-lt"/>
                <a:cs typeface="Times New Roman" panose="02020603050405020304" pitchFamily="18" charset="0"/>
              </a:rPr>
              <a:t>Microsoft </a:t>
            </a:r>
            <a:r>
              <a:rPr lang="en-US" b="1" dirty="0" err="1">
                <a:latin typeface="+mn-lt"/>
                <a:cs typeface="Times New Roman" panose="02020603050405020304" pitchFamily="18" charset="0"/>
              </a:rPr>
              <a:t>GraphRAG</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ADE1ECC6-E34B-4EB6-8F0D-98872930B223}"/>
              </a:ext>
            </a:extLst>
          </p:cNvPr>
          <p:cNvSpPr>
            <a:spLocks noGrp="1"/>
          </p:cNvSpPr>
          <p:nvPr>
            <p:ph idx="1"/>
          </p:nvPr>
        </p:nvSpPr>
        <p:spPr/>
        <p:txBody>
          <a:bodyPr/>
          <a:lstStyle/>
          <a:p>
            <a:pPr marL="428625" lvl="1" indent="-214313">
              <a:buSzPct val="100000"/>
              <a:buFont typeface="Arial" pitchFamily="34" charset="0"/>
              <a:buChar char="◦"/>
            </a:pPr>
            <a:r>
              <a:rPr lang="en-US" sz="2400" dirty="0">
                <a:solidFill>
                  <a:srgbClr val="3C3939"/>
                </a:solidFill>
                <a:latin typeface="Calibri" pitchFamily="34" charset="0"/>
                <a:ea typeface="Calibri" pitchFamily="34" charset="-122"/>
                <a:cs typeface="Calibri" pitchFamily="34" charset="-120"/>
              </a:rPr>
              <a:t>Key </a:t>
            </a:r>
            <a:r>
              <a:rPr lang="en-US" altLang="zh-CN" sz="2400" dirty="0">
                <a:solidFill>
                  <a:srgbClr val="3C3939"/>
                </a:solidFill>
                <a:latin typeface="Calibri" pitchFamily="34" charset="0"/>
                <a:ea typeface="Calibri" pitchFamily="34" charset="-122"/>
                <a:cs typeface="Calibri" pitchFamily="34" charset="-120"/>
              </a:rPr>
              <a:t>idea:  c</a:t>
            </a:r>
            <a:r>
              <a:rPr lang="en-US" sz="2400" dirty="0">
                <a:solidFill>
                  <a:srgbClr val="3C3939"/>
                </a:solidFill>
                <a:latin typeface="Calibri" pitchFamily="34" charset="0"/>
                <a:ea typeface="Calibri" pitchFamily="34" charset="-122"/>
                <a:cs typeface="Calibri" pitchFamily="34" charset="-120"/>
              </a:rPr>
              <a:t>onvert documents into a knowledge graph and then retrieve the relevant document  communities</a:t>
            </a:r>
          </a:p>
          <a:p>
            <a:pPr marL="428625" lvl="1" indent="-214313">
              <a:buSzPct val="100000"/>
              <a:buFont typeface="Arial" pitchFamily="34" charset="0"/>
              <a:buChar char="◦"/>
            </a:pPr>
            <a:r>
              <a:rPr lang="en-US" altLang="zh-CN" sz="2400" dirty="0">
                <a:solidFill>
                  <a:srgbClr val="3C3939"/>
                </a:solidFill>
                <a:latin typeface="Calibri" pitchFamily="34" charset="0"/>
                <a:ea typeface="Calibri" pitchFamily="34" charset="-122"/>
                <a:cs typeface="Calibri" pitchFamily="34" charset="-120"/>
              </a:rPr>
              <a:t>Phases</a:t>
            </a:r>
            <a:r>
              <a:rPr lang="en-US" sz="2400" dirty="0">
                <a:solidFill>
                  <a:srgbClr val="3C3939"/>
                </a:solidFill>
                <a:latin typeface="Calibri" pitchFamily="34" charset="0"/>
                <a:ea typeface="Calibri" pitchFamily="34" charset="-122"/>
                <a:cs typeface="Calibri" pitchFamily="34" charset="-120"/>
              </a:rPr>
              <a:t>:</a:t>
            </a:r>
          </a:p>
          <a:p>
            <a:pPr marL="828675" lvl="2" indent="-214313">
              <a:buSzPct val="100000"/>
              <a:buChar char="◦"/>
            </a:pPr>
            <a:r>
              <a:rPr lang="en-US" dirty="0">
                <a:solidFill>
                  <a:srgbClr val="3C3939"/>
                </a:solidFill>
                <a:latin typeface="Calibri" pitchFamily="34" charset="0"/>
                <a:ea typeface="Calibri" pitchFamily="34" charset="-122"/>
                <a:cs typeface="Calibri" pitchFamily="34" charset="-120"/>
              </a:rPr>
              <a:t>Builds entity-relation graph from documents</a:t>
            </a:r>
            <a:endParaRPr lang="en-US" dirty="0"/>
          </a:p>
          <a:p>
            <a:pPr marL="828675" lvl="2" indent="-214313">
              <a:buSzPct val="100000"/>
              <a:buChar char="◦"/>
            </a:pPr>
            <a:r>
              <a:rPr lang="en-US" dirty="0">
                <a:solidFill>
                  <a:srgbClr val="3C3939"/>
                </a:solidFill>
                <a:latin typeface="Calibri" pitchFamily="34" charset="0"/>
                <a:ea typeface="Calibri" pitchFamily="34" charset="-122"/>
                <a:cs typeface="Calibri" pitchFamily="34" charset="-120"/>
              </a:rPr>
              <a:t>Detects communities via Leiden algorithm</a:t>
            </a:r>
            <a:endParaRPr lang="en-US" dirty="0"/>
          </a:p>
          <a:p>
            <a:pPr marL="828675" lvl="2" indent="-214313">
              <a:buSzPct val="100000"/>
              <a:buChar char="◦"/>
            </a:pPr>
            <a:r>
              <a:rPr lang="en-US" dirty="0">
                <a:solidFill>
                  <a:srgbClr val="3C3939"/>
                </a:solidFill>
                <a:latin typeface="Calibri" pitchFamily="34" charset="0"/>
                <a:ea typeface="Calibri" pitchFamily="34" charset="-122"/>
                <a:cs typeface="Calibri" pitchFamily="34" charset="-120"/>
              </a:rPr>
              <a:t>Generates community-level summaries for global QA</a:t>
            </a:r>
            <a:endParaRPr lang="en-US" dirty="0"/>
          </a:p>
          <a:p>
            <a:endParaRPr lang="en-HK" dirty="0"/>
          </a:p>
        </p:txBody>
      </p:sp>
      <p:pic>
        <p:nvPicPr>
          <p:cNvPr id="3074" name="Picture 2" descr="Graph RAG: Improving RAG with Knowledge Graphs">
            <a:extLst>
              <a:ext uri="{FF2B5EF4-FFF2-40B4-BE49-F238E27FC236}">
                <a16:creationId xmlns:a16="http://schemas.microsoft.com/office/drawing/2014/main" id="{3353D009-E51D-43D1-9F0A-53C2D17B3E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357622"/>
            <a:ext cx="3962400"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3;p10">
            <a:extLst>
              <a:ext uri="{FF2B5EF4-FFF2-40B4-BE49-F238E27FC236}">
                <a16:creationId xmlns:a16="http://schemas.microsoft.com/office/drawing/2014/main" id="{A5D4BB9F-44EE-F4BB-4713-7A32CF086B54}"/>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0151491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TaskBench</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Motivation &amp; Core Problem</a:t>
            </a:r>
            <a:endParaRPr lang="en-US" sz="1100" dirty="0"/>
          </a:p>
        </p:txBody>
      </p:sp>
      <p:sp>
        <p:nvSpPr>
          <p:cNvPr id="3" name="AutoShape 3"/>
          <p:cNvSpPr/>
          <p:nvPr/>
        </p:nvSpPr>
        <p:spPr>
          <a:xfrm>
            <a:off x="571500" y="1524000"/>
            <a:ext cx="3619500" cy="4445000"/>
          </a:xfrm>
          <a:prstGeom prst="roundRect">
            <a:avLst>
              <a:gd name="adj" fmla="val 3428"/>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857250" y="1905000"/>
            <a:ext cx="304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latin typeface="Arial" panose="020B0604020202020204" pitchFamily="34" charset="0"/>
                <a:ea typeface="Poppins"/>
                <a:cs typeface="Arial" panose="020B0604020202020204" pitchFamily="34" charset="0"/>
                <a:sym typeface="Poppins"/>
              </a:rPr>
              <a:t>The Core Problem</a:t>
            </a:r>
            <a:endParaRPr lang="en-US" sz="1100" dirty="0"/>
          </a:p>
        </p:txBody>
      </p:sp>
      <p:sp>
        <p:nvSpPr>
          <p:cNvPr id="5" name="AutoShape 5"/>
          <p:cNvSpPr/>
          <p:nvPr/>
        </p:nvSpPr>
        <p:spPr>
          <a:xfrm>
            <a:off x="857250" y="2413000"/>
            <a:ext cx="381000" cy="38100"/>
          </a:xfrm>
          <a:prstGeom prst="roundRect">
            <a:avLst>
              <a:gd name="adj" fmla="val 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857250" y="2794000"/>
            <a:ext cx="3048000" cy="1524000"/>
          </a:xfrm>
          <a:prstGeom prst="rect">
            <a:avLst/>
          </a:prstGeom>
          <a:noFill/>
          <a:ln w="12700" cap="flat" cmpd="sng">
            <a:noFill/>
            <a:prstDash val="solid"/>
            <a:round/>
          </a:ln>
        </p:spPr>
        <p:txBody>
          <a:bodyPr vert="horz" wrap="square" lIns="0" tIns="0" rIns="0" bIns="0" rtlCol="0" anchor="t" anchorCtr="0"/>
          <a:lstStyle/>
          <a:p>
            <a:pPr indent="0" algn="l">
              <a:lnSpc>
                <a:spcPct val="133333"/>
              </a:lnSpc>
              <a:defRPr/>
            </a:pPr>
            <a:r>
              <a:rPr lang="en-US" sz="1200" b="0" i="0" u="none" strike="noStrike" dirty="0">
                <a:latin typeface="Arial" panose="020B0604020202020204" pitchFamily="34" charset="0"/>
                <a:ea typeface="Poppins"/>
                <a:cs typeface="Arial" panose="020B0604020202020204" pitchFamily="34" charset="0"/>
                <a:sym typeface="Poppins"/>
              </a:rPr>
              <a:t>As LLM agents become more prevalent, there is a lack of </a:t>
            </a:r>
            <a:r>
              <a:rPr lang="en-US" sz="1200" b="1" i="0" u="none" strike="noStrike" dirty="0">
                <a:latin typeface="Arial" panose="020B0604020202020204" pitchFamily="34" charset="0"/>
                <a:ea typeface="Poppins"/>
                <a:cs typeface="Arial" panose="020B0604020202020204" pitchFamily="34" charset="0"/>
                <a:sym typeface="Poppins"/>
              </a:rPr>
              <a:t>standardized, comprehensive benchmarks </a:t>
            </a:r>
            <a:r>
              <a:rPr lang="en-US" sz="1200" b="0" i="0" u="none" strike="noStrike" dirty="0">
                <a:latin typeface="Arial" panose="020B0604020202020204" pitchFamily="34" charset="0"/>
                <a:ea typeface="Poppins"/>
                <a:cs typeface="Arial" panose="020B0604020202020204" pitchFamily="34" charset="0"/>
                <a:sym typeface="Poppins"/>
              </a:rPr>
              <a:t>to evaluate their ability to automate complex tasks.</a:t>
            </a:r>
            <a:endParaRPr lang="en-US" sz="1100" dirty="0"/>
          </a:p>
        </p:txBody>
      </p:sp>
      <p:sp>
        <p:nvSpPr>
          <p:cNvPr id="7" name="AutoShape 7"/>
          <p:cNvSpPr/>
          <p:nvPr/>
        </p:nvSpPr>
        <p:spPr>
          <a:xfrm>
            <a:off x="857250" y="4318000"/>
            <a:ext cx="3048000" cy="1143000"/>
          </a:xfrm>
          <a:prstGeom prst="roundRect">
            <a:avLst>
              <a:gd name="adj" fmla="val 8888"/>
            </a:avLst>
          </a:prstGeom>
          <a:solidFill>
            <a:srgbClr val="AF6458">
              <a:alpha val="8000"/>
            </a:srgbClr>
          </a:solidFill>
          <a:ln w="25400" cap="flat" cmpd="sng">
            <a:noFill/>
            <a:prstDash val="solid"/>
            <a:round/>
          </a:ln>
        </p:spPr>
        <p:txBody>
          <a:bodyPr vert="horz" wrap="square" lIns="63500" tIns="63500" rIns="63500" bIns="63500" rtlCol="0" anchor="ctr"/>
          <a:lstStyle/>
          <a:p>
            <a:pPr algn="ctr">
              <a:defRPr/>
            </a:pPr>
            <a:endParaRPr/>
          </a:p>
        </p:txBody>
      </p:sp>
      <p:sp>
        <p:nvSpPr>
          <p:cNvPr id="8" name="AutoShape 8"/>
          <p:cNvSpPr/>
          <p:nvPr/>
        </p:nvSpPr>
        <p:spPr>
          <a:xfrm>
            <a:off x="1047750" y="4508500"/>
            <a:ext cx="2667000" cy="762000"/>
          </a:xfrm>
          <a:prstGeom prst="rect">
            <a:avLst/>
          </a:prstGeom>
          <a:noFill/>
          <a:ln w="12700" cap="flat" cmpd="sng">
            <a:noFill/>
            <a:prstDash val="solid"/>
            <a:round/>
          </a:ln>
        </p:spPr>
        <p:txBody>
          <a:bodyPr vert="horz" wrap="square" lIns="0" tIns="0" rIns="0" bIns="0" rtlCol="0" anchor="ctr" anchorCtr="0"/>
          <a:lstStyle/>
          <a:p>
            <a:pPr indent="0" algn="l">
              <a:lnSpc>
                <a:spcPct val="116666"/>
              </a:lnSpc>
              <a:defRPr/>
            </a:pPr>
            <a:r>
              <a:rPr lang="en-US" sz="1100" b="0" i="0" u="none" strike="noStrike" dirty="0">
                <a:latin typeface="Arial" panose="020B0604020202020204" pitchFamily="34" charset="0"/>
                <a:ea typeface="Poppins"/>
                <a:cs typeface="Arial" panose="020B0604020202020204" pitchFamily="34" charset="0"/>
                <a:sym typeface="Poppins"/>
              </a:rPr>
              <a:t>Existing benchmarks often focus on </a:t>
            </a:r>
            <a:r>
              <a:rPr lang="en-US" sz="1100" b="1" i="0" u="none" strike="noStrike" dirty="0">
                <a:latin typeface="Arial" panose="020B0604020202020204" pitchFamily="34" charset="0"/>
                <a:ea typeface="Poppins"/>
                <a:cs typeface="Arial" panose="020B0604020202020204" pitchFamily="34" charset="0"/>
                <a:sym typeface="Poppins"/>
              </a:rPr>
              <a:t>isolated capabilities</a:t>
            </a:r>
            <a:r>
              <a:rPr lang="en-US" sz="1100" b="0" i="0" u="none" strike="noStrike" dirty="0">
                <a:latin typeface="Arial" panose="020B0604020202020204" pitchFamily="34" charset="0"/>
                <a:ea typeface="Poppins"/>
                <a:cs typeface="Arial" panose="020B0604020202020204" pitchFamily="34" charset="0"/>
                <a:sym typeface="Poppins"/>
              </a:rPr>
              <a:t>(e.g., coding, reasoning) rather than the </a:t>
            </a:r>
            <a:r>
              <a:rPr lang="en-US" sz="1100" b="1" i="0" u="none" strike="noStrike" dirty="0">
                <a:latin typeface="Arial" panose="020B0604020202020204" pitchFamily="34" charset="0"/>
                <a:ea typeface="Poppins"/>
                <a:cs typeface="Arial" panose="020B0604020202020204" pitchFamily="34" charset="0"/>
                <a:sym typeface="Poppins"/>
              </a:rPr>
              <a:t>holistic ability </a:t>
            </a:r>
            <a:r>
              <a:rPr lang="en-US" sz="1100" b="0" i="0" u="none" strike="noStrike" dirty="0">
                <a:latin typeface="Arial" panose="020B0604020202020204" pitchFamily="34" charset="0"/>
                <a:ea typeface="Poppins"/>
                <a:cs typeface="Arial" panose="020B0604020202020204" pitchFamily="34" charset="0"/>
                <a:sym typeface="Poppins"/>
              </a:rPr>
              <a:t>to complete end-to-end tasks.</a:t>
            </a:r>
            <a:endParaRPr lang="en-US" sz="1100" dirty="0"/>
          </a:p>
        </p:txBody>
      </p:sp>
      <p:sp>
        <p:nvSpPr>
          <p:cNvPr id="9" name="AutoShape 9"/>
          <p:cNvSpPr/>
          <p:nvPr/>
        </p:nvSpPr>
        <p:spPr>
          <a:xfrm>
            <a:off x="4381500" y="1524000"/>
            <a:ext cx="200025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1" name="AutoShape 11"/>
          <p:cNvSpPr/>
          <p:nvPr/>
        </p:nvSpPr>
        <p:spPr>
          <a:xfrm>
            <a:off x="4648200" y="1803400"/>
            <a:ext cx="1238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Task Complexity</a:t>
            </a:r>
            <a:endParaRPr lang="en-US" sz="1100" dirty="0"/>
          </a:p>
        </p:txBody>
      </p:sp>
      <p:sp>
        <p:nvSpPr>
          <p:cNvPr id="12" name="AutoShape 12"/>
          <p:cNvSpPr/>
          <p:nvPr/>
        </p:nvSpPr>
        <p:spPr>
          <a:xfrm>
            <a:off x="4572000" y="2413000"/>
            <a:ext cx="1619250" cy="762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Covering a wide spectrum of difficulties to challenge agents at various skill levels.</a:t>
            </a:r>
            <a:endParaRPr lang="en-US" sz="1100" dirty="0"/>
          </a:p>
        </p:txBody>
      </p:sp>
      <p:sp>
        <p:nvSpPr>
          <p:cNvPr id="13" name="AutoShape 13"/>
          <p:cNvSpPr/>
          <p:nvPr/>
        </p:nvSpPr>
        <p:spPr>
          <a:xfrm>
            <a:off x="6572250" y="1524000"/>
            <a:ext cx="200025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5" name="AutoShape 15"/>
          <p:cNvSpPr/>
          <p:nvPr/>
        </p:nvSpPr>
        <p:spPr>
          <a:xfrm>
            <a:off x="6781800" y="1803400"/>
            <a:ext cx="1238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Tool Usage</a:t>
            </a:r>
            <a:endParaRPr lang="en-US" sz="1100" dirty="0"/>
          </a:p>
        </p:txBody>
      </p:sp>
      <p:sp>
        <p:nvSpPr>
          <p:cNvPr id="16" name="AutoShape 16"/>
          <p:cNvSpPr/>
          <p:nvPr/>
        </p:nvSpPr>
        <p:spPr>
          <a:xfrm>
            <a:off x="6762750" y="2413000"/>
            <a:ext cx="1619250" cy="762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Incorporating external tools (APIs, databases) to mimic real-world workflows.</a:t>
            </a:r>
            <a:endParaRPr lang="en-US" sz="1100" dirty="0"/>
          </a:p>
        </p:txBody>
      </p:sp>
      <p:sp>
        <p:nvSpPr>
          <p:cNvPr id="17" name="AutoShape 17"/>
          <p:cNvSpPr/>
          <p:nvPr/>
        </p:nvSpPr>
        <p:spPr>
          <a:xfrm>
            <a:off x="4381500" y="3810000"/>
            <a:ext cx="200025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9" name="AutoShape 19"/>
          <p:cNvSpPr/>
          <p:nvPr/>
        </p:nvSpPr>
        <p:spPr>
          <a:xfrm>
            <a:off x="4552950" y="4089400"/>
            <a:ext cx="1238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Reasoning Steps</a:t>
            </a:r>
            <a:endParaRPr lang="en-US" sz="1100" dirty="0"/>
          </a:p>
        </p:txBody>
      </p:sp>
      <p:sp>
        <p:nvSpPr>
          <p:cNvPr id="20" name="AutoShape 20"/>
          <p:cNvSpPr/>
          <p:nvPr/>
        </p:nvSpPr>
        <p:spPr>
          <a:xfrm>
            <a:off x="4572000" y="4699000"/>
            <a:ext cx="1619250" cy="762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Requiring agents to plan, decompose, and execute long, multi-step sequences.</a:t>
            </a:r>
            <a:endParaRPr lang="en-US" sz="1100" dirty="0"/>
          </a:p>
        </p:txBody>
      </p:sp>
      <p:sp>
        <p:nvSpPr>
          <p:cNvPr id="21" name="AutoShape 21"/>
          <p:cNvSpPr/>
          <p:nvPr/>
        </p:nvSpPr>
        <p:spPr>
          <a:xfrm>
            <a:off x="6572250" y="3810000"/>
            <a:ext cx="200025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23" name="AutoShape 23"/>
          <p:cNvSpPr/>
          <p:nvPr/>
        </p:nvSpPr>
        <p:spPr>
          <a:xfrm>
            <a:off x="6781800" y="4089400"/>
            <a:ext cx="1238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Real-World Scenarios</a:t>
            </a:r>
            <a:endParaRPr lang="en-US" sz="1100" dirty="0"/>
          </a:p>
        </p:txBody>
      </p:sp>
      <p:sp>
        <p:nvSpPr>
          <p:cNvPr id="24" name="AutoShape 24"/>
          <p:cNvSpPr/>
          <p:nvPr/>
        </p:nvSpPr>
        <p:spPr>
          <a:xfrm>
            <a:off x="6762750" y="4699000"/>
            <a:ext cx="1619250" cy="762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Using practical, meaningful tasks that reflect actual industry and daily needs.</a:t>
            </a:r>
            <a:endParaRPr lang="en-US" sz="1100" dirty="0"/>
          </a:p>
        </p:txBody>
      </p:sp>
      <p:sp>
        <p:nvSpPr>
          <p:cNvPr id="25"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B1D45-2090-C72C-3BAE-8B590D5E777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5F468A0-9C05-5ECD-CAC8-0271EE6AA6BB}"/>
              </a:ext>
            </a:extLst>
          </p:cNvPr>
          <p:cNvSpPr/>
          <p:nvPr/>
        </p:nvSpPr>
        <p:spPr>
          <a:xfrm>
            <a:off x="571500" y="3048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LLM-Based Task Automation</a:t>
            </a:r>
            <a:endParaRPr lang="en-US" sz="1100" dirty="0"/>
          </a:p>
        </p:txBody>
      </p:sp>
      <p:pic>
        <p:nvPicPr>
          <p:cNvPr id="25" name="图片 24">
            <a:extLst>
              <a:ext uri="{FF2B5EF4-FFF2-40B4-BE49-F238E27FC236}">
                <a16:creationId xmlns:a16="http://schemas.microsoft.com/office/drawing/2014/main" id="{5F274E13-670A-FE77-DBD1-969F849A294E}"/>
              </a:ext>
            </a:extLst>
          </p:cNvPr>
          <p:cNvPicPr>
            <a:picLocks noChangeAspect="1"/>
          </p:cNvPicPr>
          <p:nvPr/>
        </p:nvPicPr>
        <p:blipFill>
          <a:blip r:embed="rId3"/>
          <a:stretch>
            <a:fillRect/>
          </a:stretch>
        </p:blipFill>
        <p:spPr>
          <a:xfrm>
            <a:off x="533400" y="1066800"/>
            <a:ext cx="7381198" cy="5518735"/>
          </a:xfrm>
          <a:prstGeom prst="rect">
            <a:avLst/>
          </a:prstGeom>
        </p:spPr>
      </p:pic>
      <p:sp>
        <p:nvSpPr>
          <p:cNvPr id="4"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2406601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TaskBench</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Benchmark Design</a:t>
            </a:r>
            <a:endParaRPr lang="en-US" sz="1100" dirty="0"/>
          </a:p>
        </p:txBody>
      </p:sp>
      <p:pic>
        <p:nvPicPr>
          <p:cNvPr id="37" name="图片 36">
            <a:extLst>
              <a:ext uri="{FF2B5EF4-FFF2-40B4-BE49-F238E27FC236}">
                <a16:creationId xmlns:a16="http://schemas.microsoft.com/office/drawing/2014/main" id="{07E132EA-AE11-F200-C9D4-2DEF78752207}"/>
              </a:ext>
            </a:extLst>
          </p:cNvPr>
          <p:cNvPicPr>
            <a:picLocks noChangeAspect="1"/>
          </p:cNvPicPr>
          <p:nvPr/>
        </p:nvPicPr>
        <p:blipFill>
          <a:blip r:embed="rId3"/>
          <a:stretch>
            <a:fillRect/>
          </a:stretch>
        </p:blipFill>
        <p:spPr>
          <a:xfrm>
            <a:off x="175043" y="1485754"/>
            <a:ext cx="8793914" cy="4737246"/>
          </a:xfrm>
          <a:prstGeom prst="rect">
            <a:avLst/>
          </a:prstGeom>
        </p:spPr>
      </p:pic>
      <p:sp>
        <p:nvSpPr>
          <p:cNvPr id="4" name="Google Shape;213;p10">
            <a:extLst>
              <a:ext uri="{FF2B5EF4-FFF2-40B4-BE49-F238E27FC236}">
                <a16:creationId xmlns:a16="http://schemas.microsoft.com/office/drawing/2014/main" id="{0EEAEEB5-DC7E-50BE-8B64-A7F9B4393B35}"/>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34D8-3684-75F3-7CA1-06C7034B0A8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56DCEC2-C605-3D12-7114-29AFC0897E48}"/>
              </a:ext>
            </a:extLst>
          </p:cNvPr>
          <p:cNvSpPr/>
          <p:nvPr/>
        </p:nvSpPr>
        <p:spPr>
          <a:xfrm>
            <a:off x="571500" y="2286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TaskBench</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Benchmark Design</a:t>
            </a:r>
            <a:endParaRPr lang="en-US" sz="1100" dirty="0"/>
          </a:p>
        </p:txBody>
      </p:sp>
      <p:sp>
        <p:nvSpPr>
          <p:cNvPr id="3" name="AutoShape 3">
            <a:extLst>
              <a:ext uri="{FF2B5EF4-FFF2-40B4-BE49-F238E27FC236}">
                <a16:creationId xmlns:a16="http://schemas.microsoft.com/office/drawing/2014/main" id="{EBE90CEE-B486-0554-BB72-603816FDA01A}"/>
              </a:ext>
            </a:extLst>
          </p:cNvPr>
          <p:cNvSpPr/>
          <p:nvPr/>
        </p:nvSpPr>
        <p:spPr>
          <a:xfrm>
            <a:off x="571500" y="1066800"/>
            <a:ext cx="2476500" cy="4572000"/>
          </a:xfrm>
          <a:prstGeom prst="roundRect">
            <a:avLst>
              <a:gd name="adj" fmla="val 4615"/>
            </a:avLst>
          </a:prstGeom>
          <a:solidFill>
            <a:srgbClr val="FFFFFF">
              <a:alpha val="100000"/>
            </a:srgbClr>
          </a:solidFill>
          <a:ln w="25400" cap="flat" cmpd="sng">
            <a:noFill/>
            <a:prstDash val="solid"/>
            <a:round/>
          </a:ln>
          <a:effectLst>
            <a:outerShdw blurRad="2032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4" name="AutoShape 4">
            <a:extLst>
              <a:ext uri="{FF2B5EF4-FFF2-40B4-BE49-F238E27FC236}">
                <a16:creationId xmlns:a16="http://schemas.microsoft.com/office/drawing/2014/main" id="{4C362934-74FA-970C-A7BB-BA21E977E6AC}"/>
              </a:ext>
            </a:extLst>
          </p:cNvPr>
          <p:cNvSpPr/>
          <p:nvPr/>
        </p:nvSpPr>
        <p:spPr>
          <a:xfrm>
            <a:off x="762000" y="1320800"/>
            <a:ext cx="457200" cy="609600"/>
          </a:xfrm>
          <a:prstGeom prst="ellipse">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a:extLst>
              <a:ext uri="{FF2B5EF4-FFF2-40B4-BE49-F238E27FC236}">
                <a16:creationId xmlns:a16="http://schemas.microsoft.com/office/drawing/2014/main" id="{EC9C95EB-6A62-6C5A-7328-3A1EFDD7046A}"/>
              </a:ext>
            </a:extLst>
          </p:cNvPr>
          <p:cNvSpPr/>
          <p:nvPr/>
        </p:nvSpPr>
        <p:spPr>
          <a:xfrm>
            <a:off x="1333500" y="1397000"/>
            <a:ext cx="1524000" cy="457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latin typeface="Arial" panose="020B0604020202020204" pitchFamily="34" charset="0"/>
                <a:ea typeface="Poppins"/>
                <a:cs typeface="Arial" panose="020B0604020202020204" pitchFamily="34" charset="0"/>
                <a:sym typeface="Poppins"/>
              </a:rPr>
              <a:t>01. Task Taxonomy</a:t>
            </a:r>
            <a:endParaRPr lang="en-US" sz="1100" dirty="0"/>
          </a:p>
        </p:txBody>
      </p:sp>
      <p:cxnSp>
        <p:nvCxnSpPr>
          <p:cNvPr id="7" name="Connector 7">
            <a:extLst>
              <a:ext uri="{FF2B5EF4-FFF2-40B4-BE49-F238E27FC236}">
                <a16:creationId xmlns:a16="http://schemas.microsoft.com/office/drawing/2014/main" id="{1047FF5B-0E1B-1B2E-245A-680F9F39C83A}"/>
              </a:ext>
            </a:extLst>
          </p:cNvPr>
          <p:cNvCxnSpPr/>
          <p:nvPr/>
        </p:nvCxnSpPr>
        <p:spPr>
          <a:xfrm rot="-15626">
            <a:off x="762011" y="2139950"/>
            <a:ext cx="2095500" cy="12700"/>
          </a:xfrm>
          <a:prstGeom prst="straightConnector1">
            <a:avLst/>
          </a:prstGeom>
          <a:solidFill>
            <a:srgbClr val="DEE0E3">
              <a:alpha val="100000"/>
            </a:srgbClr>
          </a:solidFill>
          <a:ln w="12700" cap="flat" cmpd="sng">
            <a:solidFill>
              <a:srgbClr val="E6E6E6">
                <a:alpha val="100000"/>
              </a:srgbClr>
            </a:solidFill>
            <a:prstDash val="solid"/>
            <a:round/>
            <a:headEnd type="none" w="med" len="med"/>
            <a:tailEnd type="none" w="med" len="med"/>
          </a:ln>
        </p:spPr>
      </p:cxnSp>
      <p:sp>
        <p:nvSpPr>
          <p:cNvPr id="8" name="AutoShape 8">
            <a:extLst>
              <a:ext uri="{FF2B5EF4-FFF2-40B4-BE49-F238E27FC236}">
                <a16:creationId xmlns:a16="http://schemas.microsoft.com/office/drawing/2014/main" id="{D03258A5-F342-0D0F-4BE6-94B43635D163}"/>
              </a:ext>
            </a:extLst>
          </p:cNvPr>
          <p:cNvSpPr/>
          <p:nvPr/>
        </p:nvSpPr>
        <p:spPr>
          <a:xfrm>
            <a:off x="762000" y="2336800"/>
            <a:ext cx="2095500" cy="508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latin typeface="Noto Sans SC"/>
                <a:ea typeface="Noto Sans SC"/>
                <a:cs typeface="Noto Sans SC"/>
                <a:sym typeface="Noto Sans SC"/>
              </a:rPr>
              <a:t>A comprehensive classification system defining tasks along three key dimensions:</a:t>
            </a:r>
            <a:endParaRPr lang="en-US" sz="1100"/>
          </a:p>
        </p:txBody>
      </p:sp>
      <p:sp>
        <p:nvSpPr>
          <p:cNvPr id="9" name="AutoShape 9">
            <a:extLst>
              <a:ext uri="{FF2B5EF4-FFF2-40B4-BE49-F238E27FC236}">
                <a16:creationId xmlns:a16="http://schemas.microsoft.com/office/drawing/2014/main" id="{576BD762-4665-0996-8258-FE725CEFB5FF}"/>
              </a:ext>
            </a:extLst>
          </p:cNvPr>
          <p:cNvSpPr/>
          <p:nvPr/>
        </p:nvSpPr>
        <p:spPr>
          <a:xfrm>
            <a:off x="762000" y="3098800"/>
            <a:ext cx="2095500" cy="762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0" name="AutoShape 10">
            <a:extLst>
              <a:ext uri="{FF2B5EF4-FFF2-40B4-BE49-F238E27FC236}">
                <a16:creationId xmlns:a16="http://schemas.microsoft.com/office/drawing/2014/main" id="{7B5B7B18-44C6-46FA-373A-3918D7ABA6C7}"/>
              </a:ext>
            </a:extLst>
          </p:cNvPr>
          <p:cNvSpPr/>
          <p:nvPr/>
        </p:nvSpPr>
        <p:spPr>
          <a:xfrm>
            <a:off x="857250" y="3200400"/>
            <a:ext cx="190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latin typeface="Noto Sans SC"/>
                <a:ea typeface="Noto Sans SC"/>
                <a:cs typeface="Noto Sans SC"/>
                <a:sym typeface="Noto Sans SC"/>
              </a:rPr>
              <a:t>Domain Scope</a:t>
            </a:r>
            <a:endParaRPr lang="en-US" sz="1100"/>
          </a:p>
          <a:p>
            <a:pPr indent="0" algn="l">
              <a:lnSpc>
                <a:spcPct val="125000"/>
              </a:lnSpc>
            </a:pPr>
            <a:r>
              <a:rPr lang="en-US" sz="1100" b="0" i="0" u="none" strike="noStrike">
                <a:latin typeface="Noto Sans SC"/>
                <a:ea typeface="Noto Sans SC"/>
                <a:cs typeface="Noto Sans SC"/>
                <a:sym typeface="Noto Sans SC"/>
              </a:rPr>
              <a:t>Software Dev, Data Analysis, Support</a:t>
            </a:r>
          </a:p>
        </p:txBody>
      </p:sp>
      <p:sp>
        <p:nvSpPr>
          <p:cNvPr id="11" name="AutoShape 11">
            <a:extLst>
              <a:ext uri="{FF2B5EF4-FFF2-40B4-BE49-F238E27FC236}">
                <a16:creationId xmlns:a16="http://schemas.microsoft.com/office/drawing/2014/main" id="{74E1E751-3A07-5B60-6795-67813B20D501}"/>
              </a:ext>
            </a:extLst>
          </p:cNvPr>
          <p:cNvSpPr/>
          <p:nvPr/>
        </p:nvSpPr>
        <p:spPr>
          <a:xfrm>
            <a:off x="762000" y="3987800"/>
            <a:ext cx="2095500" cy="762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2" name="AutoShape 12">
            <a:extLst>
              <a:ext uri="{FF2B5EF4-FFF2-40B4-BE49-F238E27FC236}">
                <a16:creationId xmlns:a16="http://schemas.microsoft.com/office/drawing/2014/main" id="{DD11A9DA-3E0C-3365-D2CB-486069D63CA3}"/>
              </a:ext>
            </a:extLst>
          </p:cNvPr>
          <p:cNvSpPr/>
          <p:nvPr/>
        </p:nvSpPr>
        <p:spPr>
          <a:xfrm>
            <a:off x="857250" y="4089400"/>
            <a:ext cx="190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latin typeface="Noto Sans SC"/>
                <a:ea typeface="Noto Sans SC"/>
                <a:cs typeface="Noto Sans SC"/>
                <a:sym typeface="Noto Sans SC"/>
              </a:rPr>
              <a:t>Complexity Level</a:t>
            </a:r>
            <a:endParaRPr lang="en-US" sz="1100"/>
          </a:p>
          <a:p>
            <a:pPr indent="0" algn="l">
              <a:lnSpc>
                <a:spcPct val="125000"/>
              </a:lnSpc>
            </a:pPr>
            <a:r>
              <a:rPr lang="en-US" sz="1100" b="0" i="0" u="none" strike="noStrike">
                <a:latin typeface="Noto Sans SC"/>
                <a:ea typeface="Noto Sans SC"/>
                <a:cs typeface="Noto Sans SC"/>
                <a:sym typeface="Noto Sans SC"/>
              </a:rPr>
              <a:t>Steps count, tooling needs, cognitive load</a:t>
            </a:r>
          </a:p>
        </p:txBody>
      </p:sp>
      <p:sp>
        <p:nvSpPr>
          <p:cNvPr id="13" name="AutoShape 13">
            <a:extLst>
              <a:ext uri="{FF2B5EF4-FFF2-40B4-BE49-F238E27FC236}">
                <a16:creationId xmlns:a16="http://schemas.microsoft.com/office/drawing/2014/main" id="{DBF8B42E-F231-E411-B56C-424CDF646278}"/>
              </a:ext>
            </a:extLst>
          </p:cNvPr>
          <p:cNvSpPr/>
          <p:nvPr/>
        </p:nvSpPr>
        <p:spPr>
          <a:xfrm>
            <a:off x="762000" y="4876800"/>
            <a:ext cx="2095500" cy="762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4" name="AutoShape 14">
            <a:extLst>
              <a:ext uri="{FF2B5EF4-FFF2-40B4-BE49-F238E27FC236}">
                <a16:creationId xmlns:a16="http://schemas.microsoft.com/office/drawing/2014/main" id="{80DFE07D-B43E-14AF-29B5-369C926882FB}"/>
              </a:ext>
            </a:extLst>
          </p:cNvPr>
          <p:cNvSpPr/>
          <p:nvPr/>
        </p:nvSpPr>
        <p:spPr>
          <a:xfrm>
            <a:off x="857250" y="4978400"/>
            <a:ext cx="190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latin typeface="Noto Sans SC"/>
                <a:ea typeface="Noto Sans SC"/>
                <a:cs typeface="Noto Sans SC"/>
                <a:sym typeface="Noto Sans SC"/>
              </a:rPr>
              <a:t>Functional Type</a:t>
            </a:r>
            <a:endParaRPr lang="en-US" sz="1100"/>
          </a:p>
          <a:p>
            <a:pPr indent="0" algn="l">
              <a:lnSpc>
                <a:spcPct val="125000"/>
              </a:lnSpc>
            </a:pPr>
            <a:r>
              <a:rPr lang="en-US" sz="1100" b="0" i="0" u="none" strike="noStrike">
                <a:latin typeface="Noto Sans SC"/>
                <a:ea typeface="Noto Sans SC"/>
                <a:cs typeface="Noto Sans SC"/>
                <a:sym typeface="Noto Sans SC"/>
              </a:rPr>
              <a:t>Extraction, Transformation, Decision-Making</a:t>
            </a:r>
          </a:p>
        </p:txBody>
      </p:sp>
      <p:sp>
        <p:nvSpPr>
          <p:cNvPr id="15" name="AutoShape 15">
            <a:extLst>
              <a:ext uri="{FF2B5EF4-FFF2-40B4-BE49-F238E27FC236}">
                <a16:creationId xmlns:a16="http://schemas.microsoft.com/office/drawing/2014/main" id="{17D02DFF-89D9-D38F-5C16-B2A7D891449D}"/>
              </a:ext>
            </a:extLst>
          </p:cNvPr>
          <p:cNvSpPr/>
          <p:nvPr/>
        </p:nvSpPr>
        <p:spPr>
          <a:xfrm>
            <a:off x="3333750" y="1066800"/>
            <a:ext cx="2476500" cy="4572000"/>
          </a:xfrm>
          <a:prstGeom prst="roundRect">
            <a:avLst>
              <a:gd name="adj" fmla="val 4615"/>
            </a:avLst>
          </a:prstGeom>
          <a:solidFill>
            <a:srgbClr val="FFFFFF">
              <a:alpha val="100000"/>
            </a:srgbClr>
          </a:solidFill>
          <a:ln w="25400" cap="flat" cmpd="sng">
            <a:noFill/>
            <a:prstDash val="solid"/>
            <a:round/>
          </a:ln>
          <a:effectLst>
            <a:outerShdw blurRad="2032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16" name="AutoShape 16">
            <a:extLst>
              <a:ext uri="{FF2B5EF4-FFF2-40B4-BE49-F238E27FC236}">
                <a16:creationId xmlns:a16="http://schemas.microsoft.com/office/drawing/2014/main" id="{19C94851-CD91-A3BB-962B-38E5EC732487}"/>
              </a:ext>
            </a:extLst>
          </p:cNvPr>
          <p:cNvSpPr/>
          <p:nvPr/>
        </p:nvSpPr>
        <p:spPr>
          <a:xfrm>
            <a:off x="3524250" y="1320800"/>
            <a:ext cx="457200" cy="609600"/>
          </a:xfrm>
          <a:prstGeom prst="ellipse">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18" name="AutoShape 18">
            <a:extLst>
              <a:ext uri="{FF2B5EF4-FFF2-40B4-BE49-F238E27FC236}">
                <a16:creationId xmlns:a16="http://schemas.microsoft.com/office/drawing/2014/main" id="{90B625D0-C39F-9D71-D6E3-EC82E8AAA055}"/>
              </a:ext>
            </a:extLst>
          </p:cNvPr>
          <p:cNvSpPr/>
          <p:nvPr/>
        </p:nvSpPr>
        <p:spPr>
          <a:xfrm>
            <a:off x="4095750" y="1397000"/>
            <a:ext cx="1524000" cy="457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latin typeface="Arial" panose="020B0604020202020204" pitchFamily="34" charset="0"/>
                <a:ea typeface="Poppins"/>
                <a:cs typeface="Arial" panose="020B0604020202020204" pitchFamily="34" charset="0"/>
                <a:sym typeface="Poppins"/>
              </a:rPr>
              <a:t>02. Task Creation</a:t>
            </a:r>
            <a:endParaRPr lang="en-US" sz="1100" dirty="0"/>
          </a:p>
        </p:txBody>
      </p:sp>
      <p:cxnSp>
        <p:nvCxnSpPr>
          <p:cNvPr id="19" name="Connector 19">
            <a:extLst>
              <a:ext uri="{FF2B5EF4-FFF2-40B4-BE49-F238E27FC236}">
                <a16:creationId xmlns:a16="http://schemas.microsoft.com/office/drawing/2014/main" id="{75E7FA44-670A-5563-DEBD-4D4B983D12A7}"/>
              </a:ext>
            </a:extLst>
          </p:cNvPr>
          <p:cNvCxnSpPr/>
          <p:nvPr/>
        </p:nvCxnSpPr>
        <p:spPr>
          <a:xfrm rot="-15626">
            <a:off x="3524261" y="2139950"/>
            <a:ext cx="2095500" cy="12700"/>
          </a:xfrm>
          <a:prstGeom prst="straightConnector1">
            <a:avLst/>
          </a:prstGeom>
          <a:solidFill>
            <a:srgbClr val="DEE0E3">
              <a:alpha val="100000"/>
            </a:srgbClr>
          </a:solidFill>
          <a:ln w="12700" cap="flat" cmpd="sng">
            <a:solidFill>
              <a:srgbClr val="E6E6E6">
                <a:alpha val="100000"/>
              </a:srgbClr>
            </a:solidFill>
            <a:prstDash val="solid"/>
            <a:round/>
            <a:headEnd type="none" w="med" len="med"/>
            <a:tailEnd type="none" w="med" len="med"/>
          </a:ln>
        </p:spPr>
      </p:cxnSp>
      <p:sp>
        <p:nvSpPr>
          <p:cNvPr id="20" name="AutoShape 20">
            <a:extLst>
              <a:ext uri="{FF2B5EF4-FFF2-40B4-BE49-F238E27FC236}">
                <a16:creationId xmlns:a16="http://schemas.microsoft.com/office/drawing/2014/main" id="{5C8ED16A-3207-9E1D-1DAF-46C0BFFF2EE1}"/>
              </a:ext>
            </a:extLst>
          </p:cNvPr>
          <p:cNvSpPr/>
          <p:nvPr/>
        </p:nvSpPr>
        <p:spPr>
          <a:xfrm>
            <a:off x="3524250" y="2336800"/>
            <a:ext cx="209550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dirty="0">
                <a:latin typeface="Noto Sans SC"/>
                <a:ea typeface="Noto Sans SC"/>
                <a:cs typeface="Noto Sans SC"/>
                <a:sym typeface="Noto Sans SC"/>
              </a:rPr>
              <a:t>Tasks are engineered for realism, mirroring real-world automation scenarios with well-defined parameters:</a:t>
            </a:r>
            <a:endParaRPr lang="en-US" sz="1100" dirty="0"/>
          </a:p>
        </p:txBody>
      </p:sp>
      <p:sp>
        <p:nvSpPr>
          <p:cNvPr id="21" name="AutoShape 21">
            <a:extLst>
              <a:ext uri="{FF2B5EF4-FFF2-40B4-BE49-F238E27FC236}">
                <a16:creationId xmlns:a16="http://schemas.microsoft.com/office/drawing/2014/main" id="{36CD9289-E86B-76F3-EA55-1818E4D1269B}"/>
              </a:ext>
            </a:extLst>
          </p:cNvPr>
          <p:cNvSpPr/>
          <p:nvPr/>
        </p:nvSpPr>
        <p:spPr>
          <a:xfrm>
            <a:off x="3524250" y="3225800"/>
            <a:ext cx="2095500" cy="635000"/>
          </a:xfrm>
          <a:prstGeom prst="roundRect">
            <a:avLst>
              <a:gd name="adj" fmla="val 12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2" name="AutoShape 22">
            <a:extLst>
              <a:ext uri="{FF2B5EF4-FFF2-40B4-BE49-F238E27FC236}">
                <a16:creationId xmlns:a16="http://schemas.microsoft.com/office/drawing/2014/main" id="{9736042B-1EEB-354D-9841-5313FDC752D6}"/>
              </a:ext>
            </a:extLst>
          </p:cNvPr>
          <p:cNvSpPr/>
          <p:nvPr/>
        </p:nvSpPr>
        <p:spPr>
          <a:xfrm>
            <a:off x="3619500" y="3327400"/>
            <a:ext cx="1905000" cy="431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a:latin typeface="Noto Sans SC"/>
                <a:ea typeface="Noto Sans SC"/>
                <a:cs typeface="Noto Sans SC"/>
                <a:sym typeface="Noto Sans SC"/>
              </a:rPr>
              <a:t>Clear Definition:</a:t>
            </a:r>
            <a:r>
              <a:rPr lang="en-US" sz="1100" b="0" i="0" u="none" strike="noStrike">
                <a:latin typeface="Noto Sans SC"/>
                <a:ea typeface="Noto Sans SC"/>
                <a:cs typeface="Noto Sans SC"/>
                <a:sym typeface="Noto Sans SC"/>
              </a:rPr>
              <a:t>Specific goal, input data &amp; output.</a:t>
            </a:r>
            <a:endParaRPr lang="en-US" sz="1100"/>
          </a:p>
        </p:txBody>
      </p:sp>
      <p:sp>
        <p:nvSpPr>
          <p:cNvPr id="23" name="AutoShape 23">
            <a:extLst>
              <a:ext uri="{FF2B5EF4-FFF2-40B4-BE49-F238E27FC236}">
                <a16:creationId xmlns:a16="http://schemas.microsoft.com/office/drawing/2014/main" id="{5011C87C-BBDC-6CC5-4ABC-CE986D6B8B0A}"/>
              </a:ext>
            </a:extLst>
          </p:cNvPr>
          <p:cNvSpPr/>
          <p:nvPr/>
        </p:nvSpPr>
        <p:spPr>
          <a:xfrm>
            <a:off x="3524250" y="4114800"/>
            <a:ext cx="2095500" cy="1143000"/>
          </a:xfrm>
          <a:prstGeom prst="roundRect">
            <a:avLst>
              <a:gd name="adj" fmla="val 6666"/>
            </a:avLst>
          </a:prstGeom>
          <a:solidFill>
            <a:srgbClr val="AF6458">
              <a:alpha val="5000"/>
            </a:srgbClr>
          </a:solidFill>
          <a:ln w="12700" cap="flat" cmpd="sng">
            <a:solidFill>
              <a:srgbClr val="AF6458">
                <a:alpha val="20000"/>
              </a:srgbClr>
            </a:solidFill>
            <a:prstDash val="solid"/>
            <a:round/>
          </a:ln>
        </p:spPr>
        <p:txBody>
          <a:bodyPr vert="horz" wrap="square" lIns="63500" tIns="63500" rIns="63500" bIns="63500" rtlCol="0" anchor="ctr"/>
          <a:lstStyle/>
          <a:p>
            <a:pPr algn="ctr">
              <a:defRPr/>
            </a:pPr>
            <a:endParaRPr/>
          </a:p>
        </p:txBody>
      </p:sp>
      <p:sp>
        <p:nvSpPr>
          <p:cNvPr id="24" name="AutoShape 24">
            <a:extLst>
              <a:ext uri="{FF2B5EF4-FFF2-40B4-BE49-F238E27FC236}">
                <a16:creationId xmlns:a16="http://schemas.microsoft.com/office/drawing/2014/main" id="{2A18D5C7-C539-DF70-705D-F00BBE37F805}"/>
              </a:ext>
            </a:extLst>
          </p:cNvPr>
          <p:cNvSpPr/>
          <p:nvPr/>
        </p:nvSpPr>
        <p:spPr>
          <a:xfrm>
            <a:off x="3619500" y="4241800"/>
            <a:ext cx="1905000" cy="88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a:latin typeface="Noto Sans SC"/>
                <a:ea typeface="Noto Sans SC"/>
                <a:cs typeface="Noto Sans SC"/>
                <a:sym typeface="Noto Sans SC"/>
              </a:rPr>
              <a:t>Example Scenario:</a:t>
            </a:r>
            <a:endParaRPr lang="en-US" sz="1100"/>
          </a:p>
          <a:p>
            <a:pPr indent="0" algn="l">
              <a:lnSpc>
                <a:spcPct val="100000"/>
              </a:lnSpc>
            </a:pPr>
            <a:r>
              <a:rPr lang="en-US" sz="1000" b="0" i="0" u="none" strike="noStrike">
                <a:latin typeface="Noto Sans SC"/>
                <a:ea typeface="Noto Sans SC"/>
                <a:cs typeface="Noto Sans SC"/>
                <a:sym typeface="Noto Sans SC"/>
              </a:rPr>
              <a:t>Process CSV sales data → Calculate regional revenue → Generate chart → Write summary.</a:t>
            </a:r>
          </a:p>
        </p:txBody>
      </p:sp>
      <p:sp>
        <p:nvSpPr>
          <p:cNvPr id="25" name="AutoShape 25">
            <a:extLst>
              <a:ext uri="{FF2B5EF4-FFF2-40B4-BE49-F238E27FC236}">
                <a16:creationId xmlns:a16="http://schemas.microsoft.com/office/drawing/2014/main" id="{9CF1419E-3508-AE61-7DB2-E4ACB09B8D7B}"/>
              </a:ext>
            </a:extLst>
          </p:cNvPr>
          <p:cNvSpPr/>
          <p:nvPr/>
        </p:nvSpPr>
        <p:spPr>
          <a:xfrm>
            <a:off x="6096000" y="1066800"/>
            <a:ext cx="2476500" cy="4572000"/>
          </a:xfrm>
          <a:prstGeom prst="roundRect">
            <a:avLst>
              <a:gd name="adj" fmla="val 4615"/>
            </a:avLst>
          </a:prstGeom>
          <a:solidFill>
            <a:srgbClr val="FFFFFF">
              <a:alpha val="100000"/>
            </a:srgbClr>
          </a:solidFill>
          <a:ln w="25400" cap="flat" cmpd="sng">
            <a:noFill/>
            <a:prstDash val="solid"/>
            <a:round/>
          </a:ln>
          <a:effectLst>
            <a:outerShdw blurRad="2032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26" name="AutoShape 26">
            <a:extLst>
              <a:ext uri="{FF2B5EF4-FFF2-40B4-BE49-F238E27FC236}">
                <a16:creationId xmlns:a16="http://schemas.microsoft.com/office/drawing/2014/main" id="{B6FAD89F-2FDD-01AF-638B-3E63558FBEE2}"/>
              </a:ext>
            </a:extLst>
          </p:cNvPr>
          <p:cNvSpPr/>
          <p:nvPr/>
        </p:nvSpPr>
        <p:spPr>
          <a:xfrm>
            <a:off x="6286500" y="1320800"/>
            <a:ext cx="457200" cy="609600"/>
          </a:xfrm>
          <a:prstGeom prst="ellipse">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28" name="AutoShape 28">
            <a:extLst>
              <a:ext uri="{FF2B5EF4-FFF2-40B4-BE49-F238E27FC236}">
                <a16:creationId xmlns:a16="http://schemas.microsoft.com/office/drawing/2014/main" id="{A1B4F8C1-8BBF-F594-9AC4-5780AED304C6}"/>
              </a:ext>
            </a:extLst>
          </p:cNvPr>
          <p:cNvSpPr/>
          <p:nvPr/>
        </p:nvSpPr>
        <p:spPr>
          <a:xfrm>
            <a:off x="6858000" y="1397000"/>
            <a:ext cx="1619250" cy="457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latin typeface="Arial" panose="020B0604020202020204" pitchFamily="34" charset="0"/>
                <a:ea typeface="Poppins"/>
                <a:cs typeface="Arial" panose="020B0604020202020204" pitchFamily="34" charset="0"/>
                <a:sym typeface="Poppins"/>
              </a:rPr>
              <a:t>03. Evaluation Metrics</a:t>
            </a:r>
            <a:endParaRPr lang="en-US" sz="1100" dirty="0"/>
          </a:p>
        </p:txBody>
      </p:sp>
      <p:cxnSp>
        <p:nvCxnSpPr>
          <p:cNvPr id="29" name="Connector 29">
            <a:extLst>
              <a:ext uri="{FF2B5EF4-FFF2-40B4-BE49-F238E27FC236}">
                <a16:creationId xmlns:a16="http://schemas.microsoft.com/office/drawing/2014/main" id="{73E75E50-38E4-CD36-8EE4-5CFD79507B9E}"/>
              </a:ext>
            </a:extLst>
          </p:cNvPr>
          <p:cNvCxnSpPr/>
          <p:nvPr/>
        </p:nvCxnSpPr>
        <p:spPr>
          <a:xfrm rot="-15626">
            <a:off x="6286511" y="2139950"/>
            <a:ext cx="2095500" cy="12700"/>
          </a:xfrm>
          <a:prstGeom prst="straightConnector1">
            <a:avLst/>
          </a:prstGeom>
          <a:solidFill>
            <a:srgbClr val="DEE0E3">
              <a:alpha val="100000"/>
            </a:srgbClr>
          </a:solidFill>
          <a:ln w="12700" cap="flat" cmpd="sng">
            <a:solidFill>
              <a:srgbClr val="E6E6E6">
                <a:alpha val="100000"/>
              </a:srgbClr>
            </a:solidFill>
            <a:prstDash val="solid"/>
            <a:round/>
            <a:headEnd type="none" w="med" len="med"/>
            <a:tailEnd type="none" w="med" len="med"/>
          </a:ln>
        </p:spPr>
      </p:cxnSp>
      <p:sp>
        <p:nvSpPr>
          <p:cNvPr id="30" name="AutoShape 30">
            <a:extLst>
              <a:ext uri="{FF2B5EF4-FFF2-40B4-BE49-F238E27FC236}">
                <a16:creationId xmlns:a16="http://schemas.microsoft.com/office/drawing/2014/main" id="{3673915E-2074-DA0F-0996-9C9D0498476A}"/>
              </a:ext>
            </a:extLst>
          </p:cNvPr>
          <p:cNvSpPr/>
          <p:nvPr/>
        </p:nvSpPr>
        <p:spPr>
          <a:xfrm>
            <a:off x="6286500" y="2336800"/>
            <a:ext cx="2095500" cy="508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latin typeface="Noto Sans SC"/>
                <a:ea typeface="Noto Sans SC"/>
                <a:cs typeface="Noto Sans SC"/>
                <a:sym typeface="Noto Sans SC"/>
              </a:rPr>
              <a:t>A multi-dimensional assessment framework to quantify agent performance:</a:t>
            </a:r>
            <a:endParaRPr lang="en-US" sz="1100"/>
          </a:p>
        </p:txBody>
      </p:sp>
      <p:sp>
        <p:nvSpPr>
          <p:cNvPr id="31" name="AutoShape 31">
            <a:extLst>
              <a:ext uri="{FF2B5EF4-FFF2-40B4-BE49-F238E27FC236}">
                <a16:creationId xmlns:a16="http://schemas.microsoft.com/office/drawing/2014/main" id="{547D00C5-0385-3617-7639-BD3B27222A12}"/>
              </a:ext>
            </a:extLst>
          </p:cNvPr>
          <p:cNvSpPr/>
          <p:nvPr/>
        </p:nvSpPr>
        <p:spPr>
          <a:xfrm>
            <a:off x="6286500" y="3098800"/>
            <a:ext cx="2095500" cy="762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32" name="AutoShape 32">
            <a:extLst>
              <a:ext uri="{FF2B5EF4-FFF2-40B4-BE49-F238E27FC236}">
                <a16:creationId xmlns:a16="http://schemas.microsoft.com/office/drawing/2014/main" id="{9C7D267E-CC87-0658-0AE0-D06867188A60}"/>
              </a:ext>
            </a:extLst>
          </p:cNvPr>
          <p:cNvSpPr/>
          <p:nvPr/>
        </p:nvSpPr>
        <p:spPr>
          <a:xfrm>
            <a:off x="6381750" y="3200400"/>
            <a:ext cx="190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latin typeface="Noto Sans SC"/>
                <a:ea typeface="Noto Sans SC"/>
                <a:cs typeface="Noto Sans SC"/>
                <a:sym typeface="Noto Sans SC"/>
              </a:rPr>
              <a:t>Success Rate</a:t>
            </a:r>
            <a:endParaRPr lang="en-US" sz="1100"/>
          </a:p>
          <a:p>
            <a:pPr indent="0" algn="l">
              <a:lnSpc>
                <a:spcPct val="125000"/>
              </a:lnSpc>
            </a:pPr>
            <a:r>
              <a:rPr lang="en-US" sz="1100" b="0" i="0" u="none" strike="noStrike">
                <a:latin typeface="Noto Sans SC"/>
                <a:ea typeface="Noto Sans SC"/>
                <a:cs typeface="Noto Sans SC"/>
                <a:sym typeface="Noto Sans SC"/>
              </a:rPr>
              <a:t>Ability to complete the task correctly.</a:t>
            </a:r>
          </a:p>
        </p:txBody>
      </p:sp>
      <p:sp>
        <p:nvSpPr>
          <p:cNvPr id="33" name="AutoShape 33">
            <a:extLst>
              <a:ext uri="{FF2B5EF4-FFF2-40B4-BE49-F238E27FC236}">
                <a16:creationId xmlns:a16="http://schemas.microsoft.com/office/drawing/2014/main" id="{5EDEC739-6B7D-60F5-F324-43E835CB2AAB}"/>
              </a:ext>
            </a:extLst>
          </p:cNvPr>
          <p:cNvSpPr/>
          <p:nvPr/>
        </p:nvSpPr>
        <p:spPr>
          <a:xfrm>
            <a:off x="6286500" y="3987800"/>
            <a:ext cx="2095500" cy="762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34" name="AutoShape 34">
            <a:extLst>
              <a:ext uri="{FF2B5EF4-FFF2-40B4-BE49-F238E27FC236}">
                <a16:creationId xmlns:a16="http://schemas.microsoft.com/office/drawing/2014/main" id="{0D4E5E2F-09AF-48F8-9B66-4156F5B11E54}"/>
              </a:ext>
            </a:extLst>
          </p:cNvPr>
          <p:cNvSpPr/>
          <p:nvPr/>
        </p:nvSpPr>
        <p:spPr>
          <a:xfrm>
            <a:off x="6381750" y="4089400"/>
            <a:ext cx="190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latin typeface="Noto Sans SC"/>
                <a:ea typeface="Noto Sans SC"/>
                <a:cs typeface="Noto Sans SC"/>
                <a:sym typeface="Noto Sans SC"/>
              </a:rPr>
              <a:t>Efficiency</a:t>
            </a:r>
            <a:endParaRPr lang="en-US" sz="1100"/>
          </a:p>
          <a:p>
            <a:pPr indent="0" algn="l">
              <a:lnSpc>
                <a:spcPct val="125000"/>
              </a:lnSpc>
            </a:pPr>
            <a:r>
              <a:rPr lang="en-US" sz="1100" b="0" i="0" u="none" strike="noStrike">
                <a:latin typeface="Noto Sans SC"/>
                <a:ea typeface="Noto Sans SC"/>
                <a:cs typeface="Noto Sans SC"/>
                <a:sym typeface="Noto Sans SC"/>
              </a:rPr>
              <a:t>Minimizing steps and token consumption.</a:t>
            </a:r>
          </a:p>
        </p:txBody>
      </p:sp>
      <p:sp>
        <p:nvSpPr>
          <p:cNvPr id="35" name="AutoShape 35">
            <a:extLst>
              <a:ext uri="{FF2B5EF4-FFF2-40B4-BE49-F238E27FC236}">
                <a16:creationId xmlns:a16="http://schemas.microsoft.com/office/drawing/2014/main" id="{8DEF874B-64E6-3E2C-0E90-58949AB5C3C4}"/>
              </a:ext>
            </a:extLst>
          </p:cNvPr>
          <p:cNvSpPr/>
          <p:nvPr/>
        </p:nvSpPr>
        <p:spPr>
          <a:xfrm>
            <a:off x="6286500" y="4876800"/>
            <a:ext cx="2095500" cy="762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36" name="AutoShape 36">
            <a:extLst>
              <a:ext uri="{FF2B5EF4-FFF2-40B4-BE49-F238E27FC236}">
                <a16:creationId xmlns:a16="http://schemas.microsoft.com/office/drawing/2014/main" id="{A87CC2BB-B4C8-7102-F072-D6A11CBDDC32}"/>
              </a:ext>
            </a:extLst>
          </p:cNvPr>
          <p:cNvSpPr/>
          <p:nvPr/>
        </p:nvSpPr>
        <p:spPr>
          <a:xfrm>
            <a:off x="6381750" y="4978400"/>
            <a:ext cx="190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latin typeface="Noto Sans SC"/>
                <a:ea typeface="Noto Sans SC"/>
                <a:cs typeface="Noto Sans SC"/>
                <a:sym typeface="Noto Sans SC"/>
              </a:rPr>
              <a:t>Robustness</a:t>
            </a:r>
            <a:endParaRPr lang="en-US" sz="1100"/>
          </a:p>
          <a:p>
            <a:pPr indent="0" algn="l">
              <a:lnSpc>
                <a:spcPct val="125000"/>
              </a:lnSpc>
            </a:pPr>
            <a:r>
              <a:rPr lang="en-US" sz="1100" b="0" i="0" u="none" strike="noStrike">
                <a:latin typeface="Noto Sans SC"/>
                <a:ea typeface="Noto Sans SC"/>
                <a:cs typeface="Noto Sans SC"/>
                <a:sym typeface="Noto Sans SC"/>
              </a:rPr>
              <a:t>Handling input variations &amp; unexpected errors.</a:t>
            </a:r>
          </a:p>
        </p:txBody>
      </p:sp>
      <p:sp>
        <p:nvSpPr>
          <p:cNvPr id="37"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6503761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TaskBench</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Key Features &amp; Capabilities Tested</a:t>
            </a:r>
            <a:endParaRPr lang="en-US" sz="1100" dirty="0"/>
          </a:p>
        </p:txBody>
      </p:sp>
      <p:sp>
        <p:nvSpPr>
          <p:cNvPr id="3" name="AutoShape 3"/>
          <p:cNvSpPr/>
          <p:nvPr/>
        </p:nvSpPr>
        <p:spPr>
          <a:xfrm>
            <a:off x="571500" y="1651000"/>
            <a:ext cx="2476500" cy="4318000"/>
          </a:xfrm>
          <a:prstGeom prst="roundRect">
            <a:avLst>
              <a:gd name="adj" fmla="val 4615"/>
            </a:avLst>
          </a:prstGeom>
          <a:solidFill>
            <a:srgbClr val="FFFFFF">
              <a:alpha val="100000"/>
            </a:srgbClr>
          </a:solidFill>
          <a:ln w="25400" cap="flat" cmpd="sng">
            <a:noFill/>
            <a:prstDash val="solid"/>
            <a:round/>
          </a:ln>
          <a:effectLst>
            <a:outerShdw blurRad="203200" dist="762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905000"/>
            <a:ext cx="647700" cy="863600"/>
          </a:xfrm>
          <a:prstGeom prst="ellipse">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524000" y="2032000"/>
            <a:ext cx="13335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t>Tool Usage</a:t>
            </a:r>
            <a:endParaRPr lang="en-US" sz="1100" dirty="0"/>
          </a:p>
        </p:txBody>
      </p:sp>
      <p:sp>
        <p:nvSpPr>
          <p:cNvPr id="7" name="AutoShape 7"/>
          <p:cNvSpPr/>
          <p:nvPr/>
        </p:nvSpPr>
        <p:spPr>
          <a:xfrm>
            <a:off x="762000" y="3048000"/>
            <a:ext cx="2095500" cy="2032000"/>
          </a:xfrm>
          <a:prstGeom prst="roundRect">
            <a:avLst>
              <a:gd name="adj" fmla="val 5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8" name="AutoShape 8"/>
          <p:cNvSpPr/>
          <p:nvPr/>
        </p:nvSpPr>
        <p:spPr>
          <a:xfrm>
            <a:off x="904875" y="3238500"/>
            <a:ext cx="1809750" cy="1651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1" i="0" u="none" strike="noStrike" dirty="0">
                <a:latin typeface="Arial" panose="020B0604020202020204" pitchFamily="34" charset="0"/>
                <a:ea typeface="Poppins"/>
                <a:cs typeface="Arial" panose="020B0604020202020204" pitchFamily="34" charset="0"/>
                <a:sym typeface="Poppins"/>
              </a:rPr>
              <a:t>APIs: </a:t>
            </a:r>
            <a:r>
              <a:rPr lang="en-US" sz="1100" b="0" i="0" u="none" strike="noStrike" dirty="0">
                <a:latin typeface="Arial" panose="020B0604020202020204" pitchFamily="34" charset="0"/>
                <a:ea typeface="Poppins"/>
                <a:cs typeface="Arial" panose="020B0604020202020204" pitchFamily="34" charset="0"/>
                <a:sym typeface="Poppins"/>
              </a:rPr>
              <a:t>RESTful services for real-time data retrieval.</a:t>
            </a:r>
            <a:endParaRPr lang="en-US" sz="1100" dirty="0"/>
          </a:p>
          <a:p>
            <a:pPr indent="0" algn="l">
              <a:lnSpc>
                <a:spcPct val="116666"/>
              </a:lnSpc>
            </a:pPr>
            <a:r>
              <a:rPr lang="en-US" sz="1200" b="1" i="0" u="none" strike="noStrike" dirty="0">
                <a:latin typeface="Arial" panose="020B0604020202020204" pitchFamily="34" charset="0"/>
                <a:ea typeface="Poppins"/>
                <a:cs typeface="Arial" panose="020B0604020202020204" pitchFamily="34" charset="0"/>
                <a:sym typeface="Poppins"/>
              </a:rPr>
              <a:t>DBs: </a:t>
            </a:r>
            <a:r>
              <a:rPr lang="en-US" sz="1100" b="0" i="0" u="none" strike="noStrike" dirty="0">
                <a:latin typeface="Arial" panose="020B0604020202020204" pitchFamily="34" charset="0"/>
                <a:ea typeface="Poppins"/>
                <a:cs typeface="Arial" panose="020B0604020202020204" pitchFamily="34" charset="0"/>
                <a:sym typeface="Poppins"/>
              </a:rPr>
              <a:t>SQL queries for data manipulation.</a:t>
            </a:r>
          </a:p>
          <a:p>
            <a:pPr indent="0" algn="l">
              <a:lnSpc>
                <a:spcPct val="116666"/>
              </a:lnSpc>
            </a:pPr>
            <a:r>
              <a:rPr lang="en-US" sz="1200" b="1" i="0" u="none" strike="noStrike" dirty="0">
                <a:latin typeface="Arial" panose="020B0604020202020204" pitchFamily="34" charset="0"/>
                <a:ea typeface="Poppins"/>
                <a:cs typeface="Arial" panose="020B0604020202020204" pitchFamily="34" charset="0"/>
                <a:sym typeface="Poppins"/>
              </a:rPr>
              <a:t>Code: </a:t>
            </a:r>
            <a:r>
              <a:rPr lang="en-US" sz="1100" b="0" i="0" u="none" strike="noStrike" dirty="0">
                <a:latin typeface="Arial" panose="020B0604020202020204" pitchFamily="34" charset="0"/>
                <a:ea typeface="Poppins"/>
                <a:cs typeface="Arial" panose="020B0604020202020204" pitchFamily="34" charset="0"/>
                <a:sym typeface="Poppins"/>
              </a:rPr>
              <a:t>Python execution for data processing.</a:t>
            </a:r>
          </a:p>
          <a:p>
            <a:pPr indent="0" algn="l">
              <a:lnSpc>
                <a:spcPct val="116666"/>
              </a:lnSpc>
            </a:pPr>
            <a:r>
              <a:rPr lang="en-US" sz="1200" b="1" i="0" u="none" strike="noStrike" dirty="0">
                <a:latin typeface="Arial" panose="020B0604020202020204" pitchFamily="34" charset="0"/>
                <a:ea typeface="Poppins"/>
                <a:cs typeface="Arial" panose="020B0604020202020204" pitchFamily="34" charset="0"/>
                <a:sym typeface="Poppins"/>
              </a:rPr>
              <a:t>Files: </a:t>
            </a:r>
            <a:r>
              <a:rPr lang="en-US" sz="1100" b="0" i="0" u="none" strike="noStrike" dirty="0">
                <a:latin typeface="Arial" panose="020B0604020202020204" pitchFamily="34" charset="0"/>
                <a:ea typeface="Poppins"/>
                <a:cs typeface="Arial" panose="020B0604020202020204" pitchFamily="34" charset="0"/>
                <a:sym typeface="Poppins"/>
              </a:rPr>
              <a:t>Full read/write filesystem interaction.</a:t>
            </a:r>
          </a:p>
        </p:txBody>
      </p:sp>
      <p:sp>
        <p:nvSpPr>
          <p:cNvPr id="9" name="AutoShape 9"/>
          <p:cNvSpPr/>
          <p:nvPr/>
        </p:nvSpPr>
        <p:spPr>
          <a:xfrm>
            <a:off x="3333750" y="1651000"/>
            <a:ext cx="2476500" cy="4318000"/>
          </a:xfrm>
          <a:prstGeom prst="roundRect">
            <a:avLst>
              <a:gd name="adj" fmla="val 4615"/>
            </a:avLst>
          </a:prstGeom>
          <a:solidFill>
            <a:srgbClr val="FFFFFF">
              <a:alpha val="100000"/>
            </a:srgbClr>
          </a:solidFill>
          <a:ln w="25400" cap="flat" cmpd="sng">
            <a:noFill/>
            <a:prstDash val="solid"/>
            <a:round/>
          </a:ln>
          <a:effectLst>
            <a:outerShdw blurRad="203200" dist="762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0" name="AutoShape 10"/>
          <p:cNvSpPr/>
          <p:nvPr/>
        </p:nvSpPr>
        <p:spPr>
          <a:xfrm>
            <a:off x="3524250" y="1905000"/>
            <a:ext cx="647700" cy="863600"/>
          </a:xfrm>
          <a:prstGeom prst="ellipse">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12" name="AutoShape 12"/>
          <p:cNvSpPr/>
          <p:nvPr/>
        </p:nvSpPr>
        <p:spPr>
          <a:xfrm>
            <a:off x="4286250" y="2032000"/>
            <a:ext cx="13335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t>Multi-step</a:t>
            </a:r>
            <a:b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br>
            <a: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t>Planning</a:t>
            </a:r>
            <a:endParaRPr lang="en-US" sz="1100" dirty="0"/>
          </a:p>
        </p:txBody>
      </p:sp>
      <p:sp>
        <p:nvSpPr>
          <p:cNvPr id="13" name="AutoShape 13"/>
          <p:cNvSpPr/>
          <p:nvPr/>
        </p:nvSpPr>
        <p:spPr>
          <a:xfrm>
            <a:off x="3524250" y="3048000"/>
            <a:ext cx="2095500" cy="2032000"/>
          </a:xfrm>
          <a:prstGeom prst="roundRect">
            <a:avLst>
              <a:gd name="adj" fmla="val 5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4" name="AutoShape 14"/>
          <p:cNvSpPr/>
          <p:nvPr/>
        </p:nvSpPr>
        <p:spPr>
          <a:xfrm>
            <a:off x="3667125" y="3238500"/>
            <a:ext cx="1809750" cy="1651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100" b="0" i="0" u="none" strike="noStrike" dirty="0">
                <a:latin typeface="Arial" panose="020B0604020202020204" pitchFamily="34" charset="0"/>
                <a:ea typeface="Poppins"/>
                <a:cs typeface="Arial" panose="020B0604020202020204" pitchFamily="34" charset="0"/>
                <a:sym typeface="Poppins"/>
              </a:rPr>
              <a:t>Agents must execute tasks in a </a:t>
            </a:r>
            <a:r>
              <a:rPr lang="en-US" sz="1100" b="1" i="0" u="none" strike="noStrike" dirty="0">
                <a:latin typeface="Arial" panose="020B0604020202020204" pitchFamily="34" charset="0"/>
                <a:ea typeface="Poppins"/>
                <a:cs typeface="Arial" panose="020B0604020202020204" pitchFamily="34" charset="0"/>
                <a:sym typeface="Poppins"/>
              </a:rPr>
              <a:t>strict logical sequence</a:t>
            </a:r>
            <a:r>
              <a:rPr lang="en-US" sz="1100" b="0" i="0" u="none" strike="noStrike" dirty="0">
                <a:latin typeface="Arial" panose="020B0604020202020204" pitchFamily="34" charset="0"/>
                <a:ea typeface="Poppins"/>
                <a:cs typeface="Arial" panose="020B0604020202020204" pitchFamily="34" charset="0"/>
                <a:sym typeface="Poppins"/>
              </a:rPr>
              <a:t>, understanding complex dependencies between steps.</a:t>
            </a:r>
          </a:p>
          <a:p>
            <a:pPr indent="0" algn="l">
              <a:lnSpc>
                <a:spcPct val="125000"/>
              </a:lnSpc>
              <a:defRPr/>
            </a:pPr>
            <a:endParaRPr lang="en-US" sz="1100" dirty="0"/>
          </a:p>
          <a:p>
            <a:pPr indent="0" algn="l">
              <a:lnSpc>
                <a:spcPct val="125000"/>
              </a:lnSpc>
            </a:pPr>
            <a:r>
              <a:rPr lang="en-US" sz="1100" b="0" i="0" u="none" strike="noStrike" dirty="0">
                <a:latin typeface="Arial" panose="020B0604020202020204" pitchFamily="34" charset="0"/>
                <a:ea typeface="Poppins"/>
                <a:cs typeface="Arial" panose="020B0604020202020204" pitchFamily="34" charset="0"/>
                <a:sym typeface="Poppins"/>
              </a:rPr>
              <a:t>Example: Calculate quarterly revenue first, then use that result to generate a trend visualization.</a:t>
            </a:r>
          </a:p>
        </p:txBody>
      </p:sp>
      <p:sp>
        <p:nvSpPr>
          <p:cNvPr id="15" name="AutoShape 15"/>
          <p:cNvSpPr/>
          <p:nvPr/>
        </p:nvSpPr>
        <p:spPr>
          <a:xfrm>
            <a:off x="6096000" y="1651000"/>
            <a:ext cx="2476500" cy="4318000"/>
          </a:xfrm>
          <a:prstGeom prst="roundRect">
            <a:avLst>
              <a:gd name="adj" fmla="val 4615"/>
            </a:avLst>
          </a:prstGeom>
          <a:solidFill>
            <a:srgbClr val="FFFFFF">
              <a:alpha val="100000"/>
            </a:srgbClr>
          </a:solidFill>
          <a:ln w="25400" cap="flat" cmpd="sng">
            <a:noFill/>
            <a:prstDash val="solid"/>
            <a:round/>
          </a:ln>
          <a:effectLst>
            <a:outerShdw blurRad="203200" dist="762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6" name="AutoShape 16"/>
          <p:cNvSpPr/>
          <p:nvPr/>
        </p:nvSpPr>
        <p:spPr>
          <a:xfrm>
            <a:off x="6286500" y="1905000"/>
            <a:ext cx="647700" cy="863600"/>
          </a:xfrm>
          <a:prstGeom prst="ellipse">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18" name="AutoShape 18"/>
          <p:cNvSpPr/>
          <p:nvPr/>
        </p:nvSpPr>
        <p:spPr>
          <a:xfrm>
            <a:off x="7048500" y="2032000"/>
            <a:ext cx="15621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t>Robustness &amp;</a:t>
            </a:r>
            <a:b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br>
            <a: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t>Adaptability</a:t>
            </a:r>
            <a:endParaRPr lang="en-US" sz="1100" dirty="0"/>
          </a:p>
        </p:txBody>
      </p:sp>
      <p:sp>
        <p:nvSpPr>
          <p:cNvPr id="19" name="AutoShape 19"/>
          <p:cNvSpPr/>
          <p:nvPr/>
        </p:nvSpPr>
        <p:spPr>
          <a:xfrm>
            <a:off x="6286500" y="3048000"/>
            <a:ext cx="2095500" cy="2032000"/>
          </a:xfrm>
          <a:prstGeom prst="roundRect">
            <a:avLst>
              <a:gd name="adj" fmla="val 5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0" name="AutoShape 20"/>
          <p:cNvSpPr/>
          <p:nvPr/>
        </p:nvSpPr>
        <p:spPr>
          <a:xfrm>
            <a:off x="6429375" y="3238500"/>
            <a:ext cx="1809750" cy="1651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100" b="0" i="0" u="none" strike="noStrike" dirty="0">
                <a:latin typeface="Arial" panose="020B0604020202020204" pitchFamily="34" charset="0"/>
                <a:ea typeface="Poppins"/>
                <a:cs typeface="Arial" panose="020B0604020202020204" pitchFamily="34" charset="0"/>
                <a:sym typeface="Poppins"/>
              </a:rPr>
              <a:t>Designed to test resilience against </a:t>
            </a:r>
            <a:r>
              <a:rPr lang="en-US" sz="1100" b="1" i="0" u="none" strike="noStrike" dirty="0">
                <a:latin typeface="Arial" panose="020B0604020202020204" pitchFamily="34" charset="0"/>
                <a:ea typeface="Poppins"/>
                <a:cs typeface="Arial" panose="020B0604020202020204" pitchFamily="34" charset="0"/>
                <a:sym typeface="Poppins"/>
              </a:rPr>
              <a:t>ambiguous inputs </a:t>
            </a:r>
            <a:r>
              <a:rPr lang="en-US" sz="1100" b="0" i="0" u="none" strike="noStrike" dirty="0">
                <a:latin typeface="Arial" panose="020B0604020202020204" pitchFamily="34" charset="0"/>
                <a:ea typeface="Poppins"/>
                <a:cs typeface="Arial" panose="020B0604020202020204" pitchFamily="34" charset="0"/>
                <a:sym typeface="Poppins"/>
              </a:rPr>
              <a:t>and </a:t>
            </a:r>
            <a:r>
              <a:rPr lang="en-US" sz="1100" b="1" i="0" u="none" strike="noStrike" dirty="0">
                <a:latin typeface="Arial" panose="020B0604020202020204" pitchFamily="34" charset="0"/>
                <a:ea typeface="Poppins"/>
                <a:cs typeface="Arial" panose="020B0604020202020204" pitchFamily="34" charset="0"/>
                <a:sym typeface="Poppins"/>
              </a:rPr>
              <a:t>simulated failures</a:t>
            </a:r>
            <a:r>
              <a:rPr lang="en-US" sz="1100" b="0" i="0" u="none" strike="noStrike" dirty="0">
                <a:latin typeface="Arial" panose="020B0604020202020204" pitchFamily="34" charset="0"/>
                <a:ea typeface="Poppins"/>
                <a:cs typeface="Arial" panose="020B0604020202020204" pitchFamily="34" charset="0"/>
                <a:sym typeface="Poppins"/>
              </a:rPr>
              <a:t>.</a:t>
            </a:r>
            <a:endParaRPr lang="en-US" sz="1100" dirty="0"/>
          </a:p>
          <a:p>
            <a:pPr indent="0" algn="l">
              <a:lnSpc>
                <a:spcPct val="125000"/>
              </a:lnSpc>
            </a:pPr>
            <a:r>
              <a:rPr lang="en-US" sz="1100" b="0" i="0" u="none" strike="noStrike" dirty="0">
                <a:latin typeface="Arial" panose="020B0604020202020204" pitchFamily="34" charset="0"/>
                <a:ea typeface="Poppins"/>
                <a:cs typeface="Arial" panose="020B0604020202020204" pitchFamily="34" charset="0"/>
                <a:sym typeface="Poppins"/>
              </a:rPr>
              <a:t>Example: Clarifying vague user requests or recovering gracefully from a broken API endpoint.</a:t>
            </a:r>
          </a:p>
        </p:txBody>
      </p:sp>
      <p:sp>
        <p:nvSpPr>
          <p:cNvPr id="2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3048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TaskBench</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Example Task Walkthrough</a:t>
            </a:r>
            <a:endParaRPr lang="en-US" sz="1100" dirty="0"/>
          </a:p>
        </p:txBody>
      </p:sp>
      <p:sp>
        <p:nvSpPr>
          <p:cNvPr id="3" name="AutoShape 3"/>
          <p:cNvSpPr/>
          <p:nvPr/>
        </p:nvSpPr>
        <p:spPr>
          <a:xfrm>
            <a:off x="609600" y="1066800"/>
            <a:ext cx="800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AF6458"/>
                </a:solidFill>
                <a:latin typeface="Arial" panose="020B0604020202020204" pitchFamily="34" charset="0"/>
                <a:ea typeface="Poppins"/>
                <a:cs typeface="Arial" panose="020B0604020202020204" pitchFamily="34" charset="0"/>
                <a:sym typeface="Poppins"/>
              </a:rPr>
              <a:t>Task: Customer Support Ticket Resolution</a:t>
            </a:r>
            <a:endParaRPr lang="en-US" sz="1100" dirty="0"/>
          </a:p>
        </p:txBody>
      </p:sp>
      <p:sp>
        <p:nvSpPr>
          <p:cNvPr id="4" name="AutoShape 4"/>
          <p:cNvSpPr/>
          <p:nvPr/>
        </p:nvSpPr>
        <p:spPr>
          <a:xfrm>
            <a:off x="571500" y="1600200"/>
            <a:ext cx="2667000" cy="1778000"/>
          </a:xfrm>
          <a:prstGeom prst="roundRect">
            <a:avLst>
              <a:gd name="adj" fmla="val 8571"/>
            </a:avLst>
          </a:prstGeom>
          <a:solidFill>
            <a:srgbClr val="FFFFFF">
              <a:alpha val="100000"/>
            </a:srgbClr>
          </a:solidFill>
          <a:ln w="25400" cap="flat" cmpd="sng">
            <a:noFill/>
            <a:prstDash val="solid"/>
            <a:round/>
          </a:ln>
          <a:effectLst>
            <a:outerShdw blurRad="1905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5" name="AutoShape 5"/>
          <p:cNvSpPr/>
          <p:nvPr/>
        </p:nvSpPr>
        <p:spPr>
          <a:xfrm>
            <a:off x="762000" y="1854200"/>
            <a:ext cx="457200" cy="6096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7" name="AutoShape 7"/>
          <p:cNvSpPr/>
          <p:nvPr/>
        </p:nvSpPr>
        <p:spPr>
          <a:xfrm>
            <a:off x="1333500" y="1854200"/>
            <a:ext cx="18097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Primary Goal</a:t>
            </a:r>
            <a:endParaRPr lang="en-US" sz="1100" dirty="0"/>
          </a:p>
        </p:txBody>
      </p:sp>
      <p:sp>
        <p:nvSpPr>
          <p:cNvPr id="8" name="AutoShape 8"/>
          <p:cNvSpPr/>
          <p:nvPr/>
        </p:nvSpPr>
        <p:spPr>
          <a:xfrm>
            <a:off x="1333500" y="2362200"/>
            <a:ext cx="1809750" cy="762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Successfully resolve a customer complaint regarding a delayed order by gathering info and providing a resolution.</a:t>
            </a:r>
            <a:endParaRPr lang="en-US" sz="1100" dirty="0"/>
          </a:p>
        </p:txBody>
      </p:sp>
      <p:sp>
        <p:nvSpPr>
          <p:cNvPr id="9" name="AutoShape 9"/>
          <p:cNvSpPr/>
          <p:nvPr/>
        </p:nvSpPr>
        <p:spPr>
          <a:xfrm>
            <a:off x="571500" y="3632200"/>
            <a:ext cx="2667000" cy="1778000"/>
          </a:xfrm>
          <a:prstGeom prst="roundRect">
            <a:avLst>
              <a:gd name="adj" fmla="val 8571"/>
            </a:avLst>
          </a:prstGeom>
          <a:solidFill>
            <a:srgbClr val="FFFFFF">
              <a:alpha val="100000"/>
            </a:srgbClr>
          </a:solidFill>
          <a:ln w="25400" cap="flat" cmpd="sng">
            <a:noFill/>
            <a:prstDash val="solid"/>
            <a:round/>
          </a:ln>
          <a:effectLst>
            <a:outerShdw blurRad="1905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0" name="AutoShape 10"/>
          <p:cNvSpPr/>
          <p:nvPr/>
        </p:nvSpPr>
        <p:spPr>
          <a:xfrm>
            <a:off x="762000" y="3886200"/>
            <a:ext cx="457200" cy="6096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12" name="AutoShape 12"/>
          <p:cNvSpPr/>
          <p:nvPr/>
        </p:nvSpPr>
        <p:spPr>
          <a:xfrm>
            <a:off x="1333500" y="3886200"/>
            <a:ext cx="18097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Initial Input</a:t>
            </a:r>
            <a:endParaRPr lang="en-US" sz="1100" dirty="0"/>
          </a:p>
        </p:txBody>
      </p:sp>
      <p:sp>
        <p:nvSpPr>
          <p:cNvPr id="13" name="AutoShape 13"/>
          <p:cNvSpPr/>
          <p:nvPr/>
        </p:nvSpPr>
        <p:spPr>
          <a:xfrm>
            <a:off x="1333500" y="4394200"/>
            <a:ext cx="1809750" cy="762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A raw customer support ticket containing the specific Order ID and a free-text description of the delay issue.</a:t>
            </a:r>
            <a:endParaRPr lang="en-US" sz="1100" dirty="0"/>
          </a:p>
        </p:txBody>
      </p:sp>
      <p:sp>
        <p:nvSpPr>
          <p:cNvPr id="14" name="AutoShape 14"/>
          <p:cNvSpPr/>
          <p:nvPr/>
        </p:nvSpPr>
        <p:spPr>
          <a:xfrm>
            <a:off x="3429000" y="1600200"/>
            <a:ext cx="2571750" cy="1397000"/>
          </a:xfrm>
          <a:prstGeom prst="roundRect">
            <a:avLst>
              <a:gd name="adj" fmla="val 10909"/>
            </a:avLst>
          </a:prstGeom>
          <a:solidFill>
            <a:srgbClr val="FFFFFF">
              <a:alpha val="100000"/>
            </a:srgbClr>
          </a:solidFill>
          <a:ln w="25400" cap="flat" cmpd="sng">
            <a:noFill/>
            <a:prstDash val="solid"/>
            <a:round/>
          </a:ln>
          <a:effectLst>
            <a:outerShdw blurRad="152400" dist="381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5" name="AutoShape 15"/>
          <p:cNvSpPr/>
          <p:nvPr/>
        </p:nvSpPr>
        <p:spPr>
          <a:xfrm>
            <a:off x="3571875" y="1790700"/>
            <a:ext cx="381000" cy="5080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17" name="AutoShape 17"/>
          <p:cNvSpPr/>
          <p:nvPr/>
        </p:nvSpPr>
        <p:spPr>
          <a:xfrm>
            <a:off x="4095750" y="1790700"/>
            <a:ext cx="180975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01. Query Order Database</a:t>
            </a:r>
            <a:endParaRPr lang="en-US" sz="1100" dirty="0"/>
          </a:p>
        </p:txBody>
      </p:sp>
      <p:sp>
        <p:nvSpPr>
          <p:cNvPr id="18" name="AutoShape 18"/>
          <p:cNvSpPr/>
          <p:nvPr/>
        </p:nvSpPr>
        <p:spPr>
          <a:xfrm>
            <a:off x="4095750" y="2171700"/>
            <a:ext cx="1809750" cy="635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000" b="0" i="0" u="none" strike="noStrike" dirty="0">
                <a:latin typeface="Arial" panose="020B0604020202020204" pitchFamily="34" charset="0"/>
                <a:ea typeface="Poppins"/>
                <a:cs typeface="Arial" panose="020B0604020202020204" pitchFamily="34" charset="0"/>
                <a:sym typeface="Poppins"/>
              </a:rPr>
              <a:t>Execute SQL query using the Order ID to fetch critical details (current status, shipping address).</a:t>
            </a:r>
            <a:endParaRPr lang="en-US" sz="1100" dirty="0"/>
          </a:p>
        </p:txBody>
      </p:sp>
      <p:sp>
        <p:nvSpPr>
          <p:cNvPr id="19" name="AutoShape 19"/>
          <p:cNvSpPr/>
          <p:nvPr/>
        </p:nvSpPr>
        <p:spPr>
          <a:xfrm>
            <a:off x="3429000" y="3251200"/>
            <a:ext cx="2571750" cy="1397000"/>
          </a:xfrm>
          <a:prstGeom prst="roundRect">
            <a:avLst>
              <a:gd name="adj" fmla="val 10909"/>
            </a:avLst>
          </a:prstGeom>
          <a:solidFill>
            <a:srgbClr val="FFFFFF">
              <a:alpha val="100000"/>
            </a:srgbClr>
          </a:solidFill>
          <a:ln w="25400" cap="flat" cmpd="sng">
            <a:noFill/>
            <a:prstDash val="solid"/>
            <a:round/>
          </a:ln>
          <a:effectLst>
            <a:outerShdw blurRad="152400" dist="381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20" name="AutoShape 20"/>
          <p:cNvSpPr/>
          <p:nvPr/>
        </p:nvSpPr>
        <p:spPr>
          <a:xfrm>
            <a:off x="3571875" y="3441700"/>
            <a:ext cx="381000" cy="5080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22" name="AutoShape 22"/>
          <p:cNvSpPr/>
          <p:nvPr/>
        </p:nvSpPr>
        <p:spPr>
          <a:xfrm>
            <a:off x="4095750" y="3441700"/>
            <a:ext cx="180975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02. Check Shipping API</a:t>
            </a:r>
            <a:endParaRPr lang="en-US" sz="1100" dirty="0"/>
          </a:p>
        </p:txBody>
      </p:sp>
      <p:sp>
        <p:nvSpPr>
          <p:cNvPr id="23" name="AutoShape 23"/>
          <p:cNvSpPr/>
          <p:nvPr/>
        </p:nvSpPr>
        <p:spPr>
          <a:xfrm>
            <a:off x="4095750" y="3822700"/>
            <a:ext cx="1809750" cy="635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000" b="0" i="0" u="none" strike="noStrike" dirty="0">
                <a:latin typeface="Arial" panose="020B0604020202020204" pitchFamily="34" charset="0"/>
                <a:ea typeface="Poppins"/>
                <a:cs typeface="Arial" panose="020B0604020202020204" pitchFamily="34" charset="0"/>
                <a:sym typeface="Poppins"/>
              </a:rPr>
              <a:t>Call external shipping API to retrieve real-time package location and latest delivery status update.</a:t>
            </a:r>
            <a:endParaRPr lang="en-US" sz="1100" dirty="0"/>
          </a:p>
        </p:txBody>
      </p:sp>
      <p:sp>
        <p:nvSpPr>
          <p:cNvPr id="24" name="AutoShape 24"/>
          <p:cNvSpPr/>
          <p:nvPr/>
        </p:nvSpPr>
        <p:spPr>
          <a:xfrm>
            <a:off x="3429000" y="4902200"/>
            <a:ext cx="2571750" cy="1143000"/>
          </a:xfrm>
          <a:prstGeom prst="roundRect">
            <a:avLst>
              <a:gd name="adj" fmla="val 13333"/>
            </a:avLst>
          </a:prstGeom>
          <a:solidFill>
            <a:srgbClr val="FFFFFF">
              <a:alpha val="100000"/>
            </a:srgbClr>
          </a:solidFill>
          <a:ln w="25400" cap="flat" cmpd="sng">
            <a:noFill/>
            <a:prstDash val="solid"/>
            <a:round/>
          </a:ln>
          <a:effectLst>
            <a:outerShdw blurRad="152400" dist="381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25" name="AutoShape 25"/>
          <p:cNvSpPr/>
          <p:nvPr/>
        </p:nvSpPr>
        <p:spPr>
          <a:xfrm>
            <a:off x="3571875" y="5092700"/>
            <a:ext cx="381000" cy="5080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27" name="AutoShape 27"/>
          <p:cNvSpPr/>
          <p:nvPr/>
        </p:nvSpPr>
        <p:spPr>
          <a:xfrm>
            <a:off x="4095750" y="5029200"/>
            <a:ext cx="180975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03. Analyze &amp; Decide</a:t>
            </a:r>
            <a:endParaRPr lang="en-US" sz="1100" dirty="0"/>
          </a:p>
        </p:txBody>
      </p:sp>
      <p:sp>
        <p:nvSpPr>
          <p:cNvPr id="28" name="AutoShape 28"/>
          <p:cNvSpPr/>
          <p:nvPr/>
        </p:nvSpPr>
        <p:spPr>
          <a:xfrm>
            <a:off x="4095750" y="5346700"/>
            <a:ext cx="1809750" cy="508000"/>
          </a:xfrm>
          <a:prstGeom prst="rect">
            <a:avLst/>
          </a:prstGeom>
          <a:noFill/>
          <a:ln w="12700" cap="flat" cmpd="sng">
            <a:noFill/>
            <a:prstDash val="solid"/>
            <a:round/>
          </a:ln>
        </p:spPr>
        <p:txBody>
          <a:bodyPr vert="horz" wrap="square" lIns="0" tIns="0" rIns="0" bIns="0" rtlCol="0" anchor="t" anchorCtr="0"/>
          <a:lstStyle/>
          <a:p>
            <a:pPr indent="0" algn="l">
              <a:lnSpc>
                <a:spcPct val="91666"/>
              </a:lnSpc>
              <a:defRPr/>
            </a:pPr>
            <a:r>
              <a:rPr lang="en-US" sz="1000" b="0" i="0" u="none" strike="noStrike" dirty="0">
                <a:latin typeface="Arial" panose="020B0604020202020204" pitchFamily="34" charset="0"/>
                <a:ea typeface="Poppins"/>
                <a:cs typeface="Arial" panose="020B0604020202020204" pitchFamily="34" charset="0"/>
                <a:sym typeface="Poppins"/>
              </a:rPr>
              <a:t>Evaluate status; offer discount if delay is significant.</a:t>
            </a:r>
            <a:endParaRPr lang="en-US" sz="1100" dirty="0"/>
          </a:p>
        </p:txBody>
      </p:sp>
      <p:sp>
        <p:nvSpPr>
          <p:cNvPr id="29" name="AutoShape 29"/>
          <p:cNvSpPr/>
          <p:nvPr/>
        </p:nvSpPr>
        <p:spPr>
          <a:xfrm>
            <a:off x="6191250" y="1600200"/>
            <a:ext cx="2571750" cy="1397000"/>
          </a:xfrm>
          <a:prstGeom prst="roundRect">
            <a:avLst>
              <a:gd name="adj" fmla="val 10909"/>
            </a:avLst>
          </a:prstGeom>
          <a:solidFill>
            <a:srgbClr val="FFFFFF">
              <a:alpha val="100000"/>
            </a:srgbClr>
          </a:solidFill>
          <a:ln w="25400" cap="flat" cmpd="sng">
            <a:noFill/>
            <a:prstDash val="solid"/>
            <a:round/>
          </a:ln>
          <a:effectLst>
            <a:outerShdw blurRad="152400" dist="381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30" name="AutoShape 30"/>
          <p:cNvSpPr/>
          <p:nvPr/>
        </p:nvSpPr>
        <p:spPr>
          <a:xfrm>
            <a:off x="6334125" y="1790700"/>
            <a:ext cx="381000" cy="5080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32" name="AutoShape 32"/>
          <p:cNvSpPr/>
          <p:nvPr/>
        </p:nvSpPr>
        <p:spPr>
          <a:xfrm>
            <a:off x="6858000" y="1790700"/>
            <a:ext cx="180975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04. Generate Response</a:t>
            </a:r>
            <a:endParaRPr lang="en-US" sz="1100" dirty="0"/>
          </a:p>
        </p:txBody>
      </p:sp>
      <p:sp>
        <p:nvSpPr>
          <p:cNvPr id="33" name="AutoShape 33"/>
          <p:cNvSpPr/>
          <p:nvPr/>
        </p:nvSpPr>
        <p:spPr>
          <a:xfrm>
            <a:off x="6858000" y="2171700"/>
            <a:ext cx="1809750" cy="635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000" b="0" i="0" u="none" strike="noStrike" dirty="0">
                <a:latin typeface="Arial" panose="020B0604020202020204" pitchFamily="34" charset="0"/>
                <a:ea typeface="Poppins"/>
                <a:cs typeface="Arial" panose="020B0604020202020204" pitchFamily="34" charset="0"/>
                <a:sym typeface="Poppins"/>
              </a:rPr>
              <a:t>Draft a personalized email with tracking info and resolution details (e.g., unique discount code).</a:t>
            </a:r>
            <a:endParaRPr lang="en-US" sz="1100" dirty="0"/>
          </a:p>
        </p:txBody>
      </p:sp>
      <p:sp>
        <p:nvSpPr>
          <p:cNvPr id="34" name="AutoShape 34"/>
          <p:cNvSpPr/>
          <p:nvPr/>
        </p:nvSpPr>
        <p:spPr>
          <a:xfrm>
            <a:off x="6191250" y="3251200"/>
            <a:ext cx="2571750" cy="1397000"/>
          </a:xfrm>
          <a:prstGeom prst="roundRect">
            <a:avLst>
              <a:gd name="adj" fmla="val 10909"/>
            </a:avLst>
          </a:prstGeom>
          <a:solidFill>
            <a:srgbClr val="FFFFFF">
              <a:alpha val="100000"/>
            </a:srgbClr>
          </a:solidFill>
          <a:ln w="25400" cap="flat" cmpd="sng">
            <a:noFill/>
            <a:prstDash val="solid"/>
            <a:round/>
          </a:ln>
          <a:effectLst>
            <a:outerShdw blurRad="152400" dist="381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35" name="AutoShape 35"/>
          <p:cNvSpPr/>
          <p:nvPr/>
        </p:nvSpPr>
        <p:spPr>
          <a:xfrm>
            <a:off x="6334125" y="3441700"/>
            <a:ext cx="381000" cy="508000"/>
          </a:xfrm>
          <a:prstGeom prst="roundRect">
            <a:avLst>
              <a:gd name="adj" fmla="val 50000"/>
            </a:avLst>
          </a:prstGeom>
          <a:solidFill>
            <a:srgbClr val="AF6458">
              <a:alpha val="10000"/>
            </a:srgbClr>
          </a:solidFill>
          <a:ln w="25400" cap="flat" cmpd="sng">
            <a:noFill/>
            <a:prstDash val="solid"/>
            <a:round/>
          </a:ln>
        </p:spPr>
        <p:txBody>
          <a:bodyPr vert="horz" wrap="square" lIns="63500" tIns="63500" rIns="63500" bIns="63500" rtlCol="0" anchor="ctr"/>
          <a:lstStyle/>
          <a:p>
            <a:pPr algn="ctr">
              <a:defRPr/>
            </a:pPr>
            <a:endParaRPr/>
          </a:p>
        </p:txBody>
      </p:sp>
      <p:sp>
        <p:nvSpPr>
          <p:cNvPr id="37" name="AutoShape 37"/>
          <p:cNvSpPr/>
          <p:nvPr/>
        </p:nvSpPr>
        <p:spPr>
          <a:xfrm>
            <a:off x="6858000" y="3441700"/>
            <a:ext cx="180975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05. Log Final Action</a:t>
            </a:r>
            <a:endParaRPr lang="en-US" sz="1100" dirty="0"/>
          </a:p>
        </p:txBody>
      </p:sp>
      <p:sp>
        <p:nvSpPr>
          <p:cNvPr id="38" name="AutoShape 38"/>
          <p:cNvSpPr/>
          <p:nvPr/>
        </p:nvSpPr>
        <p:spPr>
          <a:xfrm>
            <a:off x="6858000" y="3822700"/>
            <a:ext cx="1809750" cy="635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000" b="0" i="0" u="none" strike="noStrike" dirty="0">
                <a:latin typeface="Arial" panose="020B0604020202020204" pitchFamily="34" charset="0"/>
                <a:ea typeface="Poppins"/>
                <a:cs typeface="Arial" panose="020B0604020202020204" pitchFamily="34" charset="0"/>
                <a:sym typeface="Poppins"/>
              </a:rPr>
              <a:t>Update the support ticket database with the full resolution log for future reference.</a:t>
            </a:r>
            <a:endParaRPr lang="en-US" sz="1100" dirty="0"/>
          </a:p>
        </p:txBody>
      </p:sp>
      <p:sp>
        <p:nvSpPr>
          <p:cNvPr id="39" name="AutoShape 39"/>
          <p:cNvSpPr/>
          <p:nvPr/>
        </p:nvSpPr>
        <p:spPr>
          <a:xfrm>
            <a:off x="6191250" y="4902200"/>
            <a:ext cx="2571750" cy="1143000"/>
          </a:xfrm>
          <a:prstGeom prst="roundRect">
            <a:avLst>
              <a:gd name="adj" fmla="val 13333"/>
            </a:avLst>
          </a:prstGeom>
          <a:solidFill>
            <a:srgbClr val="AF6458">
              <a:alpha val="8000"/>
            </a:srgbClr>
          </a:solidFill>
          <a:ln w="12700" cap="flat" cmpd="sng">
            <a:solidFill>
              <a:srgbClr val="AF6458">
                <a:alpha val="20000"/>
              </a:srgbClr>
            </a:solidFill>
            <a:prstDash val="solid"/>
            <a:round/>
          </a:ln>
        </p:spPr>
        <p:txBody>
          <a:bodyPr vert="horz" wrap="square" lIns="63500" tIns="63500" rIns="63500" bIns="63500" rtlCol="0" anchor="ctr"/>
          <a:lstStyle/>
          <a:p>
            <a:pPr algn="ctr">
              <a:defRPr/>
            </a:pPr>
            <a:endParaRPr/>
          </a:p>
        </p:txBody>
      </p:sp>
      <p:sp>
        <p:nvSpPr>
          <p:cNvPr id="40" name="AutoShape 40"/>
          <p:cNvSpPr/>
          <p:nvPr/>
        </p:nvSpPr>
        <p:spPr>
          <a:xfrm>
            <a:off x="6334125" y="5029200"/>
            <a:ext cx="228600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latin typeface="Arial" panose="020B0604020202020204" pitchFamily="34" charset="0"/>
                <a:ea typeface="Poppins"/>
                <a:cs typeface="Arial" panose="020B0604020202020204" pitchFamily="34" charset="0"/>
                <a:sym typeface="Poppins"/>
              </a:rPr>
              <a:t>TASK OUTCOME</a:t>
            </a:r>
            <a:endParaRPr lang="en-US" sz="1100" dirty="0"/>
          </a:p>
        </p:txBody>
      </p:sp>
      <p:sp>
        <p:nvSpPr>
          <p:cNvPr id="41" name="AutoShape 41"/>
          <p:cNvSpPr/>
          <p:nvPr/>
        </p:nvSpPr>
        <p:spPr>
          <a:xfrm>
            <a:off x="6334125" y="5346700"/>
            <a:ext cx="2286000" cy="508000"/>
          </a:xfrm>
          <a:prstGeom prst="rect">
            <a:avLst/>
          </a:prstGeom>
          <a:noFill/>
          <a:ln w="12700" cap="flat" cmpd="sng">
            <a:noFill/>
            <a:prstDash val="solid"/>
            <a:round/>
          </a:ln>
        </p:spPr>
        <p:txBody>
          <a:bodyPr vert="horz" wrap="square" lIns="0" tIns="0" rIns="0" bIns="0" rtlCol="0" anchor="t" anchorCtr="0"/>
          <a:lstStyle/>
          <a:p>
            <a:pPr indent="0" algn="l">
              <a:lnSpc>
                <a:spcPct val="91666"/>
              </a:lnSpc>
              <a:defRPr/>
            </a:pPr>
            <a:r>
              <a:rPr lang="en-US" sz="1000" b="0" i="0" u="none" strike="noStrike" dirty="0">
                <a:latin typeface="Arial" panose="020B0604020202020204" pitchFamily="34" charset="0"/>
                <a:ea typeface="Poppins"/>
                <a:cs typeface="Arial" panose="020B0604020202020204" pitchFamily="34" charset="0"/>
                <a:sym typeface="Poppins"/>
              </a:rPr>
              <a:t>Validates agent's ability to handle DB, API, reasoning, and generation.</a:t>
            </a:r>
            <a:endParaRPr lang="en-US" sz="1100" dirty="0"/>
          </a:p>
        </p:txBody>
      </p:sp>
      <p:sp>
        <p:nvSpPr>
          <p:cNvPr id="42"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381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latin typeface="Arial" panose="020B0604020202020204" pitchFamily="34" charset="0"/>
                <a:ea typeface="Poppins"/>
                <a:cs typeface="Arial" panose="020B0604020202020204" pitchFamily="34" charset="0"/>
                <a:sym typeface="Poppins"/>
              </a:rPr>
              <a:t>TaskBench</a:t>
            </a:r>
            <a:r>
              <a:rPr lang="en-US" sz="3200" b="1" i="0" u="none" strike="noStrike" dirty="0">
                <a:latin typeface="Arial" panose="020B0604020202020204" pitchFamily="34" charset="0"/>
                <a:ea typeface="Poppins"/>
                <a:cs typeface="Arial" panose="020B0604020202020204" pitchFamily="34" charset="0"/>
                <a:sym typeface="Poppins"/>
              </a:rPr>
              <a:t>: Experimental Results</a:t>
            </a:r>
            <a:endParaRPr lang="en-US" sz="1100" dirty="0"/>
          </a:p>
        </p:txBody>
      </p:sp>
      <p:sp>
        <p:nvSpPr>
          <p:cNvPr id="3" name="AutoShape 3"/>
          <p:cNvSpPr/>
          <p:nvPr/>
        </p:nvSpPr>
        <p:spPr>
          <a:xfrm>
            <a:off x="571500" y="1016000"/>
            <a:ext cx="8001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a:latin typeface="Arial" panose="020B0604020202020204" pitchFamily="34" charset="0"/>
                <a:ea typeface="Poppins"/>
                <a:cs typeface="Arial" panose="020B0604020202020204" pitchFamily="34" charset="0"/>
                <a:sym typeface="Poppins"/>
              </a:rPr>
              <a:t>Key Findings from Initial Benchmarking</a:t>
            </a:r>
            <a:endParaRPr lang="en-US" sz="1100" dirty="0"/>
          </a:p>
        </p:txBody>
      </p:sp>
      <p:sp>
        <p:nvSpPr>
          <p:cNvPr id="4" name="AutoShape 4"/>
          <p:cNvSpPr/>
          <p:nvPr/>
        </p:nvSpPr>
        <p:spPr>
          <a:xfrm>
            <a:off x="571500" y="1600200"/>
            <a:ext cx="3905250" cy="2159000"/>
          </a:xfrm>
          <a:prstGeom prst="roundRect">
            <a:avLst>
              <a:gd name="adj" fmla="val 4705"/>
            </a:avLst>
          </a:prstGeom>
          <a:solidFill>
            <a:srgbClr val="FFFFFF">
              <a:alpha val="100000"/>
            </a:srgbClr>
          </a:solidFill>
          <a:ln w="25400" cap="flat" cmpd="sng">
            <a:noFill/>
            <a:prstDash val="solid"/>
            <a:round/>
          </a:ln>
          <a:effectLst>
            <a:outerShdw blurRad="1524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5" name="AutoShape 5"/>
          <p:cNvSpPr/>
          <p:nvPr/>
        </p:nvSpPr>
        <p:spPr>
          <a:xfrm>
            <a:off x="762000" y="1854200"/>
            <a:ext cx="571500" cy="762000"/>
          </a:xfrm>
          <a:prstGeom prst="ellipse">
            <a:avLst/>
          </a:prstGeom>
          <a:solidFill>
            <a:srgbClr val="F0D8D5">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7" name="AutoShape 7"/>
          <p:cNvSpPr/>
          <p:nvPr/>
        </p:nvSpPr>
        <p:spPr>
          <a:xfrm>
            <a:off x="1524000" y="1854200"/>
            <a:ext cx="276225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Performance Variability</a:t>
            </a:r>
            <a:endParaRPr lang="en-US" sz="1100" dirty="0"/>
          </a:p>
        </p:txBody>
      </p:sp>
      <p:sp>
        <p:nvSpPr>
          <p:cNvPr id="8" name="AutoShape 8"/>
          <p:cNvSpPr/>
          <p:nvPr/>
        </p:nvSpPr>
        <p:spPr>
          <a:xfrm>
            <a:off x="1524000" y="2336800"/>
            <a:ext cx="2667000" cy="1143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latin typeface="Arial" panose="020B0604020202020204" pitchFamily="34" charset="0"/>
                <a:ea typeface="Poppins"/>
                <a:cs typeface="Arial" panose="020B0604020202020204" pitchFamily="34" charset="0"/>
                <a:sym typeface="Poppins"/>
              </a:rPr>
              <a:t>A significant performance gap exists between LLMs. Top-tier models (GPT-4, Claude 3) consistently outperformed smaller models in success rate and task efficiency.</a:t>
            </a:r>
            <a:endParaRPr lang="en-US" sz="1100" dirty="0"/>
          </a:p>
        </p:txBody>
      </p:sp>
      <p:sp>
        <p:nvSpPr>
          <p:cNvPr id="9" name="AutoShape 9"/>
          <p:cNvSpPr/>
          <p:nvPr/>
        </p:nvSpPr>
        <p:spPr>
          <a:xfrm>
            <a:off x="4667250" y="1600200"/>
            <a:ext cx="3905250" cy="2159000"/>
          </a:xfrm>
          <a:prstGeom prst="roundRect">
            <a:avLst>
              <a:gd name="adj" fmla="val 4705"/>
            </a:avLst>
          </a:prstGeom>
          <a:solidFill>
            <a:srgbClr val="FFFFFF">
              <a:alpha val="100000"/>
            </a:srgbClr>
          </a:solidFill>
          <a:ln w="25400" cap="flat" cmpd="sng">
            <a:noFill/>
            <a:prstDash val="solid"/>
            <a:round/>
          </a:ln>
          <a:effectLst>
            <a:outerShdw blurRad="1524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0" name="AutoShape 10"/>
          <p:cNvSpPr/>
          <p:nvPr/>
        </p:nvSpPr>
        <p:spPr>
          <a:xfrm>
            <a:off x="4857750" y="1854200"/>
            <a:ext cx="571500" cy="762000"/>
          </a:xfrm>
          <a:prstGeom prst="ellipse">
            <a:avLst/>
          </a:prstGeom>
          <a:solidFill>
            <a:srgbClr val="F0D8D5">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2" name="AutoShape 12"/>
          <p:cNvSpPr/>
          <p:nvPr/>
        </p:nvSpPr>
        <p:spPr>
          <a:xfrm>
            <a:off x="5619750" y="1854200"/>
            <a:ext cx="276225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Tool Mastery is Key</a:t>
            </a:r>
            <a:endParaRPr lang="en-US" sz="1100" dirty="0"/>
          </a:p>
        </p:txBody>
      </p:sp>
      <p:sp>
        <p:nvSpPr>
          <p:cNvPr id="13" name="AutoShape 13"/>
          <p:cNvSpPr/>
          <p:nvPr/>
        </p:nvSpPr>
        <p:spPr>
          <a:xfrm>
            <a:off x="5619750" y="2336800"/>
            <a:ext cx="2667000" cy="1143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latin typeface="Arial" panose="020B0604020202020204" pitchFamily="34" charset="0"/>
                <a:ea typeface="Poppins"/>
                <a:cs typeface="Arial" panose="020B0604020202020204" pitchFamily="34" charset="0"/>
                <a:sym typeface="Poppins"/>
              </a:rPr>
              <a:t>Models demonstrating strong tool understanding performed significantly better. This includes correctly formatting API calls and accurately parsing JSON responses from tools.</a:t>
            </a:r>
            <a:endParaRPr lang="en-US" sz="1100" dirty="0"/>
          </a:p>
        </p:txBody>
      </p:sp>
      <p:sp>
        <p:nvSpPr>
          <p:cNvPr id="14" name="AutoShape 14"/>
          <p:cNvSpPr/>
          <p:nvPr/>
        </p:nvSpPr>
        <p:spPr>
          <a:xfrm>
            <a:off x="571500" y="4013200"/>
            <a:ext cx="3905250" cy="2159000"/>
          </a:xfrm>
          <a:prstGeom prst="roundRect">
            <a:avLst>
              <a:gd name="adj" fmla="val 4705"/>
            </a:avLst>
          </a:prstGeom>
          <a:solidFill>
            <a:srgbClr val="FFFFFF">
              <a:alpha val="100000"/>
            </a:srgbClr>
          </a:solidFill>
          <a:ln w="25400" cap="flat" cmpd="sng">
            <a:noFill/>
            <a:prstDash val="solid"/>
            <a:round/>
          </a:ln>
          <a:effectLst>
            <a:outerShdw blurRad="1524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5" name="AutoShape 15"/>
          <p:cNvSpPr/>
          <p:nvPr/>
        </p:nvSpPr>
        <p:spPr>
          <a:xfrm>
            <a:off x="762000" y="4267200"/>
            <a:ext cx="571500" cy="762000"/>
          </a:xfrm>
          <a:prstGeom prst="ellipse">
            <a:avLst/>
          </a:prstGeom>
          <a:solidFill>
            <a:srgbClr val="F0D8D5">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7" name="AutoShape 17"/>
          <p:cNvSpPr/>
          <p:nvPr/>
        </p:nvSpPr>
        <p:spPr>
          <a:xfrm>
            <a:off x="1524000" y="4267200"/>
            <a:ext cx="276225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Planning vs. Execution</a:t>
            </a:r>
            <a:endParaRPr lang="en-US" sz="1100" dirty="0"/>
          </a:p>
        </p:txBody>
      </p:sp>
      <p:sp>
        <p:nvSpPr>
          <p:cNvPr id="18" name="AutoShape 18"/>
          <p:cNvSpPr/>
          <p:nvPr/>
        </p:nvSpPr>
        <p:spPr>
          <a:xfrm>
            <a:off x="1524000" y="4749800"/>
            <a:ext cx="2667000" cy="1143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latin typeface="Arial" panose="020B0604020202020204" pitchFamily="34" charset="0"/>
                <a:ea typeface="Poppins"/>
                <a:cs typeface="Arial" panose="020B0604020202020204" pitchFamily="34" charset="0"/>
                <a:sym typeface="Poppins"/>
              </a:rPr>
              <a:t>Capability divergence was observed: some models excelled at creating detailed plans but failed in execution (e.g., syntax errors), while others were strong executors but poor planners.</a:t>
            </a:r>
            <a:endParaRPr lang="en-US" sz="1100" dirty="0"/>
          </a:p>
        </p:txBody>
      </p:sp>
      <p:sp>
        <p:nvSpPr>
          <p:cNvPr id="19" name="AutoShape 19"/>
          <p:cNvSpPr/>
          <p:nvPr/>
        </p:nvSpPr>
        <p:spPr>
          <a:xfrm>
            <a:off x="4667250" y="4013200"/>
            <a:ext cx="3905250" cy="2159000"/>
          </a:xfrm>
          <a:prstGeom prst="roundRect">
            <a:avLst>
              <a:gd name="adj" fmla="val 4705"/>
            </a:avLst>
          </a:prstGeom>
          <a:solidFill>
            <a:srgbClr val="FFFFFF">
              <a:alpha val="100000"/>
            </a:srgbClr>
          </a:solidFill>
          <a:ln w="25400" cap="flat" cmpd="sng">
            <a:noFill/>
            <a:prstDash val="solid"/>
            <a:round/>
          </a:ln>
          <a:effectLst>
            <a:outerShdw blurRad="1524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20" name="AutoShape 20"/>
          <p:cNvSpPr/>
          <p:nvPr/>
        </p:nvSpPr>
        <p:spPr>
          <a:xfrm>
            <a:off x="4857750" y="4267200"/>
            <a:ext cx="571500" cy="762000"/>
          </a:xfrm>
          <a:prstGeom prst="ellipse">
            <a:avLst/>
          </a:prstGeom>
          <a:solidFill>
            <a:srgbClr val="F0D8D5">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2" name="AutoShape 22"/>
          <p:cNvSpPr/>
          <p:nvPr/>
        </p:nvSpPr>
        <p:spPr>
          <a:xfrm>
            <a:off x="5619750" y="4267200"/>
            <a:ext cx="276225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Common Failure Modes</a:t>
            </a:r>
            <a:endParaRPr lang="en-US" sz="1100" dirty="0"/>
          </a:p>
        </p:txBody>
      </p:sp>
      <p:sp>
        <p:nvSpPr>
          <p:cNvPr id="23" name="AutoShape 23"/>
          <p:cNvSpPr/>
          <p:nvPr/>
        </p:nvSpPr>
        <p:spPr>
          <a:xfrm>
            <a:off x="5619750" y="4749800"/>
            <a:ext cx="2667000" cy="1143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latin typeface="Arial" panose="020B0604020202020204" pitchFamily="34" charset="0"/>
                <a:ea typeface="Poppins"/>
                <a:cs typeface="Arial" panose="020B0604020202020204" pitchFamily="34" charset="0"/>
                <a:sym typeface="Poppins"/>
              </a:rPr>
              <a:t>Key breakdowns included incorrect tool selection for subtasks, passing invalid arguments (parameter errors), and planning oversights (missing critical workflow steps).</a:t>
            </a:r>
            <a:endParaRPr lang="en-US" sz="1100" dirty="0"/>
          </a:p>
        </p:txBody>
      </p:sp>
      <p:sp>
        <p:nvSpPr>
          <p:cNvPr id="24"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2286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333333"/>
                </a:solidFill>
                <a:latin typeface="Arial" panose="020B0604020202020204" pitchFamily="34" charset="0"/>
                <a:ea typeface="Poppins"/>
                <a:cs typeface="Arial" panose="020B0604020202020204" pitchFamily="34" charset="0"/>
                <a:sym typeface="Poppins"/>
              </a:rPr>
              <a:t>TaskBench</a:t>
            </a: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 Discussion &amp; Significance</a:t>
            </a:r>
            <a:endParaRPr lang="en-US" sz="1100" dirty="0"/>
          </a:p>
        </p:txBody>
      </p:sp>
      <p:sp>
        <p:nvSpPr>
          <p:cNvPr id="3" name="AutoShape 3"/>
          <p:cNvSpPr/>
          <p:nvPr/>
        </p:nvSpPr>
        <p:spPr>
          <a:xfrm>
            <a:off x="571500" y="1524000"/>
            <a:ext cx="2762250" cy="1524000"/>
          </a:xfrm>
          <a:prstGeom prst="roundRect">
            <a:avLst>
              <a:gd name="adj" fmla="val 10000"/>
            </a:avLst>
          </a:prstGeom>
          <a:solidFill>
            <a:srgbClr val="FFFFFF">
              <a:alpha val="100000"/>
            </a:srgbClr>
          </a:solidFill>
          <a:ln w="25400" cap="flat" cmpd="sng">
            <a:noFill/>
            <a:prstDash val="solid"/>
            <a:round/>
          </a:ln>
          <a:effectLst>
            <a:outerShdw blurRad="190500" dist="50800" dir="5400000" algn="tl" rotWithShape="0">
              <a:srgbClr val="000000">
                <a:alpha val="7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778000"/>
            <a:ext cx="457200" cy="6096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333500" y="1524000"/>
            <a:ext cx="1809750" cy="330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Standardized Evaluation</a:t>
            </a:r>
            <a:endParaRPr lang="en-US" sz="1100" dirty="0"/>
          </a:p>
        </p:txBody>
      </p:sp>
      <p:sp>
        <p:nvSpPr>
          <p:cNvPr id="7" name="AutoShape 7"/>
          <p:cNvSpPr/>
          <p:nvPr/>
        </p:nvSpPr>
        <p:spPr>
          <a:xfrm>
            <a:off x="1333500" y="2133600"/>
            <a:ext cx="180975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dirty="0">
                <a:latin typeface="Arial" panose="020B0604020202020204" pitchFamily="34" charset="0"/>
                <a:ea typeface="Poppins"/>
                <a:cs typeface="Arial" panose="020B0604020202020204" pitchFamily="34" charset="0"/>
                <a:sym typeface="Poppins"/>
              </a:rPr>
              <a:t>Established a common ground for comparing the task automation capabilities of diverse LLM agents objectively.</a:t>
            </a:r>
            <a:endParaRPr lang="en-US" sz="1100" dirty="0"/>
          </a:p>
        </p:txBody>
      </p:sp>
      <p:sp>
        <p:nvSpPr>
          <p:cNvPr id="8" name="AutoShape 8"/>
          <p:cNvSpPr/>
          <p:nvPr/>
        </p:nvSpPr>
        <p:spPr>
          <a:xfrm>
            <a:off x="571500" y="3302000"/>
            <a:ext cx="2762250" cy="1524000"/>
          </a:xfrm>
          <a:prstGeom prst="roundRect">
            <a:avLst>
              <a:gd name="adj" fmla="val 10000"/>
            </a:avLst>
          </a:prstGeom>
          <a:solidFill>
            <a:srgbClr val="FFFFFF">
              <a:alpha val="100000"/>
            </a:srgbClr>
          </a:solidFill>
          <a:ln w="25400" cap="flat" cmpd="sng">
            <a:noFill/>
            <a:prstDash val="solid"/>
            <a:round/>
          </a:ln>
          <a:effectLst>
            <a:outerShdw blurRad="190500" dist="50800" dir="5400000" algn="tl" rotWithShape="0">
              <a:srgbClr val="000000">
                <a:alpha val="7000"/>
              </a:srgbClr>
            </a:outerShdw>
          </a:effectLst>
        </p:spPr>
        <p:txBody>
          <a:bodyPr vert="horz" wrap="square" lIns="63500" tIns="63500" rIns="63500" bIns="63500" rtlCol="0" anchor="ctr"/>
          <a:lstStyle/>
          <a:p>
            <a:pPr algn="ctr">
              <a:defRPr/>
            </a:pPr>
            <a:endParaRPr/>
          </a:p>
        </p:txBody>
      </p:sp>
      <p:sp>
        <p:nvSpPr>
          <p:cNvPr id="9" name="AutoShape 9"/>
          <p:cNvSpPr/>
          <p:nvPr/>
        </p:nvSpPr>
        <p:spPr>
          <a:xfrm>
            <a:off x="762000" y="3556000"/>
            <a:ext cx="457200" cy="6096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1" name="AutoShape 11"/>
          <p:cNvSpPr/>
          <p:nvPr/>
        </p:nvSpPr>
        <p:spPr>
          <a:xfrm>
            <a:off x="1333500" y="3276600"/>
            <a:ext cx="1809750" cy="330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Revealing Limitations</a:t>
            </a:r>
            <a:endParaRPr lang="en-US" sz="1100" dirty="0"/>
          </a:p>
        </p:txBody>
      </p:sp>
      <p:sp>
        <p:nvSpPr>
          <p:cNvPr id="12" name="AutoShape 12"/>
          <p:cNvSpPr/>
          <p:nvPr/>
        </p:nvSpPr>
        <p:spPr>
          <a:xfrm>
            <a:off x="1333500" y="3886200"/>
            <a:ext cx="180975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dirty="0">
                <a:latin typeface="Arial" panose="020B0604020202020204" pitchFamily="34" charset="0"/>
                <a:ea typeface="Poppins"/>
                <a:cs typeface="Arial" panose="020B0604020202020204" pitchFamily="34" charset="0"/>
                <a:sym typeface="Poppins"/>
              </a:rPr>
              <a:t>Systematically identified key failure modes, providing crucial insights to guide targeted R&amp;D for future agents.</a:t>
            </a:r>
            <a:endParaRPr lang="en-US" sz="1100" dirty="0"/>
          </a:p>
        </p:txBody>
      </p:sp>
      <p:sp>
        <p:nvSpPr>
          <p:cNvPr id="13" name="AutoShape 13"/>
          <p:cNvSpPr/>
          <p:nvPr/>
        </p:nvSpPr>
        <p:spPr>
          <a:xfrm>
            <a:off x="571500" y="5080000"/>
            <a:ext cx="2762250" cy="1270000"/>
          </a:xfrm>
          <a:prstGeom prst="roundRect">
            <a:avLst>
              <a:gd name="adj" fmla="val 12000"/>
            </a:avLst>
          </a:prstGeom>
          <a:solidFill>
            <a:srgbClr val="FFFFFF">
              <a:alpha val="100000"/>
            </a:srgbClr>
          </a:solidFill>
          <a:ln w="25400" cap="flat" cmpd="sng">
            <a:noFill/>
            <a:prstDash val="solid"/>
            <a:round/>
          </a:ln>
          <a:effectLst>
            <a:outerShdw blurRad="190500" dist="50800" dir="5400000" algn="tl" rotWithShape="0">
              <a:srgbClr val="000000">
                <a:alpha val="7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762000" y="5334000"/>
            <a:ext cx="457200" cy="6096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6" name="AutoShape 16"/>
          <p:cNvSpPr/>
          <p:nvPr/>
        </p:nvSpPr>
        <p:spPr>
          <a:xfrm>
            <a:off x="1333500" y="5029200"/>
            <a:ext cx="1809750" cy="330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latin typeface="Arial" panose="020B0604020202020204" pitchFamily="34" charset="0"/>
                <a:ea typeface="Poppins"/>
                <a:cs typeface="Arial" panose="020B0604020202020204" pitchFamily="34" charset="0"/>
                <a:sym typeface="Poppins"/>
              </a:rPr>
              <a:t>Promoting Innovation</a:t>
            </a:r>
            <a:endParaRPr lang="en-US" sz="1100" dirty="0"/>
          </a:p>
        </p:txBody>
      </p:sp>
      <p:sp>
        <p:nvSpPr>
          <p:cNvPr id="17" name="AutoShape 17"/>
          <p:cNvSpPr/>
          <p:nvPr/>
        </p:nvSpPr>
        <p:spPr>
          <a:xfrm>
            <a:off x="1333500" y="5638800"/>
            <a:ext cx="1809750" cy="508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200" b="0" i="0" u="none" strike="noStrike" dirty="0">
                <a:latin typeface="Arial" panose="020B0604020202020204" pitchFamily="34" charset="0"/>
                <a:ea typeface="Poppins"/>
                <a:cs typeface="Arial" panose="020B0604020202020204" pitchFamily="34" charset="0"/>
                <a:sym typeface="Poppins"/>
              </a:rPr>
              <a:t>Encourages healthy competition and drives the evolution of LLM-based automation.</a:t>
            </a:r>
            <a:endParaRPr lang="en-US" sz="1100" dirty="0"/>
          </a:p>
        </p:txBody>
      </p:sp>
      <p:sp>
        <p:nvSpPr>
          <p:cNvPr id="18" name="AutoShape 18"/>
          <p:cNvSpPr/>
          <p:nvPr/>
        </p:nvSpPr>
        <p:spPr>
          <a:xfrm>
            <a:off x="3524250" y="1524000"/>
            <a:ext cx="5048250" cy="4826000"/>
          </a:xfrm>
          <a:prstGeom prst="roundRect">
            <a:avLst>
              <a:gd name="adj" fmla="val 3157"/>
            </a:avLst>
          </a:prstGeom>
          <a:solidFill>
            <a:srgbClr val="FFFFFF">
              <a:alpha val="100000"/>
            </a:srgbClr>
          </a:solidFill>
          <a:ln w="25400" cap="flat" cmpd="sng">
            <a:noFill/>
            <a:prstDash val="solid"/>
            <a:round/>
          </a:ln>
          <a:effectLst>
            <a:outerShdw blurRad="254000" dist="76200" dir="5400000" algn="tl" rotWithShape="0">
              <a:srgbClr val="000000">
                <a:alpha val="9000"/>
              </a:srgbClr>
            </a:outerShdw>
          </a:effectLst>
        </p:spPr>
        <p:txBody>
          <a:bodyPr vert="horz" wrap="square" lIns="63500" tIns="63500" rIns="63500" bIns="63500" rtlCol="0" anchor="ctr"/>
          <a:lstStyle/>
          <a:p>
            <a:pPr algn="ctr">
              <a:defRPr/>
            </a:pPr>
            <a:endParaRPr/>
          </a:p>
        </p:txBody>
      </p:sp>
      <p:sp>
        <p:nvSpPr>
          <p:cNvPr id="19" name="AutoShape 19"/>
          <p:cNvSpPr/>
          <p:nvPr/>
        </p:nvSpPr>
        <p:spPr>
          <a:xfrm>
            <a:off x="3762375" y="1841500"/>
            <a:ext cx="609600" cy="8128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4572000" y="1968500"/>
            <a:ext cx="371475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dirty="0">
                <a:latin typeface="Arial" panose="020B0604020202020204" pitchFamily="34" charset="0"/>
                <a:ea typeface="Poppins"/>
                <a:cs typeface="Arial" panose="020B0604020202020204" pitchFamily="34" charset="0"/>
                <a:sym typeface="Poppins"/>
              </a:rPr>
              <a:t>Broader Impact &amp; Value</a:t>
            </a:r>
            <a:endParaRPr lang="en-US" sz="1100" dirty="0"/>
          </a:p>
        </p:txBody>
      </p:sp>
      <p:sp>
        <p:nvSpPr>
          <p:cNvPr id="22" name="AutoShape 22"/>
          <p:cNvSpPr/>
          <p:nvPr/>
        </p:nvSpPr>
        <p:spPr>
          <a:xfrm>
            <a:off x="3762375" y="2921000"/>
            <a:ext cx="4572000" cy="1397000"/>
          </a:xfrm>
          <a:prstGeom prst="roundRect">
            <a:avLst>
              <a:gd name="adj" fmla="val 7272"/>
            </a:avLst>
          </a:prstGeom>
          <a:solidFill>
            <a:srgbClr val="F7F5F5">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3" name="AutoShape 23"/>
          <p:cNvSpPr/>
          <p:nvPr/>
        </p:nvSpPr>
        <p:spPr>
          <a:xfrm>
            <a:off x="3952875" y="31115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A Diagnostic Tool (Not Just a Test)</a:t>
            </a:r>
            <a:endParaRPr lang="en-US" sz="1100" dirty="0"/>
          </a:p>
        </p:txBody>
      </p:sp>
      <p:sp>
        <p:nvSpPr>
          <p:cNvPr id="24" name="AutoShape 24"/>
          <p:cNvSpPr/>
          <p:nvPr/>
        </p:nvSpPr>
        <p:spPr>
          <a:xfrm>
            <a:off x="3952875" y="3556000"/>
            <a:ext cx="419100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dirty="0" err="1">
                <a:latin typeface="Arial" panose="020B0604020202020204" pitchFamily="34" charset="0"/>
                <a:ea typeface="Poppins"/>
                <a:cs typeface="Arial" panose="020B0604020202020204" pitchFamily="34" charset="0"/>
                <a:sym typeface="Poppins"/>
              </a:rPr>
              <a:t>TaskBench</a:t>
            </a:r>
            <a:r>
              <a:rPr lang="en-US" sz="1200" b="0" i="0" u="none" strike="noStrike" dirty="0">
                <a:latin typeface="Arial" panose="020B0604020202020204" pitchFamily="34" charset="0"/>
                <a:ea typeface="Poppins"/>
                <a:cs typeface="Arial" panose="020B0604020202020204" pitchFamily="34" charset="0"/>
                <a:sym typeface="Poppins"/>
              </a:rPr>
              <a:t> helps developers </a:t>
            </a:r>
            <a:r>
              <a:rPr lang="en-US" sz="1200" b="0" i="0" u="none" strike="noStrike" dirty="0" err="1">
                <a:latin typeface="Arial" panose="020B0604020202020204" pitchFamily="34" charset="0"/>
                <a:ea typeface="Poppins"/>
                <a:cs typeface="Arial" panose="020B0604020202020204" pitchFamily="34" charset="0"/>
                <a:sym typeface="Poppins"/>
              </a:rPr>
              <a:t>understand</a:t>
            </a:r>
            <a:r>
              <a:rPr lang="en-US" sz="1200" b="1" i="0" u="none" strike="noStrike" dirty="0" err="1">
                <a:latin typeface="Arial" panose="020B0604020202020204" pitchFamily="34" charset="0"/>
                <a:ea typeface="Poppins"/>
                <a:cs typeface="Arial" panose="020B0604020202020204" pitchFamily="34" charset="0"/>
                <a:sym typeface="Poppins"/>
              </a:rPr>
              <a:t>why</a:t>
            </a:r>
            <a:r>
              <a:rPr lang="en-US" sz="1200" b="0" i="0" u="none" strike="noStrike" dirty="0" err="1">
                <a:latin typeface="Arial" panose="020B0604020202020204" pitchFamily="34" charset="0"/>
                <a:ea typeface="Poppins"/>
                <a:cs typeface="Arial" panose="020B0604020202020204" pitchFamily="34" charset="0"/>
                <a:sym typeface="Poppins"/>
              </a:rPr>
              <a:t>an</a:t>
            </a:r>
            <a:r>
              <a:rPr lang="en-US" sz="1200" b="0" i="0" u="none" strike="noStrike" dirty="0">
                <a:latin typeface="Arial" panose="020B0604020202020204" pitchFamily="34" charset="0"/>
                <a:ea typeface="Poppins"/>
                <a:cs typeface="Arial" panose="020B0604020202020204" pitchFamily="34" charset="0"/>
                <a:sym typeface="Poppins"/>
              </a:rPr>
              <a:t> agent failed a task, delivering actionable, granular feedback that accelerates the iteration and improvement cycle.</a:t>
            </a:r>
            <a:endParaRPr lang="en-US" sz="1100" dirty="0"/>
          </a:p>
        </p:txBody>
      </p:sp>
      <p:sp>
        <p:nvSpPr>
          <p:cNvPr id="25" name="AutoShape 25"/>
          <p:cNvSpPr/>
          <p:nvPr/>
        </p:nvSpPr>
        <p:spPr>
          <a:xfrm>
            <a:off x="3762375" y="4572000"/>
            <a:ext cx="4572000" cy="1397000"/>
          </a:xfrm>
          <a:prstGeom prst="roundRect">
            <a:avLst>
              <a:gd name="adj" fmla="val 7272"/>
            </a:avLst>
          </a:prstGeom>
          <a:solidFill>
            <a:srgbClr val="F7F5F5">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6" name="AutoShape 26"/>
          <p:cNvSpPr/>
          <p:nvPr/>
        </p:nvSpPr>
        <p:spPr>
          <a:xfrm>
            <a:off x="3952875" y="47625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latin typeface="Arial" panose="020B0604020202020204" pitchFamily="34" charset="0"/>
                <a:ea typeface="Poppins"/>
                <a:cs typeface="Arial" panose="020B0604020202020204" pitchFamily="34" charset="0"/>
                <a:sym typeface="Poppins"/>
              </a:rPr>
              <a:t>Cornerstone of the LLM Agent Community</a:t>
            </a:r>
            <a:endParaRPr lang="en-US" sz="1100" dirty="0"/>
          </a:p>
        </p:txBody>
      </p:sp>
      <p:sp>
        <p:nvSpPr>
          <p:cNvPr id="27" name="AutoShape 27"/>
          <p:cNvSpPr/>
          <p:nvPr/>
        </p:nvSpPr>
        <p:spPr>
          <a:xfrm>
            <a:off x="3952875" y="5207000"/>
            <a:ext cx="419100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dirty="0">
                <a:latin typeface="Arial" panose="020B0604020202020204" pitchFamily="34" charset="0"/>
                <a:ea typeface="Poppins"/>
                <a:cs typeface="Arial" panose="020B0604020202020204" pitchFamily="34" charset="0"/>
                <a:sym typeface="Poppins"/>
              </a:rPr>
              <a:t>It has become the de facto standard for evaluating progress, enabling researchers worldwide to build on each other's work and move the field forward collectively.</a:t>
            </a:r>
            <a:endParaRPr lang="en-US" sz="1100" dirty="0"/>
          </a:p>
        </p:txBody>
      </p:sp>
      <p:sp>
        <p:nvSpPr>
          <p:cNvPr id="28"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17B6F8-350F-5A01-66E4-BE35D9BFEBFC}"/>
              </a:ext>
            </a:extLst>
          </p:cNvPr>
          <p:cNvPicPr>
            <a:picLocks noChangeAspect="1"/>
          </p:cNvPicPr>
          <p:nvPr/>
        </p:nvPicPr>
        <p:blipFill>
          <a:blip r:embed="rId3"/>
          <a:stretch>
            <a:fillRect/>
          </a:stretch>
        </p:blipFill>
        <p:spPr>
          <a:xfrm>
            <a:off x="0" y="613458"/>
            <a:ext cx="9141107" cy="5416952"/>
          </a:xfrm>
          <a:prstGeom prst="rect">
            <a:avLst/>
          </a:prstGeom>
        </p:spPr>
      </p:pic>
    </p:spTree>
    <p:extLst>
      <p:ext uri="{BB962C8B-B14F-4D97-AF65-F5344CB8AC3E}">
        <p14:creationId xmlns:p14="http://schemas.microsoft.com/office/powerpoint/2010/main" val="20451275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Motivation &amp; The Problem of Multi-Tool Coordination</a:t>
            </a:r>
            <a:endParaRPr lang="en-US" sz="1100" dirty="0"/>
          </a:p>
        </p:txBody>
      </p:sp>
      <p:sp>
        <p:nvSpPr>
          <p:cNvPr id="3" name="AutoShape 3"/>
          <p:cNvSpPr/>
          <p:nvPr/>
        </p:nvSpPr>
        <p:spPr>
          <a:xfrm>
            <a:off x="571500" y="1651000"/>
            <a:ext cx="2476500" cy="44450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905000"/>
            <a:ext cx="457200" cy="609600"/>
          </a:xfrm>
          <a:prstGeom prst="ellipse">
            <a:avLst/>
          </a:prstGeom>
          <a:solidFill>
            <a:srgbClr val="F0E0DD">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333500" y="2006600"/>
            <a:ext cx="15240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latin typeface="Arial" panose="020B0604020202020204" pitchFamily="34" charset="0"/>
                <a:ea typeface="Poppins"/>
                <a:cs typeface="Arial" panose="020B0604020202020204" pitchFamily="34" charset="0"/>
                <a:sym typeface="Poppins"/>
              </a:rPr>
              <a:t>The Problem</a:t>
            </a:r>
            <a:endParaRPr lang="en-US" sz="1100" dirty="0"/>
          </a:p>
        </p:txBody>
      </p:sp>
      <p:cxnSp>
        <p:nvCxnSpPr>
          <p:cNvPr id="7" name="Connector 7"/>
          <p:cNvCxnSpPr/>
          <p:nvPr/>
        </p:nvCxnSpPr>
        <p:spPr>
          <a:xfrm rot="-15626">
            <a:off x="762011" y="2787650"/>
            <a:ext cx="2095500" cy="12700"/>
          </a:xfrm>
          <a:prstGeom prst="straightConnector1">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sp>
        <p:nvSpPr>
          <p:cNvPr id="8" name="AutoShape 8"/>
          <p:cNvSpPr/>
          <p:nvPr/>
        </p:nvSpPr>
        <p:spPr>
          <a:xfrm>
            <a:off x="762000" y="3048000"/>
            <a:ext cx="2095500" cy="165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0" i="0" u="none" strike="noStrike" dirty="0">
                <a:latin typeface="Arial" panose="020B0604020202020204" pitchFamily="34" charset="0"/>
                <a:ea typeface="Poppins"/>
                <a:cs typeface="Arial" panose="020B0604020202020204" pitchFamily="34" charset="0"/>
                <a:sym typeface="Poppins"/>
              </a:rPr>
              <a:t>Many complex tasks cannot be solved by a single tool or a simple sequence. They require </a:t>
            </a:r>
            <a:r>
              <a:rPr lang="en-US" sz="1200" b="0" i="0" u="none" strike="noStrike" dirty="0" err="1">
                <a:latin typeface="Arial" panose="020B0604020202020204" pitchFamily="34" charset="0"/>
                <a:ea typeface="Poppins"/>
                <a:cs typeface="Arial" panose="020B0604020202020204" pitchFamily="34" charset="0"/>
                <a:sym typeface="Poppins"/>
              </a:rPr>
              <a:t>the</a:t>
            </a:r>
            <a:r>
              <a:rPr lang="en-US" sz="1200" b="1" i="0" u="none" strike="noStrike" dirty="0" err="1">
                <a:latin typeface="Arial" panose="020B0604020202020204" pitchFamily="34" charset="0"/>
                <a:ea typeface="Poppins"/>
                <a:cs typeface="Arial" panose="020B0604020202020204" pitchFamily="34" charset="0"/>
                <a:sym typeface="Poppins"/>
              </a:rPr>
              <a:t>coordinated</a:t>
            </a:r>
            <a:r>
              <a:rPr lang="en-US" sz="1200" b="0" i="0" u="none" strike="noStrike" dirty="0" err="1">
                <a:latin typeface="Arial" panose="020B0604020202020204" pitchFamily="34" charset="0"/>
                <a:ea typeface="Poppins"/>
                <a:cs typeface="Arial" panose="020B0604020202020204" pitchFamily="34" charset="0"/>
                <a:sym typeface="Poppins"/>
              </a:rPr>
              <a:t>use</a:t>
            </a:r>
            <a:r>
              <a:rPr lang="en-US" sz="1200" b="0" i="0" u="none" strike="noStrike" dirty="0">
                <a:latin typeface="Arial" panose="020B0604020202020204" pitchFamily="34" charset="0"/>
                <a:ea typeface="Poppins"/>
                <a:cs typeface="Arial" panose="020B0604020202020204" pitchFamily="34" charset="0"/>
                <a:sym typeface="Poppins"/>
              </a:rPr>
              <a:t> of multiple tools with overlapping or complementary functionalities.</a:t>
            </a:r>
            <a:endParaRPr lang="en-US" sz="1100" dirty="0"/>
          </a:p>
        </p:txBody>
      </p:sp>
      <p:sp>
        <p:nvSpPr>
          <p:cNvPr id="9" name="AutoShape 9"/>
          <p:cNvSpPr/>
          <p:nvPr/>
        </p:nvSpPr>
        <p:spPr>
          <a:xfrm>
            <a:off x="762000" y="4699000"/>
            <a:ext cx="2095500" cy="1016000"/>
          </a:xfrm>
          <a:prstGeom prst="roundRect">
            <a:avLst>
              <a:gd name="adj" fmla="val 10000"/>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0" name="AutoShape 10"/>
          <p:cNvSpPr/>
          <p:nvPr/>
        </p:nvSpPr>
        <p:spPr>
          <a:xfrm>
            <a:off x="857250" y="4826000"/>
            <a:ext cx="190500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latin typeface="Arial" panose="020B0604020202020204" pitchFamily="34" charset="0"/>
                <a:ea typeface="Poppins"/>
                <a:cs typeface="Arial" panose="020B0604020202020204" pitchFamily="34" charset="0"/>
                <a:sym typeface="Poppins"/>
              </a:rPr>
              <a:t>Example: Data analysis using SQL (extract) → Python (clean) → Visualization (plot).</a:t>
            </a:r>
            <a:endParaRPr lang="en-US" sz="1100" dirty="0"/>
          </a:p>
        </p:txBody>
      </p:sp>
      <p:sp>
        <p:nvSpPr>
          <p:cNvPr id="11" name="AutoShape 11"/>
          <p:cNvSpPr/>
          <p:nvPr/>
        </p:nvSpPr>
        <p:spPr>
          <a:xfrm>
            <a:off x="3333750" y="1651000"/>
            <a:ext cx="2476500" cy="44450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12" name="AutoShape 12"/>
          <p:cNvSpPr/>
          <p:nvPr/>
        </p:nvSpPr>
        <p:spPr>
          <a:xfrm>
            <a:off x="3524250" y="1905000"/>
            <a:ext cx="457200" cy="609600"/>
          </a:xfrm>
          <a:prstGeom prst="ellipse">
            <a:avLst/>
          </a:prstGeom>
          <a:solidFill>
            <a:srgbClr val="F0E0DD">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4" name="AutoShape 14"/>
          <p:cNvSpPr/>
          <p:nvPr/>
        </p:nvSpPr>
        <p:spPr>
          <a:xfrm>
            <a:off x="4095750" y="2006600"/>
            <a:ext cx="15240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latin typeface="Arial" panose="020B0604020202020204" pitchFamily="34" charset="0"/>
                <a:ea typeface="Poppins"/>
                <a:cs typeface="Arial" panose="020B0604020202020204" pitchFamily="34" charset="0"/>
                <a:sym typeface="Poppins"/>
              </a:rPr>
              <a:t>Key Challenges</a:t>
            </a:r>
            <a:endParaRPr lang="en-US" sz="1100" dirty="0"/>
          </a:p>
        </p:txBody>
      </p:sp>
      <p:cxnSp>
        <p:nvCxnSpPr>
          <p:cNvPr id="15" name="Connector 15"/>
          <p:cNvCxnSpPr/>
          <p:nvPr/>
        </p:nvCxnSpPr>
        <p:spPr>
          <a:xfrm rot="-15626">
            <a:off x="3524261" y="2787650"/>
            <a:ext cx="2095500" cy="12700"/>
          </a:xfrm>
          <a:prstGeom prst="straightConnector1">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sp>
        <p:nvSpPr>
          <p:cNvPr id="16" name="AutoShape 16"/>
          <p:cNvSpPr/>
          <p:nvPr/>
        </p:nvSpPr>
        <p:spPr>
          <a:xfrm>
            <a:off x="3524250" y="3048000"/>
            <a:ext cx="2095500" cy="889000"/>
          </a:xfrm>
          <a:prstGeom prst="roundRect">
            <a:avLst>
              <a:gd name="adj" fmla="val 11428"/>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7" name="AutoShape 17"/>
          <p:cNvSpPr/>
          <p:nvPr/>
        </p:nvSpPr>
        <p:spPr>
          <a:xfrm>
            <a:off x="3619500" y="3175000"/>
            <a:ext cx="1905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latin typeface="Arial" panose="020B0604020202020204" pitchFamily="34" charset="0"/>
                <a:ea typeface="Poppins"/>
                <a:cs typeface="Arial" panose="020B0604020202020204" pitchFamily="34" charset="0"/>
                <a:sym typeface="Poppins"/>
              </a:rPr>
              <a:t>Identifying Relevant Tools</a:t>
            </a:r>
            <a:endParaRPr lang="en-US" sz="1100" dirty="0"/>
          </a:p>
          <a:p>
            <a:pPr indent="0" algn="l">
              <a:lnSpc>
                <a:spcPct val="125000"/>
              </a:lnSpc>
            </a:pPr>
            <a:r>
              <a:rPr lang="en-US" sz="1000" b="0" i="0" u="none" strike="noStrike" dirty="0">
                <a:latin typeface="Arial" panose="020B0604020202020204" pitchFamily="34" charset="0"/>
                <a:ea typeface="Poppins"/>
                <a:cs typeface="Arial" panose="020B0604020202020204" pitchFamily="34" charset="0"/>
                <a:sym typeface="Poppins"/>
              </a:rPr>
              <a:t>Selecting the right subset from a large library for a specific task.</a:t>
            </a:r>
          </a:p>
        </p:txBody>
      </p:sp>
      <p:sp>
        <p:nvSpPr>
          <p:cNvPr id="18" name="AutoShape 18"/>
          <p:cNvSpPr/>
          <p:nvPr/>
        </p:nvSpPr>
        <p:spPr>
          <a:xfrm>
            <a:off x="3524250" y="4064000"/>
            <a:ext cx="2095500" cy="889000"/>
          </a:xfrm>
          <a:prstGeom prst="roundRect">
            <a:avLst>
              <a:gd name="adj" fmla="val 11428"/>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9" name="AutoShape 19"/>
          <p:cNvSpPr/>
          <p:nvPr/>
        </p:nvSpPr>
        <p:spPr>
          <a:xfrm>
            <a:off x="3619500" y="4191000"/>
            <a:ext cx="1905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latin typeface="Arial" panose="020B0604020202020204" pitchFamily="34" charset="0"/>
                <a:ea typeface="Poppins"/>
                <a:cs typeface="Arial" panose="020B0604020202020204" pitchFamily="34" charset="0"/>
                <a:sym typeface="Poppins"/>
              </a:rPr>
              <a:t>Orchestrating the Flow</a:t>
            </a:r>
            <a:endParaRPr lang="en-US" sz="1100" dirty="0"/>
          </a:p>
          <a:p>
            <a:pPr indent="0" algn="l">
              <a:lnSpc>
                <a:spcPct val="125000"/>
              </a:lnSpc>
            </a:pPr>
            <a:r>
              <a:rPr lang="en-US" sz="1000" b="0" i="0" u="none" strike="noStrike" dirty="0">
                <a:latin typeface="Arial" panose="020B0604020202020204" pitchFamily="34" charset="0"/>
                <a:ea typeface="Poppins"/>
                <a:cs typeface="Arial" panose="020B0604020202020204" pitchFamily="34" charset="0"/>
                <a:sym typeface="Poppins"/>
              </a:rPr>
              <a:t>Determining optimal order and interaction patterns between tools.</a:t>
            </a:r>
          </a:p>
        </p:txBody>
      </p:sp>
      <p:sp>
        <p:nvSpPr>
          <p:cNvPr id="20" name="AutoShape 20"/>
          <p:cNvSpPr/>
          <p:nvPr/>
        </p:nvSpPr>
        <p:spPr>
          <a:xfrm>
            <a:off x="3524250" y="5080000"/>
            <a:ext cx="2095500" cy="889000"/>
          </a:xfrm>
          <a:prstGeom prst="roundRect">
            <a:avLst>
              <a:gd name="adj" fmla="val 11428"/>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3619500" y="5207000"/>
            <a:ext cx="1905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latin typeface="Arial" panose="020B0604020202020204" pitchFamily="34" charset="0"/>
                <a:ea typeface="Poppins"/>
                <a:cs typeface="Arial" panose="020B0604020202020204" pitchFamily="34" charset="0"/>
                <a:sym typeface="Poppins"/>
              </a:rPr>
              <a:t>Maintaining State</a:t>
            </a:r>
            <a:endParaRPr lang="en-US" sz="1100" dirty="0"/>
          </a:p>
          <a:p>
            <a:pPr indent="0" algn="l">
              <a:lnSpc>
                <a:spcPct val="125000"/>
              </a:lnSpc>
            </a:pPr>
            <a:r>
              <a:rPr lang="en-US" sz="1000" b="0" i="0" u="none" strike="noStrike" dirty="0">
                <a:latin typeface="Arial" panose="020B0604020202020204" pitchFamily="34" charset="0"/>
                <a:ea typeface="Poppins"/>
                <a:cs typeface="Arial" panose="020B0604020202020204" pitchFamily="34" charset="0"/>
                <a:sym typeface="Poppins"/>
              </a:rPr>
              <a:t>Managing data and context as it flows between different tools.</a:t>
            </a:r>
          </a:p>
        </p:txBody>
      </p:sp>
      <p:sp>
        <p:nvSpPr>
          <p:cNvPr id="22" name="AutoShape 22"/>
          <p:cNvSpPr/>
          <p:nvPr/>
        </p:nvSpPr>
        <p:spPr>
          <a:xfrm>
            <a:off x="6096000" y="1651000"/>
            <a:ext cx="2476500" cy="44450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23" name="AutoShape 23"/>
          <p:cNvSpPr/>
          <p:nvPr/>
        </p:nvSpPr>
        <p:spPr>
          <a:xfrm>
            <a:off x="6286500" y="1905000"/>
            <a:ext cx="457200" cy="609600"/>
          </a:xfrm>
          <a:prstGeom prst="ellipse">
            <a:avLst/>
          </a:prstGeom>
          <a:solidFill>
            <a:srgbClr val="F0E0DD">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5" name="AutoShape 25"/>
          <p:cNvSpPr/>
          <p:nvPr/>
        </p:nvSpPr>
        <p:spPr>
          <a:xfrm>
            <a:off x="6858000" y="2006600"/>
            <a:ext cx="15240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latin typeface="Arial" panose="020B0604020202020204" pitchFamily="34" charset="0"/>
                <a:ea typeface="Poppins"/>
                <a:cs typeface="Arial" panose="020B0604020202020204" pitchFamily="34" charset="0"/>
                <a:sym typeface="Poppins"/>
              </a:rPr>
              <a:t>Our Goal</a:t>
            </a:r>
            <a:endParaRPr lang="en-US" sz="1100" dirty="0"/>
          </a:p>
        </p:txBody>
      </p:sp>
      <p:cxnSp>
        <p:nvCxnSpPr>
          <p:cNvPr id="26" name="Connector 26"/>
          <p:cNvCxnSpPr/>
          <p:nvPr/>
        </p:nvCxnSpPr>
        <p:spPr>
          <a:xfrm rot="-15626">
            <a:off x="6286511" y="2787650"/>
            <a:ext cx="2095500" cy="12700"/>
          </a:xfrm>
          <a:prstGeom prst="straightConnector1">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sp>
        <p:nvSpPr>
          <p:cNvPr id="27" name="AutoShape 27"/>
          <p:cNvSpPr/>
          <p:nvPr/>
        </p:nvSpPr>
        <p:spPr>
          <a:xfrm>
            <a:off x="6286500" y="3175000"/>
            <a:ext cx="2095500" cy="1651000"/>
          </a:xfrm>
          <a:prstGeom prst="roundRect">
            <a:avLst>
              <a:gd name="adj" fmla="val 9230"/>
            </a:avLst>
          </a:prstGeom>
          <a:solidFill>
            <a:srgbClr val="AF6458">
              <a:alpha val="8000"/>
            </a:srgbClr>
          </a:solidFill>
          <a:ln w="25400" cap="flat" cmpd="sng">
            <a:noFill/>
            <a:prstDash val="solid"/>
            <a:round/>
          </a:ln>
        </p:spPr>
        <p:txBody>
          <a:bodyPr vert="horz" wrap="square" lIns="63500" tIns="63500" rIns="63500" bIns="63500" rtlCol="0" anchor="ctr"/>
          <a:lstStyle/>
          <a:p>
            <a:pPr algn="ctr">
              <a:defRPr/>
            </a:pPr>
            <a:endParaRPr/>
          </a:p>
        </p:txBody>
      </p:sp>
      <p:sp>
        <p:nvSpPr>
          <p:cNvPr id="28" name="AutoShape 28"/>
          <p:cNvSpPr/>
          <p:nvPr/>
        </p:nvSpPr>
        <p:spPr>
          <a:xfrm>
            <a:off x="6429375" y="3429000"/>
            <a:ext cx="1809750" cy="1143000"/>
          </a:xfrm>
          <a:prstGeom prst="rect">
            <a:avLst/>
          </a:prstGeom>
          <a:noFill/>
          <a:ln w="12700" cap="flat" cmpd="sng">
            <a:noFill/>
            <a:prstDash val="solid"/>
            <a:round/>
          </a:ln>
        </p:spPr>
        <p:txBody>
          <a:bodyPr vert="horz" wrap="square" lIns="0" tIns="0" rIns="0" bIns="0" rtlCol="0" anchor="ctr" anchorCtr="0"/>
          <a:lstStyle/>
          <a:p>
            <a:pPr indent="0" algn="l">
              <a:lnSpc>
                <a:spcPct val="116666"/>
              </a:lnSpc>
              <a:defRPr/>
            </a:pPr>
            <a:r>
              <a:rPr lang="en-US" sz="1200" b="0" i="0" u="none" strike="noStrike" dirty="0">
                <a:latin typeface="Arial" panose="020B0604020202020204" pitchFamily="34" charset="0"/>
                <a:ea typeface="Poppins"/>
                <a:cs typeface="Arial" panose="020B0604020202020204" pitchFamily="34" charset="0"/>
                <a:sym typeface="Poppins"/>
              </a:rPr>
              <a:t>Develop a robust planning framework that excels at identifying and coordinating clusters of tools to efficiently solve complex, multi-faceted tasks.</a:t>
            </a:r>
            <a:endParaRPr lang="en-US" sz="1100" dirty="0"/>
          </a:p>
        </p:txBody>
      </p:sp>
      <p:sp>
        <p:nvSpPr>
          <p:cNvPr id="29" name="AutoShape 29"/>
          <p:cNvSpPr/>
          <p:nvPr/>
        </p:nvSpPr>
        <p:spPr>
          <a:xfrm>
            <a:off x="6286500" y="5080000"/>
            <a:ext cx="2095500" cy="508000"/>
          </a:xfrm>
          <a:prstGeom prst="roundRect">
            <a:avLst>
              <a:gd name="adj" fmla="val 5000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30" name="AutoShape 30"/>
          <p:cNvSpPr/>
          <p:nvPr/>
        </p:nvSpPr>
        <p:spPr>
          <a:xfrm>
            <a:off x="6286500" y="5181600"/>
            <a:ext cx="20955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1" i="0" u="none" strike="noStrike" dirty="0">
                <a:solidFill>
                  <a:schemeClr val="bg1"/>
                </a:solidFill>
                <a:latin typeface="Arial" panose="020B0604020202020204" pitchFamily="34" charset="0"/>
                <a:ea typeface="Poppins"/>
                <a:cs typeface="Arial" panose="020B0604020202020204" pitchFamily="34" charset="0"/>
                <a:sym typeface="Poppins"/>
              </a:rPr>
              <a:t>TOOL-PLANNER FRAMEWORK</a:t>
            </a:r>
            <a:endParaRPr lang="en-US" sz="1100" dirty="0">
              <a:solidFill>
                <a:schemeClr val="bg1"/>
              </a:solidFill>
            </a:endParaRPr>
          </a:p>
        </p:txBody>
      </p:sp>
      <p:sp>
        <p:nvSpPr>
          <p:cNvPr id="3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149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B0EED5-D822-4912-84B8-321E43EDEDBB}"/>
              </a:ext>
            </a:extLst>
          </p:cNvPr>
          <p:cNvSpPr>
            <a:spLocks noGrp="1"/>
          </p:cNvSpPr>
          <p:nvPr>
            <p:ph type="title"/>
          </p:nvPr>
        </p:nvSpPr>
        <p:spPr/>
        <p:txBody>
          <a:bodyPr/>
          <a:lstStyle/>
          <a:p>
            <a:r>
              <a:rPr lang="en-US" b="1" dirty="0">
                <a:latin typeface="+mn-lt"/>
                <a:cs typeface="Times New Roman" panose="02020603050405020304" pitchFamily="18" charset="0"/>
              </a:rPr>
              <a:t>K</a:t>
            </a:r>
            <a:r>
              <a:rPr lang="en-US" altLang="zh-CN" b="1" dirty="0">
                <a:latin typeface="+mn-lt"/>
                <a:cs typeface="Times New Roman" panose="02020603050405020304" pitchFamily="18" charset="0"/>
              </a:rPr>
              <a:t>nowledge Graphs</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5C168843-71F7-4259-BB60-EBF90B5BA879}"/>
              </a:ext>
            </a:extLst>
          </p:cNvPr>
          <p:cNvSpPr>
            <a:spLocks noGrp="1"/>
          </p:cNvSpPr>
          <p:nvPr>
            <p:ph idx="1"/>
          </p:nvPr>
        </p:nvSpPr>
        <p:spPr>
          <a:xfrm>
            <a:off x="457200" y="1600200"/>
            <a:ext cx="8458200" cy="4525963"/>
          </a:xfrm>
        </p:spPr>
        <p:txBody>
          <a:bodyPr>
            <a:normAutofit/>
          </a:bodyPr>
          <a:lstStyle/>
          <a:p>
            <a:r>
              <a:rPr lang="en-HK" sz="2400" dirty="0"/>
              <a:t>A knowledge graph keeps a structured network of entities (such as people, places, or things) and their fact/relationships.</a:t>
            </a:r>
          </a:p>
          <a:p>
            <a:endParaRPr lang="en-HK" sz="2400" dirty="0"/>
          </a:p>
          <a:p>
            <a:r>
              <a:rPr lang="en-HK" sz="2400" dirty="0"/>
              <a:t>Knowledge graphs enable LLMs, AI Agents, and machines to understand and utilize the complex interconnected information.</a:t>
            </a:r>
          </a:p>
          <a:p>
            <a:endParaRPr lang="en-HK" sz="2400" dirty="0"/>
          </a:p>
          <a:p>
            <a:r>
              <a:rPr lang="en-HK" sz="2400" dirty="0"/>
              <a:t>Examples:</a:t>
            </a:r>
          </a:p>
          <a:p>
            <a:pPr lvl="1"/>
            <a:r>
              <a:rPr lang="en-HK" sz="2000" dirty="0"/>
              <a:t>Google Knowledge Graph</a:t>
            </a:r>
          </a:p>
          <a:p>
            <a:pPr lvl="1"/>
            <a:r>
              <a:rPr lang="en-HK" sz="2000" dirty="0" err="1"/>
              <a:t>Wikidata</a:t>
            </a:r>
            <a:endParaRPr lang="en-HK" sz="2000" dirty="0"/>
          </a:p>
          <a:p>
            <a:pPr lvl="1"/>
            <a:r>
              <a:rPr lang="en-HK" sz="2000" dirty="0"/>
              <a:t>Amazon Product Graph</a:t>
            </a:r>
          </a:p>
          <a:p>
            <a:pPr lvl="1"/>
            <a:r>
              <a:rPr lang="en-HK" sz="2000" dirty="0"/>
              <a:t>Biomedical Graphs for Drug Discovery  </a:t>
            </a:r>
          </a:p>
          <a:p>
            <a:pPr lvl="1"/>
            <a:endParaRPr lang="en-HK" sz="2000" dirty="0"/>
          </a:p>
        </p:txBody>
      </p:sp>
      <p:pic>
        <p:nvPicPr>
          <p:cNvPr id="4098" name="Picture 2" descr="How to Use Google Knowledge Graph to Get Massive Traffic">
            <a:extLst>
              <a:ext uri="{FF2B5EF4-FFF2-40B4-BE49-F238E27FC236}">
                <a16:creationId xmlns:a16="http://schemas.microsoft.com/office/drawing/2014/main" id="{CAFC638A-81D6-4F17-A25B-A683EA0750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733800"/>
            <a:ext cx="2032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3;p10">
            <a:extLst>
              <a:ext uri="{FF2B5EF4-FFF2-40B4-BE49-F238E27FC236}">
                <a16:creationId xmlns:a16="http://schemas.microsoft.com/office/drawing/2014/main" id="{4D668E7C-C433-8D60-94D8-7EEA89348B7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2255633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381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The Core Idea - Tool Clusters</a:t>
            </a:r>
            <a:endParaRPr lang="en-US" sz="1100" dirty="0"/>
          </a:p>
        </p:txBody>
      </p:sp>
      <p:sp>
        <p:nvSpPr>
          <p:cNvPr id="3" name="AutoShape 3"/>
          <p:cNvSpPr/>
          <p:nvPr/>
        </p:nvSpPr>
        <p:spPr>
          <a:xfrm>
            <a:off x="571500" y="1219200"/>
            <a:ext cx="3905250" cy="4953000"/>
          </a:xfrm>
          <a:prstGeom prst="roundRect">
            <a:avLst>
              <a:gd name="adj" fmla="val 3076"/>
            </a:avLst>
          </a:prstGeom>
          <a:solidFill>
            <a:srgbClr val="FFFFFF">
              <a:alpha val="100000"/>
            </a:srgbClr>
          </a:solidFill>
          <a:ln w="25400" cap="flat" cmpd="sng">
            <a:noFill/>
            <a:prstDash val="solid"/>
            <a:round/>
          </a:ln>
          <a:effectLst>
            <a:outerShdw blurRad="2032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473200"/>
            <a:ext cx="3524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latin typeface="Arial" panose="020B0604020202020204" pitchFamily="34" charset="0"/>
                <a:ea typeface="Poppins"/>
                <a:cs typeface="Arial" panose="020B0604020202020204" pitchFamily="34" charset="0"/>
                <a:sym typeface="Poppins"/>
              </a:rPr>
              <a:t>What is a Tool Cluster?</a:t>
            </a:r>
            <a:endParaRPr lang="en-US" sz="1100" dirty="0"/>
          </a:p>
        </p:txBody>
      </p:sp>
      <p:sp>
        <p:nvSpPr>
          <p:cNvPr id="5" name="AutoShape 5"/>
          <p:cNvSpPr/>
          <p:nvPr/>
        </p:nvSpPr>
        <p:spPr>
          <a:xfrm>
            <a:off x="762000" y="1905000"/>
            <a:ext cx="3657600" cy="889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latin typeface="Noto Sans SC"/>
                <a:ea typeface="Noto Sans SC"/>
                <a:cs typeface="Noto Sans SC"/>
                <a:sym typeface="Noto Sans SC"/>
              </a:rPr>
              <a:t>A </a:t>
            </a:r>
            <a:r>
              <a:rPr lang="en-US" sz="1200" b="1" i="0" u="none" strike="noStrike" dirty="0">
                <a:latin typeface="Noto Sans SC"/>
                <a:ea typeface="Noto Sans SC"/>
                <a:cs typeface="Noto Sans SC"/>
                <a:sym typeface="Noto Sans SC"/>
              </a:rPr>
              <a:t>tool cluster </a:t>
            </a:r>
            <a:r>
              <a:rPr lang="en-US" sz="1200" b="0" i="0" u="none" strike="noStrike" dirty="0">
                <a:latin typeface="Noto Sans SC"/>
                <a:ea typeface="Noto Sans SC"/>
                <a:cs typeface="Noto Sans SC"/>
                <a:sym typeface="Noto Sans SC"/>
              </a:rPr>
              <a:t>is a cohesive group of specialized tools that are frequently used in combination to solve a specific type of problem or accomplish a well-defined goal, capitalizing on common usage patterns.</a:t>
            </a:r>
            <a:endParaRPr lang="en-US" sz="1100" dirty="0"/>
          </a:p>
        </p:txBody>
      </p:sp>
      <p:sp>
        <p:nvSpPr>
          <p:cNvPr id="6" name="AutoShape 6"/>
          <p:cNvSpPr/>
          <p:nvPr/>
        </p:nvSpPr>
        <p:spPr>
          <a:xfrm>
            <a:off x="762000" y="2997200"/>
            <a:ext cx="3524250" cy="317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latin typeface="Arial" panose="020B0604020202020204" pitchFamily="34" charset="0"/>
                <a:ea typeface="Poppins"/>
                <a:cs typeface="Arial" panose="020B0604020202020204" pitchFamily="34" charset="0"/>
                <a:sym typeface="Poppins"/>
              </a:rPr>
              <a:t>Example Clusters</a:t>
            </a:r>
            <a:endParaRPr lang="en-US" sz="1100" dirty="0"/>
          </a:p>
        </p:txBody>
      </p:sp>
      <p:sp>
        <p:nvSpPr>
          <p:cNvPr id="7" name="AutoShape 7"/>
          <p:cNvSpPr/>
          <p:nvPr/>
        </p:nvSpPr>
        <p:spPr>
          <a:xfrm>
            <a:off x="762000" y="3505200"/>
            <a:ext cx="3524250" cy="889000"/>
          </a:xfrm>
          <a:prstGeom prst="roundRect">
            <a:avLst>
              <a:gd name="adj" fmla="val 11428"/>
            </a:avLst>
          </a:prstGeom>
          <a:solidFill>
            <a:srgbClr val="F9F0EE">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9" name="AutoShape 9"/>
          <p:cNvSpPr/>
          <p:nvPr/>
        </p:nvSpPr>
        <p:spPr>
          <a:xfrm>
            <a:off x="1381125" y="3632200"/>
            <a:ext cx="28575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Data Analysis Cluster</a:t>
            </a:r>
            <a:endParaRPr lang="en-US" sz="1100" dirty="0"/>
          </a:p>
        </p:txBody>
      </p:sp>
      <p:sp>
        <p:nvSpPr>
          <p:cNvPr id="10" name="AutoShape 10"/>
          <p:cNvSpPr/>
          <p:nvPr/>
        </p:nvSpPr>
        <p:spPr>
          <a:xfrm>
            <a:off x="1381125" y="3987800"/>
            <a:ext cx="285750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100" b="0" i="0" u="none" strike="noStrike">
                <a:latin typeface="Source Code Pro"/>
                <a:ea typeface="Source Code Pro"/>
                <a:cs typeface="Source Code Pro"/>
                <a:sym typeface="Source Code Pro"/>
              </a:rPr>
              <a:t>SQLQuery · PandasTransform · MatplotlibPlot</a:t>
            </a:r>
            <a:endParaRPr lang="en-US" sz="1100"/>
          </a:p>
        </p:txBody>
      </p:sp>
      <p:sp>
        <p:nvSpPr>
          <p:cNvPr id="11" name="AutoShape 11"/>
          <p:cNvSpPr/>
          <p:nvPr/>
        </p:nvSpPr>
        <p:spPr>
          <a:xfrm>
            <a:off x="762000" y="4521200"/>
            <a:ext cx="3524250" cy="889000"/>
          </a:xfrm>
          <a:prstGeom prst="roundRect">
            <a:avLst>
              <a:gd name="adj" fmla="val 11428"/>
            </a:avLst>
          </a:prstGeom>
          <a:solidFill>
            <a:srgbClr val="F9F0EE">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3" name="AutoShape 13"/>
          <p:cNvSpPr/>
          <p:nvPr/>
        </p:nvSpPr>
        <p:spPr>
          <a:xfrm>
            <a:off x="1381125" y="4648200"/>
            <a:ext cx="28575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Web Scraping Cluster</a:t>
            </a:r>
            <a:endParaRPr lang="en-US" sz="1100" dirty="0"/>
          </a:p>
        </p:txBody>
      </p:sp>
      <p:sp>
        <p:nvSpPr>
          <p:cNvPr id="14" name="AutoShape 14"/>
          <p:cNvSpPr/>
          <p:nvPr/>
        </p:nvSpPr>
        <p:spPr>
          <a:xfrm>
            <a:off x="1381125" y="5003800"/>
            <a:ext cx="285750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100" b="0" i="0" u="none" strike="noStrike">
                <a:latin typeface="Source Code Pro"/>
                <a:ea typeface="Source Code Pro"/>
                <a:cs typeface="Source Code Pro"/>
                <a:sym typeface="Source Code Pro"/>
              </a:rPr>
              <a:t>HTTPRequest · BeautifulSoupParse · WriteFile</a:t>
            </a:r>
            <a:endParaRPr lang="en-US" sz="1100"/>
          </a:p>
        </p:txBody>
      </p:sp>
      <p:sp>
        <p:nvSpPr>
          <p:cNvPr id="15" name="AutoShape 15"/>
          <p:cNvSpPr/>
          <p:nvPr/>
        </p:nvSpPr>
        <p:spPr>
          <a:xfrm>
            <a:off x="762000" y="5537200"/>
            <a:ext cx="3524250" cy="762000"/>
          </a:xfrm>
          <a:prstGeom prst="roundRect">
            <a:avLst>
              <a:gd name="adj" fmla="val 13333"/>
            </a:avLst>
          </a:prstGeom>
          <a:solidFill>
            <a:srgbClr val="F9F0EE">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7" name="AutoShape 17"/>
          <p:cNvSpPr/>
          <p:nvPr/>
        </p:nvSpPr>
        <p:spPr>
          <a:xfrm>
            <a:off x="1381125" y="5664200"/>
            <a:ext cx="28575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dirty="0">
                <a:latin typeface="Arial" panose="020B0604020202020204" pitchFamily="34" charset="0"/>
                <a:ea typeface="Poppins"/>
                <a:cs typeface="Arial" panose="020B0604020202020204" pitchFamily="34" charset="0"/>
                <a:sym typeface="Poppins"/>
              </a:rPr>
              <a:t>Code </a:t>
            </a:r>
            <a:r>
              <a:rPr lang="en-US" sz="1300" b="1" i="0" u="none" strike="noStrike" dirty="0" err="1">
                <a:latin typeface="Arial" panose="020B0604020202020204" pitchFamily="34" charset="0"/>
                <a:ea typeface="Poppins"/>
                <a:cs typeface="Arial" panose="020B0604020202020204" pitchFamily="34" charset="0"/>
                <a:sym typeface="Poppins"/>
              </a:rPr>
              <a:t>Dev:</a:t>
            </a:r>
            <a:r>
              <a:rPr lang="en-US" sz="1100" b="0" i="0" u="none" strike="noStrike" dirty="0" err="1">
                <a:latin typeface="Source Code Pro"/>
                <a:ea typeface="Source Code Pro"/>
                <a:cs typeface="Source Code Pro"/>
                <a:sym typeface="Source Code Pro"/>
              </a:rPr>
              <a:t>CodeGenerator</a:t>
            </a:r>
            <a:r>
              <a:rPr lang="en-US" sz="1100" b="0" i="0" u="none" strike="noStrike" dirty="0">
                <a:latin typeface="Source Code Pro"/>
                <a:ea typeface="Source Code Pro"/>
                <a:cs typeface="Source Code Pro"/>
                <a:sym typeface="Source Code Pro"/>
              </a:rPr>
              <a:t> · </a:t>
            </a:r>
            <a:r>
              <a:rPr lang="en-US" sz="1100" b="0" i="0" u="none" strike="noStrike" dirty="0" err="1">
                <a:latin typeface="Source Code Pro"/>
                <a:ea typeface="Source Code Pro"/>
                <a:cs typeface="Source Code Pro"/>
                <a:sym typeface="Source Code Pro"/>
              </a:rPr>
              <a:t>TestRunner</a:t>
            </a:r>
            <a:r>
              <a:rPr lang="en-US" sz="1100" b="0" i="0" u="none" strike="noStrike" dirty="0">
                <a:latin typeface="Source Code Pro"/>
                <a:ea typeface="Source Code Pro"/>
                <a:cs typeface="Source Code Pro"/>
                <a:sym typeface="Source Code Pro"/>
              </a:rPr>
              <a:t> · Linter</a:t>
            </a:r>
            <a:endParaRPr lang="en-US" sz="1100" dirty="0"/>
          </a:p>
        </p:txBody>
      </p:sp>
      <p:sp>
        <p:nvSpPr>
          <p:cNvPr id="18" name="AutoShape 18"/>
          <p:cNvSpPr/>
          <p:nvPr/>
        </p:nvSpPr>
        <p:spPr>
          <a:xfrm>
            <a:off x="4667250" y="1219200"/>
            <a:ext cx="3905250" cy="4953000"/>
          </a:xfrm>
          <a:prstGeom prst="roundRect">
            <a:avLst>
              <a:gd name="adj" fmla="val 3076"/>
            </a:avLst>
          </a:prstGeom>
          <a:solidFill>
            <a:srgbClr val="FFFFFF">
              <a:alpha val="100000"/>
            </a:srgbClr>
          </a:solidFill>
          <a:ln w="25400" cap="flat" cmpd="sng">
            <a:noFill/>
            <a:prstDash val="solid"/>
            <a:round/>
          </a:ln>
          <a:effectLst>
            <a:outerShdw blurRad="2032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9" name="AutoShape 19"/>
          <p:cNvSpPr/>
          <p:nvPr/>
        </p:nvSpPr>
        <p:spPr>
          <a:xfrm>
            <a:off x="4857750" y="1473200"/>
            <a:ext cx="3524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latin typeface="Arial" panose="020B0604020202020204" pitchFamily="34" charset="0"/>
                <a:ea typeface="Poppins"/>
                <a:cs typeface="Arial" panose="020B0604020202020204" pitchFamily="34" charset="0"/>
                <a:sym typeface="Poppins"/>
              </a:rPr>
              <a:t>The Tool-Planner Approach</a:t>
            </a:r>
            <a:endParaRPr lang="en-US" sz="1100" dirty="0"/>
          </a:p>
        </p:txBody>
      </p:sp>
      <p:sp>
        <p:nvSpPr>
          <p:cNvPr id="20" name="AutoShape 20"/>
          <p:cNvSpPr/>
          <p:nvPr/>
        </p:nvSpPr>
        <p:spPr>
          <a:xfrm>
            <a:off x="4857750" y="2108200"/>
            <a:ext cx="3524250" cy="1143000"/>
          </a:xfrm>
          <a:prstGeom prst="roundRect">
            <a:avLst>
              <a:gd name="adj" fmla="val 8888"/>
            </a:avLst>
          </a:prstGeom>
          <a:solidFill>
            <a:srgbClr val="F9F0EE">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4953000" y="2298700"/>
            <a:ext cx="5715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latin typeface="Arial" panose="020B0604020202020204" pitchFamily="34" charset="0"/>
                <a:ea typeface="Poppins"/>
                <a:cs typeface="Arial" panose="020B0604020202020204" pitchFamily="34" charset="0"/>
                <a:sym typeface="Poppins"/>
              </a:rPr>
              <a:t>01</a:t>
            </a:r>
            <a:endParaRPr lang="en-US" sz="1100" dirty="0"/>
          </a:p>
        </p:txBody>
      </p:sp>
      <p:sp>
        <p:nvSpPr>
          <p:cNvPr id="23" name="AutoShape 23"/>
          <p:cNvSpPr/>
          <p:nvPr/>
        </p:nvSpPr>
        <p:spPr>
          <a:xfrm>
            <a:off x="6096000" y="2209800"/>
            <a:ext cx="219075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latin typeface="Arial" panose="020B0604020202020204" pitchFamily="34" charset="0"/>
                <a:ea typeface="Poppins"/>
                <a:cs typeface="Arial" panose="020B0604020202020204" pitchFamily="34" charset="0"/>
                <a:sym typeface="Poppins"/>
              </a:rPr>
              <a:t>Cluster Identification</a:t>
            </a:r>
            <a:endParaRPr lang="en-US" sz="1100" dirty="0"/>
          </a:p>
        </p:txBody>
      </p:sp>
      <p:sp>
        <p:nvSpPr>
          <p:cNvPr id="24" name="AutoShape 24"/>
          <p:cNvSpPr/>
          <p:nvPr/>
        </p:nvSpPr>
        <p:spPr>
          <a:xfrm>
            <a:off x="6096000" y="2590800"/>
            <a:ext cx="2190750" cy="508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100" b="0" i="0" u="none" strike="noStrike" dirty="0">
                <a:latin typeface="Noto Sans SC"/>
                <a:ea typeface="Noto Sans SC"/>
                <a:cs typeface="Noto Sans SC"/>
                <a:sym typeface="Noto Sans SC"/>
              </a:rPr>
              <a:t>LLM first maps the user's task description to the most relevant pre-defined tool cluster(s).</a:t>
            </a:r>
            <a:endParaRPr lang="en-US" sz="1100" dirty="0"/>
          </a:p>
        </p:txBody>
      </p:sp>
      <p:sp>
        <p:nvSpPr>
          <p:cNvPr id="25" name="AutoShape 25"/>
          <p:cNvSpPr/>
          <p:nvPr/>
        </p:nvSpPr>
        <p:spPr>
          <a:xfrm>
            <a:off x="4857750" y="3505200"/>
            <a:ext cx="3524250" cy="1143000"/>
          </a:xfrm>
          <a:prstGeom prst="roundRect">
            <a:avLst>
              <a:gd name="adj" fmla="val 8888"/>
            </a:avLst>
          </a:prstGeom>
          <a:solidFill>
            <a:srgbClr val="F9F0EE">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6" name="AutoShape 26"/>
          <p:cNvSpPr/>
          <p:nvPr/>
        </p:nvSpPr>
        <p:spPr>
          <a:xfrm>
            <a:off x="4953000" y="3695700"/>
            <a:ext cx="5715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latin typeface="Arial" panose="020B0604020202020204" pitchFamily="34" charset="0"/>
                <a:ea typeface="Poppins"/>
                <a:cs typeface="Arial" panose="020B0604020202020204" pitchFamily="34" charset="0"/>
                <a:sym typeface="Poppins"/>
              </a:rPr>
              <a:t>02</a:t>
            </a:r>
            <a:endParaRPr lang="en-US" sz="1100" dirty="0"/>
          </a:p>
        </p:txBody>
      </p:sp>
      <p:sp>
        <p:nvSpPr>
          <p:cNvPr id="28" name="AutoShape 28"/>
          <p:cNvSpPr/>
          <p:nvPr/>
        </p:nvSpPr>
        <p:spPr>
          <a:xfrm>
            <a:off x="6096000" y="3505200"/>
            <a:ext cx="219075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latin typeface="Arial" panose="020B0604020202020204" pitchFamily="34" charset="0"/>
                <a:ea typeface="Poppins"/>
                <a:cs typeface="Arial" panose="020B0604020202020204" pitchFamily="34" charset="0"/>
                <a:sym typeface="Poppins"/>
              </a:rPr>
              <a:t>Intra-Cluster Planning</a:t>
            </a:r>
            <a:endParaRPr lang="en-US" sz="1100" dirty="0"/>
          </a:p>
        </p:txBody>
      </p:sp>
      <p:sp>
        <p:nvSpPr>
          <p:cNvPr id="29" name="AutoShape 29"/>
          <p:cNvSpPr/>
          <p:nvPr/>
        </p:nvSpPr>
        <p:spPr>
          <a:xfrm>
            <a:off x="6096000" y="3886200"/>
            <a:ext cx="2190750" cy="508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100" b="0" i="0" u="none" strike="noStrike" dirty="0">
                <a:latin typeface="Noto Sans SC"/>
                <a:ea typeface="Noto Sans SC"/>
                <a:cs typeface="Noto Sans SC"/>
                <a:sym typeface="Noto Sans SC"/>
              </a:rPr>
              <a:t>Strategizes the specific, optimal sequence of tool invocations required *within* the identified cluster.</a:t>
            </a:r>
            <a:endParaRPr lang="en-US" sz="1100" dirty="0"/>
          </a:p>
        </p:txBody>
      </p:sp>
      <p:sp>
        <p:nvSpPr>
          <p:cNvPr id="30" name="AutoShape 30"/>
          <p:cNvSpPr/>
          <p:nvPr/>
        </p:nvSpPr>
        <p:spPr>
          <a:xfrm>
            <a:off x="4857750" y="4902200"/>
            <a:ext cx="3524250" cy="1143000"/>
          </a:xfrm>
          <a:prstGeom prst="roundRect">
            <a:avLst>
              <a:gd name="adj" fmla="val 8888"/>
            </a:avLst>
          </a:prstGeom>
          <a:solidFill>
            <a:srgbClr val="F9F0EE">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31" name="AutoShape 31"/>
          <p:cNvSpPr/>
          <p:nvPr/>
        </p:nvSpPr>
        <p:spPr>
          <a:xfrm>
            <a:off x="4953000" y="5092700"/>
            <a:ext cx="5715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latin typeface="Arial" panose="020B0604020202020204" pitchFamily="34" charset="0"/>
                <a:ea typeface="Poppins"/>
                <a:cs typeface="Arial" panose="020B0604020202020204" pitchFamily="34" charset="0"/>
                <a:sym typeface="Poppins"/>
              </a:rPr>
              <a:t>03</a:t>
            </a:r>
            <a:endParaRPr lang="en-US" sz="1100" dirty="0"/>
          </a:p>
        </p:txBody>
      </p:sp>
      <p:sp>
        <p:nvSpPr>
          <p:cNvPr id="33" name="AutoShape 33"/>
          <p:cNvSpPr/>
          <p:nvPr/>
        </p:nvSpPr>
        <p:spPr>
          <a:xfrm>
            <a:off x="6096000" y="5029200"/>
            <a:ext cx="23622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latin typeface="Arial" panose="020B0604020202020204" pitchFamily="34" charset="0"/>
                <a:ea typeface="Poppins"/>
                <a:cs typeface="Arial" panose="020B0604020202020204" pitchFamily="34" charset="0"/>
                <a:sym typeface="Poppins"/>
              </a:rPr>
              <a:t>Inter-Cluster Coordination</a:t>
            </a:r>
            <a:endParaRPr lang="en-US" sz="1100" dirty="0"/>
          </a:p>
        </p:txBody>
      </p:sp>
      <p:sp>
        <p:nvSpPr>
          <p:cNvPr id="34" name="AutoShape 34"/>
          <p:cNvSpPr/>
          <p:nvPr/>
        </p:nvSpPr>
        <p:spPr>
          <a:xfrm>
            <a:off x="6096000" y="5473700"/>
            <a:ext cx="2190750" cy="508000"/>
          </a:xfrm>
          <a:prstGeom prst="rect">
            <a:avLst/>
          </a:prstGeom>
          <a:noFill/>
          <a:ln w="12700" cap="flat" cmpd="sng">
            <a:noFill/>
            <a:prstDash val="solid"/>
            <a:round/>
          </a:ln>
        </p:spPr>
        <p:txBody>
          <a:bodyPr vert="horz" wrap="square" lIns="0" tIns="0" rIns="0" bIns="0" rtlCol="0" anchor="t" anchorCtr="0"/>
          <a:lstStyle/>
          <a:p>
            <a:pPr indent="0" algn="l">
              <a:lnSpc>
                <a:spcPct val="100000"/>
              </a:lnSpc>
              <a:defRPr/>
            </a:pPr>
            <a:r>
              <a:rPr lang="en-US" sz="1100" b="0" i="0" u="none" strike="noStrike">
                <a:latin typeface="Noto Sans SC"/>
                <a:ea typeface="Noto Sans SC"/>
                <a:cs typeface="Noto Sans SC"/>
                <a:sym typeface="Noto Sans SC"/>
              </a:rPr>
              <a:t>Orchestrates data flow and context sharing between multiple clusters for complex, multi-stage tasks.</a:t>
            </a:r>
            <a:endParaRPr lang="en-US" sz="1100"/>
          </a:p>
        </p:txBody>
      </p:sp>
      <p:sp>
        <p:nvSpPr>
          <p:cNvPr id="35"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45EFF-D166-1F18-1B6D-D11249F8CD9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48EC8C6-39D1-F1FD-6C11-33DB161010FF}"/>
              </a:ext>
            </a:extLst>
          </p:cNvPr>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Tool Clustering</a:t>
            </a:r>
            <a:endParaRPr lang="en-US" sz="1100" dirty="0"/>
          </a:p>
        </p:txBody>
      </p:sp>
      <p:pic>
        <p:nvPicPr>
          <p:cNvPr id="35" name="图片 34">
            <a:extLst>
              <a:ext uri="{FF2B5EF4-FFF2-40B4-BE49-F238E27FC236}">
                <a16:creationId xmlns:a16="http://schemas.microsoft.com/office/drawing/2014/main" id="{87E69788-4151-AABF-3D6B-F608E0679DBE}"/>
              </a:ext>
            </a:extLst>
          </p:cNvPr>
          <p:cNvPicPr>
            <a:picLocks noChangeAspect="1"/>
          </p:cNvPicPr>
          <p:nvPr/>
        </p:nvPicPr>
        <p:blipFill>
          <a:blip r:embed="rId3"/>
          <a:stretch>
            <a:fillRect/>
          </a:stretch>
        </p:blipFill>
        <p:spPr>
          <a:xfrm>
            <a:off x="1968592" y="1216226"/>
            <a:ext cx="5206817" cy="5006774"/>
          </a:xfrm>
          <a:prstGeom prst="rect">
            <a:avLst/>
          </a:prstGeom>
        </p:spPr>
      </p:pic>
      <p:sp>
        <p:nvSpPr>
          <p:cNvPr id="4"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299579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54F9F-B569-0BAA-0750-230C99E9663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E93B99A-FBDD-DF09-3143-3BD660AA3968}"/>
              </a:ext>
            </a:extLst>
          </p:cNvPr>
          <p:cNvSpPr/>
          <p:nvPr/>
        </p:nvSpPr>
        <p:spPr>
          <a:xfrm>
            <a:off x="571500" y="2286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Overview of Tool-Planner</a:t>
            </a:r>
            <a:endParaRPr lang="en-US" sz="1100" dirty="0"/>
          </a:p>
        </p:txBody>
      </p:sp>
      <p:pic>
        <p:nvPicPr>
          <p:cNvPr id="3" name="图片 2">
            <a:extLst>
              <a:ext uri="{FF2B5EF4-FFF2-40B4-BE49-F238E27FC236}">
                <a16:creationId xmlns:a16="http://schemas.microsoft.com/office/drawing/2014/main" id="{1F6E2A96-D351-6888-0CCC-F2877C0DDE0C}"/>
              </a:ext>
            </a:extLst>
          </p:cNvPr>
          <p:cNvPicPr>
            <a:picLocks noChangeAspect="1"/>
          </p:cNvPicPr>
          <p:nvPr/>
        </p:nvPicPr>
        <p:blipFill>
          <a:blip r:embed="rId3"/>
          <a:stretch>
            <a:fillRect/>
          </a:stretch>
        </p:blipFill>
        <p:spPr>
          <a:xfrm>
            <a:off x="795199" y="914400"/>
            <a:ext cx="7553603" cy="5566596"/>
          </a:xfrm>
          <a:prstGeom prst="rect">
            <a:avLst/>
          </a:prstGeom>
        </p:spPr>
      </p:pic>
      <p:sp>
        <p:nvSpPr>
          <p:cNvPr id="4"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28707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Mechanism - The Planning Process</a:t>
            </a:r>
            <a:endParaRPr lang="en-US" sz="1100" dirty="0"/>
          </a:p>
        </p:txBody>
      </p:sp>
      <p:sp>
        <p:nvSpPr>
          <p:cNvPr id="3" name="AutoShape 3"/>
          <p:cNvSpPr/>
          <p:nvPr/>
        </p:nvSpPr>
        <p:spPr>
          <a:xfrm>
            <a:off x="571500" y="1524000"/>
            <a:ext cx="2476500" cy="45720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778000"/>
            <a:ext cx="609600" cy="8128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5" name="AutoShape 5"/>
          <p:cNvSpPr/>
          <p:nvPr/>
        </p:nvSpPr>
        <p:spPr>
          <a:xfrm>
            <a:off x="762000" y="1905000"/>
            <a:ext cx="609600" cy="558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dirty="0">
                <a:solidFill>
                  <a:srgbClr val="FFFFFF"/>
                </a:solidFill>
                <a:latin typeface="Arial" panose="020B0604020202020204" pitchFamily="34" charset="0"/>
                <a:ea typeface="Poppins"/>
                <a:cs typeface="Arial" panose="020B0604020202020204" pitchFamily="34" charset="0"/>
                <a:sym typeface="Poppins"/>
              </a:rPr>
              <a:t>01</a:t>
            </a:r>
            <a:endParaRPr lang="en-US" sz="1100" dirty="0"/>
          </a:p>
        </p:txBody>
      </p:sp>
      <p:sp>
        <p:nvSpPr>
          <p:cNvPr id="6" name="AutoShape 6"/>
          <p:cNvSpPr/>
          <p:nvPr/>
        </p:nvSpPr>
        <p:spPr>
          <a:xfrm>
            <a:off x="1524000" y="1930400"/>
            <a:ext cx="13335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333333"/>
                </a:solidFill>
                <a:latin typeface="Arial" panose="020B0604020202020204" pitchFamily="34" charset="0"/>
                <a:ea typeface="Poppins"/>
                <a:cs typeface="Arial" panose="020B0604020202020204" pitchFamily="34" charset="0"/>
                <a:sym typeface="Poppins"/>
              </a:rPr>
              <a:t>Cluster Selection</a:t>
            </a:r>
            <a:endParaRPr lang="en-US" sz="1100" dirty="0"/>
          </a:p>
        </p:txBody>
      </p:sp>
      <p:sp>
        <p:nvSpPr>
          <p:cNvPr id="7" name="AutoShape 7"/>
          <p:cNvSpPr/>
          <p:nvPr/>
        </p:nvSpPr>
        <p:spPr>
          <a:xfrm>
            <a:off x="762000" y="2794000"/>
            <a:ext cx="2095500" cy="1143000"/>
          </a:xfrm>
          <a:prstGeom prst="rect">
            <a:avLst/>
          </a:prstGeom>
          <a:noFill/>
          <a:ln w="12700" cap="flat" cmpd="sng">
            <a:noFill/>
            <a:prstDash val="solid"/>
            <a:round/>
          </a:ln>
        </p:spPr>
        <p:txBody>
          <a:bodyPr vert="horz" wrap="square" lIns="0" tIns="0" rIns="0" bIns="0" rtlCol="0" anchor="ctr" anchorCtr="0"/>
          <a:lstStyle/>
          <a:p>
            <a:pPr indent="0" algn="l">
              <a:lnSpc>
                <a:spcPct val="116666"/>
              </a:lnSpc>
              <a:defRPr/>
            </a:pPr>
            <a:r>
              <a:rPr lang="en-US" sz="1200" b="0" i="0" u="none" strike="noStrike">
                <a:solidFill>
                  <a:srgbClr val="555555"/>
                </a:solidFill>
                <a:latin typeface="Noto Sans SC"/>
                <a:ea typeface="Noto Sans SC"/>
                <a:cs typeface="Noto Sans SC"/>
                <a:sym typeface="Noto Sans SC"/>
              </a:rPr>
              <a:t>The LLM parses the user's task and leverages its understanding of pre-defined clusters to select the most semantically relevant cluster(s) for execution.</a:t>
            </a:r>
            <a:endParaRPr lang="en-US" sz="1100"/>
          </a:p>
        </p:txBody>
      </p:sp>
      <p:sp>
        <p:nvSpPr>
          <p:cNvPr id="8" name="AutoShape 8"/>
          <p:cNvSpPr/>
          <p:nvPr/>
        </p:nvSpPr>
        <p:spPr>
          <a:xfrm>
            <a:off x="762000" y="4191000"/>
            <a:ext cx="2095500" cy="1397000"/>
          </a:xfrm>
          <a:prstGeom prst="roundRect">
            <a:avLst>
              <a:gd name="adj" fmla="val 7272"/>
            </a:avLst>
          </a:prstGeom>
          <a:solidFill>
            <a:srgbClr val="F8E9E7">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9" name="AutoShape 9"/>
          <p:cNvSpPr/>
          <p:nvPr/>
        </p:nvSpPr>
        <p:spPr>
          <a:xfrm>
            <a:off x="904875" y="4318000"/>
            <a:ext cx="180975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solidFill>
                  <a:srgbClr val="AF6458"/>
                </a:solidFill>
                <a:latin typeface="Arial" panose="020B0604020202020204" pitchFamily="34" charset="0"/>
                <a:ea typeface="Poppins"/>
                <a:cs typeface="Arial" panose="020B0604020202020204" pitchFamily="34" charset="0"/>
                <a:sym typeface="Poppins"/>
              </a:rPr>
              <a:t>PRACTICAL EXAMPLE</a:t>
            </a:r>
            <a:endParaRPr lang="en-US" sz="1100" dirty="0"/>
          </a:p>
        </p:txBody>
      </p:sp>
      <p:sp>
        <p:nvSpPr>
          <p:cNvPr id="10" name="AutoShape 10"/>
          <p:cNvSpPr/>
          <p:nvPr/>
        </p:nvSpPr>
        <p:spPr>
          <a:xfrm>
            <a:off x="904875" y="4699000"/>
            <a:ext cx="180975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a:solidFill>
                  <a:srgbClr val="646464"/>
                </a:solidFill>
                <a:latin typeface="Noto Sans SC"/>
                <a:ea typeface="Noto Sans SC"/>
                <a:cs typeface="Noto Sans SC"/>
                <a:sym typeface="Noto Sans SC"/>
              </a:rPr>
              <a:t>For "Analyze sales data &amp; generate a report", it selects "Data Analysis" and "Report Generation" clusters.</a:t>
            </a:r>
            <a:endParaRPr lang="en-US" sz="1100"/>
          </a:p>
        </p:txBody>
      </p:sp>
      <p:sp>
        <p:nvSpPr>
          <p:cNvPr id="11" name="AutoShape 11"/>
          <p:cNvSpPr/>
          <p:nvPr/>
        </p:nvSpPr>
        <p:spPr>
          <a:xfrm>
            <a:off x="3333750" y="1524000"/>
            <a:ext cx="2476500" cy="45720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12" name="AutoShape 12"/>
          <p:cNvSpPr/>
          <p:nvPr/>
        </p:nvSpPr>
        <p:spPr>
          <a:xfrm>
            <a:off x="3524250" y="1778000"/>
            <a:ext cx="609600" cy="8128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3" name="AutoShape 13"/>
          <p:cNvSpPr/>
          <p:nvPr/>
        </p:nvSpPr>
        <p:spPr>
          <a:xfrm>
            <a:off x="3524250" y="1905000"/>
            <a:ext cx="609600" cy="558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dirty="0">
                <a:solidFill>
                  <a:srgbClr val="FFFFFF"/>
                </a:solidFill>
                <a:latin typeface="Arial" panose="020B0604020202020204" pitchFamily="34" charset="0"/>
                <a:ea typeface="Poppins"/>
                <a:cs typeface="Arial" panose="020B0604020202020204" pitchFamily="34" charset="0"/>
                <a:sym typeface="Poppins"/>
              </a:rPr>
              <a:t>02</a:t>
            </a:r>
            <a:endParaRPr lang="en-US" sz="1100" dirty="0"/>
          </a:p>
        </p:txBody>
      </p:sp>
      <p:sp>
        <p:nvSpPr>
          <p:cNvPr id="14" name="AutoShape 14"/>
          <p:cNvSpPr/>
          <p:nvPr/>
        </p:nvSpPr>
        <p:spPr>
          <a:xfrm>
            <a:off x="4286250" y="1930400"/>
            <a:ext cx="142875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333333"/>
                </a:solidFill>
                <a:latin typeface="Arial" panose="020B0604020202020204" pitchFamily="34" charset="0"/>
                <a:ea typeface="Poppins"/>
                <a:cs typeface="Arial" panose="020B0604020202020204" pitchFamily="34" charset="0"/>
                <a:sym typeface="Poppins"/>
              </a:rPr>
              <a:t>Workflow Instantiation</a:t>
            </a:r>
            <a:endParaRPr lang="en-US" sz="1100" dirty="0"/>
          </a:p>
        </p:txBody>
      </p:sp>
      <p:sp>
        <p:nvSpPr>
          <p:cNvPr id="15" name="AutoShape 15"/>
          <p:cNvSpPr/>
          <p:nvPr/>
        </p:nvSpPr>
        <p:spPr>
          <a:xfrm>
            <a:off x="3524250" y="2794000"/>
            <a:ext cx="2095500" cy="1143000"/>
          </a:xfrm>
          <a:prstGeom prst="rect">
            <a:avLst/>
          </a:prstGeom>
          <a:noFill/>
          <a:ln w="12700" cap="flat" cmpd="sng">
            <a:noFill/>
            <a:prstDash val="solid"/>
            <a:round/>
          </a:ln>
        </p:spPr>
        <p:txBody>
          <a:bodyPr vert="horz" wrap="square" lIns="0" tIns="0" rIns="0" bIns="0" rtlCol="0" anchor="ctr" anchorCtr="0"/>
          <a:lstStyle/>
          <a:p>
            <a:pPr indent="0" algn="l">
              <a:lnSpc>
                <a:spcPct val="116666"/>
              </a:lnSpc>
              <a:defRPr/>
            </a:pPr>
            <a:r>
              <a:rPr lang="en-US" sz="1200" b="0" i="0" u="none" strike="noStrike">
                <a:solidFill>
                  <a:srgbClr val="555555"/>
                </a:solidFill>
                <a:latin typeface="Noto Sans SC"/>
                <a:ea typeface="Noto Sans SC"/>
                <a:cs typeface="Noto Sans SC"/>
                <a:sym typeface="Noto Sans SC"/>
              </a:rPr>
              <a:t>For each selected cluster, the LLM retrieves its manifest and instantiates a concrete workflow template, dynamically filling in task-specific parameters.</a:t>
            </a:r>
            <a:endParaRPr lang="en-US" sz="1100"/>
          </a:p>
        </p:txBody>
      </p:sp>
      <p:sp>
        <p:nvSpPr>
          <p:cNvPr id="16" name="AutoShape 16"/>
          <p:cNvSpPr/>
          <p:nvPr/>
        </p:nvSpPr>
        <p:spPr>
          <a:xfrm>
            <a:off x="3524250" y="4191000"/>
            <a:ext cx="2095500" cy="1397000"/>
          </a:xfrm>
          <a:prstGeom prst="roundRect">
            <a:avLst>
              <a:gd name="adj" fmla="val 7272"/>
            </a:avLst>
          </a:prstGeom>
          <a:solidFill>
            <a:srgbClr val="F8E9E7">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7" name="AutoShape 17"/>
          <p:cNvSpPr/>
          <p:nvPr/>
        </p:nvSpPr>
        <p:spPr>
          <a:xfrm>
            <a:off x="3667125" y="4267200"/>
            <a:ext cx="180975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solidFill>
                  <a:srgbClr val="AF6458"/>
                </a:solidFill>
                <a:latin typeface="Arial" panose="020B0604020202020204" pitchFamily="34" charset="0"/>
                <a:ea typeface="Poppins"/>
                <a:cs typeface="Arial" panose="020B0604020202020204" pitchFamily="34" charset="0"/>
                <a:sym typeface="Poppins"/>
              </a:rPr>
              <a:t>PRACTICAL EXAMPLE</a:t>
            </a:r>
            <a:endParaRPr lang="en-US" sz="1100" dirty="0"/>
          </a:p>
        </p:txBody>
      </p:sp>
      <p:sp>
        <p:nvSpPr>
          <p:cNvPr id="18" name="AutoShape 18"/>
          <p:cNvSpPr/>
          <p:nvPr/>
        </p:nvSpPr>
        <p:spPr>
          <a:xfrm>
            <a:off x="3667125" y="4699000"/>
            <a:ext cx="180975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a:solidFill>
                  <a:srgbClr val="646464"/>
                </a:solidFill>
                <a:latin typeface="Noto Sans SC"/>
                <a:ea typeface="Noto Sans SC"/>
                <a:cs typeface="Noto Sans SC"/>
                <a:sym typeface="Noto Sans SC"/>
              </a:rPr>
              <a:t>Takes the "Data Analysis" template and specifies the exact input file path, analysis algorithm type, and output format.</a:t>
            </a:r>
            <a:endParaRPr lang="en-US" sz="1100"/>
          </a:p>
        </p:txBody>
      </p:sp>
      <p:sp>
        <p:nvSpPr>
          <p:cNvPr id="19" name="AutoShape 19"/>
          <p:cNvSpPr/>
          <p:nvPr/>
        </p:nvSpPr>
        <p:spPr>
          <a:xfrm>
            <a:off x="6096000" y="1524000"/>
            <a:ext cx="2476500" cy="4572000"/>
          </a:xfrm>
          <a:prstGeom prst="roundRect">
            <a:avLst>
              <a:gd name="adj" fmla="val 4615"/>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20" name="AutoShape 20"/>
          <p:cNvSpPr/>
          <p:nvPr/>
        </p:nvSpPr>
        <p:spPr>
          <a:xfrm>
            <a:off x="6286500" y="1778000"/>
            <a:ext cx="609600" cy="8128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6286500" y="1905000"/>
            <a:ext cx="609600" cy="558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dirty="0">
                <a:solidFill>
                  <a:srgbClr val="FFFFFF"/>
                </a:solidFill>
                <a:latin typeface="Arial" panose="020B0604020202020204" pitchFamily="34" charset="0"/>
                <a:ea typeface="Poppins"/>
                <a:cs typeface="Arial" panose="020B0604020202020204" pitchFamily="34" charset="0"/>
                <a:sym typeface="Poppins"/>
              </a:rPr>
              <a:t>03</a:t>
            </a:r>
            <a:endParaRPr lang="en-US" sz="1100" dirty="0"/>
          </a:p>
        </p:txBody>
      </p:sp>
      <p:sp>
        <p:nvSpPr>
          <p:cNvPr id="22" name="AutoShape 22"/>
          <p:cNvSpPr/>
          <p:nvPr/>
        </p:nvSpPr>
        <p:spPr>
          <a:xfrm>
            <a:off x="7048500" y="1930400"/>
            <a:ext cx="142875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333333"/>
                </a:solidFill>
                <a:latin typeface="Arial" panose="020B0604020202020204" pitchFamily="34" charset="0"/>
                <a:ea typeface="Poppins"/>
                <a:cs typeface="Arial" panose="020B0604020202020204" pitchFamily="34" charset="0"/>
                <a:sym typeface="Poppins"/>
              </a:rPr>
              <a:t>Inter-Cluster Chaining</a:t>
            </a:r>
            <a:endParaRPr lang="en-US" sz="1100" dirty="0"/>
          </a:p>
        </p:txBody>
      </p:sp>
      <p:sp>
        <p:nvSpPr>
          <p:cNvPr id="23" name="AutoShape 23"/>
          <p:cNvSpPr/>
          <p:nvPr/>
        </p:nvSpPr>
        <p:spPr>
          <a:xfrm>
            <a:off x="6286500" y="2794000"/>
            <a:ext cx="2095500" cy="1143000"/>
          </a:xfrm>
          <a:prstGeom prst="rect">
            <a:avLst/>
          </a:prstGeom>
          <a:noFill/>
          <a:ln w="12700" cap="flat" cmpd="sng">
            <a:noFill/>
            <a:prstDash val="solid"/>
            <a:round/>
          </a:ln>
        </p:spPr>
        <p:txBody>
          <a:bodyPr vert="horz" wrap="square" lIns="0" tIns="0" rIns="0" bIns="0" rtlCol="0" anchor="ctr" anchorCtr="0"/>
          <a:lstStyle/>
          <a:p>
            <a:pPr indent="0" algn="l">
              <a:lnSpc>
                <a:spcPct val="116666"/>
              </a:lnSpc>
              <a:defRPr/>
            </a:pPr>
            <a:r>
              <a:rPr lang="en-US" sz="1200" b="0" i="0" u="none" strike="noStrike">
                <a:solidFill>
                  <a:srgbClr val="555555"/>
                </a:solidFill>
                <a:latin typeface="Noto Sans SC"/>
                <a:ea typeface="Noto Sans SC"/>
                <a:cs typeface="Noto Sans SC"/>
                <a:sym typeface="Noto Sans SC"/>
              </a:rPr>
              <a:t>When multiple clusters are involved, the LLM plans the logical flow, defining how the output artifact of one cluster is passed as input to the next.</a:t>
            </a:r>
            <a:endParaRPr lang="en-US" sz="1100"/>
          </a:p>
        </p:txBody>
      </p:sp>
      <p:sp>
        <p:nvSpPr>
          <p:cNvPr id="24" name="AutoShape 24"/>
          <p:cNvSpPr/>
          <p:nvPr/>
        </p:nvSpPr>
        <p:spPr>
          <a:xfrm>
            <a:off x="6286500" y="4191000"/>
            <a:ext cx="2095500" cy="1600200"/>
          </a:xfrm>
          <a:prstGeom prst="roundRect">
            <a:avLst>
              <a:gd name="adj" fmla="val 7272"/>
            </a:avLst>
          </a:prstGeom>
          <a:solidFill>
            <a:srgbClr val="F8E9E7">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5" name="AutoShape 25"/>
          <p:cNvSpPr/>
          <p:nvPr/>
        </p:nvSpPr>
        <p:spPr>
          <a:xfrm>
            <a:off x="6429375" y="4267200"/>
            <a:ext cx="1809750"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200" b="1" i="0" u="none" strike="noStrike" dirty="0">
                <a:solidFill>
                  <a:srgbClr val="AF6458"/>
                </a:solidFill>
                <a:latin typeface="Arial" panose="020B0604020202020204" pitchFamily="34" charset="0"/>
                <a:ea typeface="Poppins"/>
                <a:cs typeface="Arial" panose="020B0604020202020204" pitchFamily="34" charset="0"/>
                <a:sym typeface="Poppins"/>
              </a:rPr>
              <a:t>PRACTICAL EXAMPLE</a:t>
            </a:r>
            <a:endParaRPr lang="en-US" sz="1100" dirty="0"/>
          </a:p>
        </p:txBody>
      </p:sp>
      <p:sp>
        <p:nvSpPr>
          <p:cNvPr id="26" name="AutoShape 26"/>
          <p:cNvSpPr/>
          <p:nvPr/>
        </p:nvSpPr>
        <p:spPr>
          <a:xfrm>
            <a:off x="6400800" y="4800600"/>
            <a:ext cx="180975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solidFill>
                  <a:srgbClr val="646464"/>
                </a:solidFill>
                <a:latin typeface="Noto Sans SC"/>
                <a:ea typeface="Noto Sans SC"/>
                <a:cs typeface="Noto Sans SC"/>
                <a:sym typeface="Noto Sans SC"/>
              </a:rPr>
              <a:t>Ensures the CSV output from "Data Analysis" is automatically converted/formatted to match the required input schema for "Report Generation".</a:t>
            </a:r>
            <a:endParaRPr lang="en-US" sz="1100" dirty="0"/>
          </a:p>
        </p:txBody>
      </p:sp>
      <p:sp>
        <p:nvSpPr>
          <p:cNvPr id="27"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Example Workflow</a:t>
            </a:r>
            <a:endParaRPr lang="en-US" sz="1100" dirty="0"/>
          </a:p>
        </p:txBody>
      </p:sp>
      <p:sp>
        <p:nvSpPr>
          <p:cNvPr id="3" name="AutoShape 3"/>
          <p:cNvSpPr/>
          <p:nvPr/>
        </p:nvSpPr>
        <p:spPr>
          <a:xfrm>
            <a:off x="571500" y="1397000"/>
            <a:ext cx="8001000" cy="1143000"/>
          </a:xfrm>
          <a:prstGeom prst="roundRect">
            <a:avLst>
              <a:gd name="adj" fmla="val 13333"/>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571500" y="1397000"/>
            <a:ext cx="76200" cy="1143000"/>
          </a:xfrm>
          <a:prstGeom prst="roundRect">
            <a:avLst>
              <a:gd name="adj" fmla="val 15000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5" name="AutoShape 5"/>
          <p:cNvSpPr/>
          <p:nvPr/>
        </p:nvSpPr>
        <p:spPr>
          <a:xfrm>
            <a:off x="857250" y="1524000"/>
            <a:ext cx="7429500" cy="317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solidFill>
                  <a:srgbClr val="AF6458"/>
                </a:solidFill>
                <a:latin typeface="Arial" panose="020B0604020202020204" pitchFamily="34" charset="0"/>
                <a:ea typeface="Poppins"/>
                <a:cs typeface="Arial" panose="020B0604020202020204" pitchFamily="34" charset="0"/>
                <a:sym typeface="Poppins"/>
              </a:rPr>
              <a:t>TASK OBJECTIVE</a:t>
            </a:r>
            <a:endParaRPr lang="en-US" sz="1100" dirty="0"/>
          </a:p>
        </p:txBody>
      </p:sp>
      <p:sp>
        <p:nvSpPr>
          <p:cNvPr id="6" name="AutoShape 6"/>
          <p:cNvSpPr/>
          <p:nvPr/>
        </p:nvSpPr>
        <p:spPr>
          <a:xfrm>
            <a:off x="857250" y="1905000"/>
            <a:ext cx="7429500" cy="508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"Scrape the latest headlines from a news website, summarize the top 3 stories, and post a summary to a social media platform."</a:t>
            </a:r>
            <a:endParaRPr lang="en-US" sz="1100" dirty="0"/>
          </a:p>
        </p:txBody>
      </p:sp>
      <p:sp>
        <p:nvSpPr>
          <p:cNvPr id="7" name="AutoShape 7"/>
          <p:cNvSpPr/>
          <p:nvPr/>
        </p:nvSpPr>
        <p:spPr>
          <a:xfrm>
            <a:off x="571500" y="2794000"/>
            <a:ext cx="247650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9" name="AutoShape 9"/>
          <p:cNvSpPr/>
          <p:nvPr/>
        </p:nvSpPr>
        <p:spPr>
          <a:xfrm>
            <a:off x="1238250" y="3022600"/>
            <a:ext cx="1619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333333"/>
                </a:solidFill>
                <a:latin typeface="Arial" panose="020B0604020202020204" pitchFamily="34" charset="0"/>
                <a:ea typeface="Poppins"/>
                <a:cs typeface="Arial" panose="020B0604020202020204" pitchFamily="34" charset="0"/>
                <a:sym typeface="Poppins"/>
              </a:rPr>
              <a:t>01. Cluster Selection</a:t>
            </a:r>
            <a:endParaRPr lang="en-US" sz="1100" dirty="0"/>
          </a:p>
        </p:txBody>
      </p:sp>
      <p:sp>
        <p:nvSpPr>
          <p:cNvPr id="10" name="AutoShape 10"/>
          <p:cNvSpPr/>
          <p:nvPr/>
        </p:nvSpPr>
        <p:spPr>
          <a:xfrm>
            <a:off x="762000" y="3619500"/>
            <a:ext cx="2095500" cy="952500"/>
          </a:xfrm>
          <a:prstGeom prst="roundRect">
            <a:avLst>
              <a:gd name="adj" fmla="val 10666"/>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1" name="AutoShape 11"/>
          <p:cNvSpPr/>
          <p:nvPr/>
        </p:nvSpPr>
        <p:spPr>
          <a:xfrm>
            <a:off x="857250" y="3746500"/>
            <a:ext cx="190500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solidFill>
                  <a:srgbClr val="666666"/>
                </a:solidFill>
                <a:latin typeface="Arial" panose="020B0604020202020204" pitchFamily="34" charset="0"/>
                <a:ea typeface="Poppins"/>
                <a:cs typeface="Arial" panose="020B0604020202020204" pitchFamily="34" charset="0"/>
                <a:sym typeface="Poppins"/>
              </a:rPr>
              <a:t>Identified core functional groups:</a:t>
            </a:r>
            <a:br>
              <a:rPr lang="en-US" sz="1100" b="0" i="0" u="none" strike="noStrike" dirty="0">
                <a:solidFill>
                  <a:srgbClr val="1F2329"/>
                </a:solidFill>
                <a:latin typeface="Arial" panose="020B0604020202020204" pitchFamily="34" charset="0"/>
                <a:ea typeface="Poppins"/>
                <a:cs typeface="Arial" panose="020B0604020202020204" pitchFamily="34" charset="0"/>
                <a:sym typeface="Poppins"/>
              </a:rPr>
            </a:br>
            <a:r>
              <a:rPr lang="en-US" sz="1100" b="1" i="0" u="none" strike="noStrike" dirty="0">
                <a:solidFill>
                  <a:srgbClr val="AF6458"/>
                </a:solidFill>
                <a:latin typeface="Arial" panose="020B0604020202020204" pitchFamily="34" charset="0"/>
                <a:ea typeface="Poppins"/>
                <a:cs typeface="Arial" panose="020B0604020202020204" pitchFamily="34" charset="0"/>
                <a:sym typeface="Poppins"/>
              </a:rPr>
              <a:t>[Web Scraping] · [Text Summarization] · [Social Media Posting]</a:t>
            </a:r>
            <a:endParaRPr lang="en-US" sz="1100" dirty="0"/>
          </a:p>
        </p:txBody>
      </p:sp>
      <p:sp>
        <p:nvSpPr>
          <p:cNvPr id="12" name="AutoShape 12"/>
          <p:cNvSpPr/>
          <p:nvPr/>
        </p:nvSpPr>
        <p:spPr>
          <a:xfrm>
            <a:off x="3333750" y="2794000"/>
            <a:ext cx="247650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4000500" y="3022600"/>
            <a:ext cx="1619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333333"/>
                </a:solidFill>
                <a:latin typeface="Arial" panose="020B0604020202020204" pitchFamily="34" charset="0"/>
                <a:ea typeface="Poppins"/>
                <a:cs typeface="Arial" panose="020B0604020202020204" pitchFamily="34" charset="0"/>
                <a:sym typeface="Poppins"/>
              </a:rPr>
              <a:t>02. Instantiation</a:t>
            </a:r>
            <a:endParaRPr lang="en-US" sz="1100" dirty="0"/>
          </a:p>
        </p:txBody>
      </p:sp>
      <p:sp>
        <p:nvSpPr>
          <p:cNvPr id="15" name="AutoShape 15"/>
          <p:cNvSpPr/>
          <p:nvPr/>
        </p:nvSpPr>
        <p:spPr>
          <a:xfrm>
            <a:off x="3524250" y="3619500"/>
            <a:ext cx="2095500" cy="952500"/>
          </a:xfrm>
          <a:prstGeom prst="roundRect">
            <a:avLst>
              <a:gd name="adj" fmla="val 10666"/>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6" name="AutoShape 16"/>
          <p:cNvSpPr/>
          <p:nvPr/>
        </p:nvSpPr>
        <p:spPr>
          <a:xfrm>
            <a:off x="3619500" y="3708400"/>
            <a:ext cx="1905000" cy="889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 Scrape: </a:t>
            </a:r>
            <a:r>
              <a:rPr lang="en-US" sz="1000" b="0" i="0" u="none" strike="noStrike" dirty="0" err="1">
                <a:solidFill>
                  <a:srgbClr val="555555"/>
                </a:solidFill>
                <a:latin typeface="Arial" panose="020B0604020202020204" pitchFamily="34" charset="0"/>
                <a:ea typeface="Poppins"/>
                <a:cs typeface="Arial" panose="020B0604020202020204" pitchFamily="34" charset="0"/>
                <a:sym typeface="Poppins"/>
              </a:rPr>
              <a:t>HTTPReq</a:t>
            </a: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 → </a:t>
            </a:r>
            <a:r>
              <a:rPr lang="en-US" sz="1000" b="0" i="0" u="none" strike="noStrike" dirty="0" err="1">
                <a:solidFill>
                  <a:srgbClr val="555555"/>
                </a:solidFill>
                <a:latin typeface="Arial" panose="020B0604020202020204" pitchFamily="34" charset="0"/>
                <a:ea typeface="Poppins"/>
                <a:cs typeface="Arial" panose="020B0604020202020204" pitchFamily="34" charset="0"/>
                <a:sym typeface="Poppins"/>
              </a:rPr>
              <a:t>SoupParse</a:t>
            </a: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 → </a:t>
            </a:r>
            <a:r>
              <a:rPr lang="en-US" sz="1000" b="0" i="0" u="none" strike="noStrike" dirty="0" err="1">
                <a:solidFill>
                  <a:srgbClr val="555555"/>
                </a:solidFill>
                <a:latin typeface="Arial" panose="020B0604020202020204" pitchFamily="34" charset="0"/>
                <a:ea typeface="Poppins"/>
                <a:cs typeface="Arial" panose="020B0604020202020204" pitchFamily="34" charset="0"/>
                <a:sym typeface="Poppins"/>
              </a:rPr>
              <a:t>ExtractHeadlines</a:t>
            </a:r>
            <a:b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b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 Summarize: </a:t>
            </a:r>
            <a:r>
              <a:rPr lang="en-US" sz="1000" b="0" i="0" u="none" strike="noStrike" dirty="0" err="1">
                <a:solidFill>
                  <a:srgbClr val="555555"/>
                </a:solidFill>
                <a:latin typeface="Arial" panose="020B0604020202020204" pitchFamily="34" charset="0"/>
                <a:ea typeface="Poppins"/>
                <a:cs typeface="Arial" panose="020B0604020202020204" pitchFamily="34" charset="0"/>
                <a:sym typeface="Poppins"/>
              </a:rPr>
              <a:t>LLMSummarizer</a:t>
            </a: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(count=3)</a:t>
            </a:r>
            <a:b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b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 Post: </a:t>
            </a:r>
            <a:r>
              <a:rPr lang="en-US" sz="1000" b="0" i="0" u="none" strike="noStrike" dirty="0" err="1">
                <a:solidFill>
                  <a:srgbClr val="555555"/>
                </a:solidFill>
                <a:latin typeface="Arial" panose="020B0604020202020204" pitchFamily="34" charset="0"/>
                <a:ea typeface="Poppins"/>
                <a:cs typeface="Arial" panose="020B0604020202020204" pitchFamily="34" charset="0"/>
                <a:sym typeface="Poppins"/>
              </a:rPr>
              <a:t>FormatPost</a:t>
            </a:r>
            <a:r>
              <a:rPr lang="en-US" sz="1000" b="0" i="0" u="none" strike="noStrike" dirty="0">
                <a:solidFill>
                  <a:srgbClr val="555555"/>
                </a:solidFill>
                <a:latin typeface="Arial" panose="020B0604020202020204" pitchFamily="34" charset="0"/>
                <a:ea typeface="Poppins"/>
                <a:cs typeface="Arial" panose="020B0604020202020204" pitchFamily="34" charset="0"/>
                <a:sym typeface="Poppins"/>
              </a:rPr>
              <a:t> → </a:t>
            </a:r>
            <a:r>
              <a:rPr lang="en-US" sz="1000" b="0" i="0" u="none" strike="noStrike" dirty="0" err="1">
                <a:solidFill>
                  <a:srgbClr val="555555"/>
                </a:solidFill>
                <a:latin typeface="Arial" panose="020B0604020202020204" pitchFamily="34" charset="0"/>
                <a:ea typeface="Poppins"/>
                <a:cs typeface="Arial" panose="020B0604020202020204" pitchFamily="34" charset="0"/>
                <a:sym typeface="Poppins"/>
              </a:rPr>
              <a:t>SocialAPIPost</a:t>
            </a:r>
            <a:endParaRPr lang="en-US" sz="1100" dirty="0"/>
          </a:p>
        </p:txBody>
      </p:sp>
      <p:sp>
        <p:nvSpPr>
          <p:cNvPr id="17" name="AutoShape 17"/>
          <p:cNvSpPr/>
          <p:nvPr/>
        </p:nvSpPr>
        <p:spPr>
          <a:xfrm>
            <a:off x="6096000" y="2794000"/>
            <a:ext cx="2476500" cy="2032000"/>
          </a:xfrm>
          <a:prstGeom prst="roundRect">
            <a:avLst>
              <a:gd name="adj" fmla="val 7500"/>
            </a:avLst>
          </a:prstGeom>
          <a:solidFill>
            <a:srgbClr val="FFFFFF">
              <a:alpha val="100000"/>
            </a:srgbClr>
          </a:solidFill>
          <a:ln w="25400" cap="flat" cmpd="sng">
            <a:noFill/>
            <a:prstDash val="solid"/>
            <a:round/>
          </a:ln>
          <a:effectLst>
            <a:outerShdw blurRad="152400" dist="381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9" name="AutoShape 19"/>
          <p:cNvSpPr/>
          <p:nvPr/>
        </p:nvSpPr>
        <p:spPr>
          <a:xfrm>
            <a:off x="6762750" y="3022600"/>
            <a:ext cx="1619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333333"/>
                </a:solidFill>
                <a:latin typeface="Arial" panose="020B0604020202020204" pitchFamily="34" charset="0"/>
                <a:ea typeface="Poppins"/>
                <a:cs typeface="Arial" panose="020B0604020202020204" pitchFamily="34" charset="0"/>
                <a:sym typeface="Poppins"/>
              </a:rPr>
              <a:t>03. Inter-Cluster Flow</a:t>
            </a:r>
            <a:endParaRPr lang="en-US" sz="1100" dirty="0"/>
          </a:p>
        </p:txBody>
      </p:sp>
      <p:sp>
        <p:nvSpPr>
          <p:cNvPr id="20" name="AutoShape 20"/>
          <p:cNvSpPr/>
          <p:nvPr/>
        </p:nvSpPr>
        <p:spPr>
          <a:xfrm>
            <a:off x="6286500" y="3619500"/>
            <a:ext cx="2095500" cy="952500"/>
          </a:xfrm>
          <a:prstGeom prst="roundRect">
            <a:avLst>
              <a:gd name="adj" fmla="val 10666"/>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6381750" y="3746500"/>
            <a:ext cx="1905000" cy="762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100" b="0" i="0" u="none" strike="noStrike" dirty="0">
                <a:solidFill>
                  <a:srgbClr val="555555"/>
                </a:solidFill>
                <a:latin typeface="Arial" panose="020B0604020202020204" pitchFamily="34" charset="0"/>
                <a:ea typeface="Poppins"/>
                <a:cs typeface="Arial" panose="020B0604020202020204" pitchFamily="34" charset="0"/>
                <a:sym typeface="Poppins"/>
              </a:rPr>
              <a:t>Data is pipelined sequentially:</a:t>
            </a:r>
            <a:br>
              <a:rPr lang="en-US" sz="1100" b="0" i="0" u="none" strike="noStrike" dirty="0">
                <a:solidFill>
                  <a:srgbClr val="555555"/>
                </a:solidFill>
                <a:latin typeface="Arial" panose="020B0604020202020204" pitchFamily="34" charset="0"/>
                <a:ea typeface="Poppins"/>
                <a:cs typeface="Arial" panose="020B0604020202020204" pitchFamily="34" charset="0"/>
                <a:sym typeface="Poppins"/>
              </a:rPr>
            </a:br>
            <a:r>
              <a:rPr lang="en-US" sz="1100" b="0" i="0" u="none" strike="noStrike" dirty="0">
                <a:solidFill>
                  <a:srgbClr val="555555"/>
                </a:solidFill>
                <a:latin typeface="Arial" panose="020B0604020202020204" pitchFamily="34" charset="0"/>
                <a:ea typeface="Poppins"/>
                <a:cs typeface="Arial" panose="020B0604020202020204" pitchFamily="34" charset="0"/>
                <a:sym typeface="Poppins"/>
              </a:rPr>
              <a:t>Extract → Summarize → Format &amp; Post</a:t>
            </a:r>
            <a:endParaRPr lang="en-US" sz="1100" dirty="0"/>
          </a:p>
        </p:txBody>
      </p:sp>
      <p:sp>
        <p:nvSpPr>
          <p:cNvPr id="22" name="AutoShape 22"/>
          <p:cNvSpPr/>
          <p:nvPr/>
        </p:nvSpPr>
        <p:spPr>
          <a:xfrm>
            <a:off x="571500" y="5080000"/>
            <a:ext cx="8001000" cy="1143000"/>
          </a:xfrm>
          <a:prstGeom prst="roundRect">
            <a:avLst>
              <a:gd name="adj" fmla="val 13333"/>
            </a:avLst>
          </a:prstGeom>
          <a:solidFill>
            <a:srgbClr val="FFFFFF">
              <a:alpha val="100000"/>
            </a:srgbClr>
          </a:solidFill>
          <a:ln w="25400" cap="flat" cmpd="sng">
            <a:noFill/>
            <a:prstDash val="solid"/>
            <a:round/>
          </a:ln>
          <a:effectLst>
            <a:outerShdw blurRad="190500" dist="508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24" name="AutoShape 24"/>
          <p:cNvSpPr/>
          <p:nvPr/>
        </p:nvSpPr>
        <p:spPr>
          <a:xfrm>
            <a:off x="1428750" y="5270500"/>
            <a:ext cx="6667500" cy="317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solidFill>
                  <a:srgbClr val="AF6458"/>
                </a:solidFill>
                <a:latin typeface="Arial" panose="020B0604020202020204" pitchFamily="34" charset="0"/>
                <a:ea typeface="Poppins"/>
                <a:cs typeface="Arial" panose="020B0604020202020204" pitchFamily="34" charset="0"/>
                <a:sym typeface="Poppins"/>
              </a:rPr>
              <a:t>OUTCOME: AGENT CAPABILITY</a:t>
            </a:r>
            <a:endParaRPr lang="en-US" sz="1100" dirty="0"/>
          </a:p>
        </p:txBody>
      </p:sp>
      <p:sp>
        <p:nvSpPr>
          <p:cNvPr id="25" name="AutoShape 25"/>
          <p:cNvSpPr/>
          <p:nvPr/>
        </p:nvSpPr>
        <p:spPr>
          <a:xfrm>
            <a:off x="1428750" y="5651500"/>
            <a:ext cx="6858000" cy="508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The Tool-Planner agent efficiently combines three distinct clusters of tools to decompose and execute a complex, multi-step task with clear data flow.</a:t>
            </a:r>
            <a:endParaRPr lang="en-US" sz="1100" dirty="0"/>
          </a:p>
        </p:txBody>
      </p:sp>
      <p:sp>
        <p:nvSpPr>
          <p:cNvPr id="26"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Experimental Results</a:t>
            </a:r>
            <a:endParaRPr lang="en-US" sz="1100" dirty="0"/>
          </a:p>
        </p:txBody>
      </p:sp>
      <p:sp>
        <p:nvSpPr>
          <p:cNvPr id="3" name="AutoShape 3"/>
          <p:cNvSpPr/>
          <p:nvPr/>
        </p:nvSpPr>
        <p:spPr>
          <a:xfrm>
            <a:off x="571500" y="1524000"/>
            <a:ext cx="3905250" cy="2159000"/>
          </a:xfrm>
          <a:prstGeom prst="roundRect">
            <a:avLst>
              <a:gd name="adj" fmla="val 7058"/>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778000"/>
            <a:ext cx="571500" cy="7620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524000" y="1778000"/>
            <a:ext cx="2762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Improved Performance on Complex Tasks</a:t>
            </a:r>
            <a:endParaRPr lang="en-US" sz="1100" dirty="0"/>
          </a:p>
        </p:txBody>
      </p:sp>
      <p:sp>
        <p:nvSpPr>
          <p:cNvPr id="7" name="AutoShape 7"/>
          <p:cNvSpPr/>
          <p:nvPr/>
        </p:nvSpPr>
        <p:spPr>
          <a:xfrm>
            <a:off x="1524000" y="2286000"/>
            <a:ext cx="2667000" cy="1016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Outperformed baseline planners on multi-tool coordination tasks, achieving significantly higher success rates and task execution efficiency compared to flat list approaches.</a:t>
            </a:r>
            <a:endParaRPr lang="en-US" sz="1100" dirty="0"/>
          </a:p>
        </p:txBody>
      </p:sp>
      <p:sp>
        <p:nvSpPr>
          <p:cNvPr id="8" name="AutoShape 8"/>
          <p:cNvSpPr/>
          <p:nvPr/>
        </p:nvSpPr>
        <p:spPr>
          <a:xfrm>
            <a:off x="4667250" y="1524000"/>
            <a:ext cx="3905250" cy="2159000"/>
          </a:xfrm>
          <a:prstGeom prst="roundRect">
            <a:avLst>
              <a:gd name="adj" fmla="val 7058"/>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9" name="AutoShape 9"/>
          <p:cNvSpPr/>
          <p:nvPr/>
        </p:nvSpPr>
        <p:spPr>
          <a:xfrm>
            <a:off x="4857750" y="1778000"/>
            <a:ext cx="571500" cy="7620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1" name="AutoShape 11"/>
          <p:cNvSpPr/>
          <p:nvPr/>
        </p:nvSpPr>
        <p:spPr>
          <a:xfrm>
            <a:off x="5619750" y="1778000"/>
            <a:ext cx="2762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Accelerated Planning Efficiency</a:t>
            </a:r>
            <a:endParaRPr lang="en-US" sz="1100" dirty="0"/>
          </a:p>
        </p:txBody>
      </p:sp>
      <p:sp>
        <p:nvSpPr>
          <p:cNvPr id="12" name="AutoShape 12"/>
          <p:cNvSpPr/>
          <p:nvPr/>
        </p:nvSpPr>
        <p:spPr>
          <a:xfrm>
            <a:off x="5619750" y="2286000"/>
            <a:ext cx="2667000" cy="1016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Leveraging pre-defined clusters drastically reduced the search space. The LLM considered far fewer tool combinations, leading to a significantly faster decision-making process.</a:t>
            </a:r>
            <a:endParaRPr lang="en-US" sz="1100" dirty="0"/>
          </a:p>
        </p:txBody>
      </p:sp>
      <p:sp>
        <p:nvSpPr>
          <p:cNvPr id="13" name="AutoShape 13"/>
          <p:cNvSpPr/>
          <p:nvPr/>
        </p:nvSpPr>
        <p:spPr>
          <a:xfrm>
            <a:off x="571500" y="3937000"/>
            <a:ext cx="3905250" cy="2159000"/>
          </a:xfrm>
          <a:prstGeom prst="roundRect">
            <a:avLst>
              <a:gd name="adj" fmla="val 7058"/>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762000" y="4191000"/>
            <a:ext cx="571500" cy="7620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6" name="AutoShape 16"/>
          <p:cNvSpPr/>
          <p:nvPr/>
        </p:nvSpPr>
        <p:spPr>
          <a:xfrm>
            <a:off x="1524000" y="4191000"/>
            <a:ext cx="2762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Enhanced Generalization Capability</a:t>
            </a:r>
            <a:endParaRPr lang="en-US" sz="1100" dirty="0"/>
          </a:p>
        </p:txBody>
      </p:sp>
      <p:sp>
        <p:nvSpPr>
          <p:cNvPr id="17" name="AutoShape 17"/>
          <p:cNvSpPr/>
          <p:nvPr/>
        </p:nvSpPr>
        <p:spPr>
          <a:xfrm>
            <a:off x="1524000" y="4699000"/>
            <a:ext cx="2667000" cy="1016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The cluster-based framework enabled the agent to reuse known workflows. This resulted in strong generalization to novel tasks that aligned with the existing cluster patterns.</a:t>
            </a:r>
            <a:endParaRPr lang="en-US" sz="1100" dirty="0"/>
          </a:p>
        </p:txBody>
      </p:sp>
      <p:sp>
        <p:nvSpPr>
          <p:cNvPr id="18" name="AutoShape 18"/>
          <p:cNvSpPr/>
          <p:nvPr/>
        </p:nvSpPr>
        <p:spPr>
          <a:xfrm>
            <a:off x="4667250" y="3937000"/>
            <a:ext cx="3905250" cy="2159000"/>
          </a:xfrm>
          <a:prstGeom prst="roundRect">
            <a:avLst>
              <a:gd name="adj" fmla="val 7058"/>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9" name="AutoShape 19"/>
          <p:cNvSpPr/>
          <p:nvPr/>
        </p:nvSpPr>
        <p:spPr>
          <a:xfrm>
            <a:off x="4857750" y="4191000"/>
            <a:ext cx="571500" cy="762000"/>
          </a:xfrm>
          <a:prstGeom prst="ellipse">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5619750" y="4191000"/>
            <a:ext cx="276225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AF6458"/>
                </a:solidFill>
                <a:latin typeface="Arial" panose="020B0604020202020204" pitchFamily="34" charset="0"/>
                <a:ea typeface="Poppins"/>
                <a:cs typeface="Arial" panose="020B0604020202020204" pitchFamily="34" charset="0"/>
                <a:sym typeface="Poppins"/>
              </a:rPr>
              <a:t>Robustness to Tool Variations</a:t>
            </a:r>
            <a:endParaRPr lang="en-US" sz="1100" dirty="0"/>
          </a:p>
        </p:txBody>
      </p:sp>
      <p:sp>
        <p:nvSpPr>
          <p:cNvPr id="22" name="AutoShape 22"/>
          <p:cNvSpPr/>
          <p:nvPr/>
        </p:nvSpPr>
        <p:spPr>
          <a:xfrm>
            <a:off x="5619750" y="4699000"/>
            <a:ext cx="2667000" cy="1016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The system demonstrated resilience to tool updates or failures. When a specific tool was unavailable, the agent effectively adapted by substituting another compatible tool within the same cluster.</a:t>
            </a:r>
            <a:endParaRPr lang="en-US" sz="1100" dirty="0"/>
          </a:p>
        </p:txBody>
      </p:sp>
      <p:sp>
        <p:nvSpPr>
          <p:cNvPr id="23"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Discussion &amp; Significance</a:t>
            </a:r>
            <a:endParaRPr lang="en-US" sz="1100" dirty="0"/>
          </a:p>
        </p:txBody>
      </p:sp>
      <p:sp>
        <p:nvSpPr>
          <p:cNvPr id="3" name="AutoShape 3"/>
          <p:cNvSpPr/>
          <p:nvPr/>
        </p:nvSpPr>
        <p:spPr>
          <a:xfrm>
            <a:off x="571500" y="1524000"/>
            <a:ext cx="2667000" cy="1460500"/>
          </a:xfrm>
          <a:prstGeom prst="roundRect">
            <a:avLst>
              <a:gd name="adj" fmla="val 10434"/>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841500"/>
            <a:ext cx="476250" cy="635000"/>
          </a:xfrm>
          <a:prstGeom prst="ellipse">
            <a:avLst/>
          </a:prstGeom>
          <a:solidFill>
            <a:srgbClr val="F3E8E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428750" y="1714500"/>
            <a:ext cx="1714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solidFill>
                  <a:srgbClr val="AF6458"/>
                </a:solidFill>
                <a:latin typeface="Arial" panose="020B0604020202020204" pitchFamily="34" charset="0"/>
                <a:ea typeface="Poppins"/>
                <a:cs typeface="Arial" panose="020B0604020202020204" pitchFamily="34" charset="0"/>
                <a:sym typeface="Poppins"/>
              </a:rPr>
              <a:t>Coordinated Multi-Tool Use</a:t>
            </a:r>
            <a:endParaRPr lang="en-US" sz="1100" dirty="0"/>
          </a:p>
        </p:txBody>
      </p:sp>
      <p:sp>
        <p:nvSpPr>
          <p:cNvPr id="7" name="AutoShape 7"/>
          <p:cNvSpPr/>
          <p:nvPr/>
        </p:nvSpPr>
        <p:spPr>
          <a:xfrm>
            <a:off x="1428750" y="2159000"/>
            <a:ext cx="1619250" cy="635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solidFill>
                  <a:srgbClr val="555555"/>
                </a:solidFill>
                <a:latin typeface="Arial" panose="020B0604020202020204" pitchFamily="34" charset="0"/>
                <a:ea typeface="Poppins"/>
                <a:cs typeface="Arial" panose="020B0604020202020204" pitchFamily="34" charset="0"/>
                <a:sym typeface="Poppins"/>
              </a:rPr>
              <a:t>A structured framework for tackling tasks requiring the coordinated orchestration of multiple diverse tools.</a:t>
            </a:r>
            <a:endParaRPr lang="en-US" sz="1100" dirty="0"/>
          </a:p>
        </p:txBody>
      </p:sp>
      <p:sp>
        <p:nvSpPr>
          <p:cNvPr id="8" name="AutoShape 8"/>
          <p:cNvSpPr/>
          <p:nvPr/>
        </p:nvSpPr>
        <p:spPr>
          <a:xfrm>
            <a:off x="571500" y="3175000"/>
            <a:ext cx="2667000" cy="1460500"/>
          </a:xfrm>
          <a:prstGeom prst="roundRect">
            <a:avLst>
              <a:gd name="adj" fmla="val 10434"/>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9" name="AutoShape 9"/>
          <p:cNvSpPr/>
          <p:nvPr/>
        </p:nvSpPr>
        <p:spPr>
          <a:xfrm>
            <a:off x="762000" y="3492500"/>
            <a:ext cx="476250" cy="635000"/>
          </a:xfrm>
          <a:prstGeom prst="ellipse">
            <a:avLst/>
          </a:prstGeom>
          <a:solidFill>
            <a:srgbClr val="F3E8E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1" name="AutoShape 11"/>
          <p:cNvSpPr/>
          <p:nvPr/>
        </p:nvSpPr>
        <p:spPr>
          <a:xfrm>
            <a:off x="1428750" y="3365500"/>
            <a:ext cx="1714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solidFill>
                  <a:srgbClr val="AF6458"/>
                </a:solidFill>
                <a:latin typeface="Arial" panose="020B0604020202020204" pitchFamily="34" charset="0"/>
                <a:ea typeface="Poppins"/>
                <a:cs typeface="Arial" panose="020B0604020202020204" pitchFamily="34" charset="0"/>
                <a:sym typeface="Poppins"/>
              </a:rPr>
              <a:t>Leveraging Usage Patterns</a:t>
            </a:r>
            <a:endParaRPr lang="en-US" sz="1100" dirty="0"/>
          </a:p>
        </p:txBody>
      </p:sp>
      <p:sp>
        <p:nvSpPr>
          <p:cNvPr id="12" name="AutoShape 12"/>
          <p:cNvSpPr/>
          <p:nvPr/>
        </p:nvSpPr>
        <p:spPr>
          <a:xfrm>
            <a:off x="1428750" y="3810000"/>
            <a:ext cx="1619250" cy="635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solidFill>
                  <a:srgbClr val="555555"/>
                </a:solidFill>
                <a:latin typeface="Arial" panose="020B0604020202020204" pitchFamily="34" charset="0"/>
                <a:ea typeface="Poppins"/>
                <a:cs typeface="Arial" panose="020B0604020202020204" pitchFamily="34" charset="0"/>
                <a:sym typeface="Poppins"/>
              </a:rPr>
              <a:t>Learning and exploiting tool usage clusters significantly simplifies the planning process for complex goals.</a:t>
            </a:r>
            <a:endParaRPr lang="en-US" sz="1100" dirty="0"/>
          </a:p>
        </p:txBody>
      </p:sp>
      <p:sp>
        <p:nvSpPr>
          <p:cNvPr id="13" name="AutoShape 13"/>
          <p:cNvSpPr/>
          <p:nvPr/>
        </p:nvSpPr>
        <p:spPr>
          <a:xfrm>
            <a:off x="571500" y="4826000"/>
            <a:ext cx="2667000" cy="1460500"/>
          </a:xfrm>
          <a:prstGeom prst="roundRect">
            <a:avLst>
              <a:gd name="adj" fmla="val 10434"/>
            </a:avLst>
          </a:prstGeom>
          <a:solidFill>
            <a:srgbClr val="FFFFFF">
              <a:alpha val="100000"/>
            </a:srgbClr>
          </a:solidFill>
          <a:ln w="25400" cap="flat" cmpd="sng">
            <a:noFill/>
            <a:prstDash val="solid"/>
            <a:round/>
          </a:ln>
          <a:effectLst>
            <a:outerShdw blurRad="190500" dist="50800" dir="54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762000" y="5143500"/>
            <a:ext cx="476250" cy="635000"/>
          </a:xfrm>
          <a:prstGeom prst="ellipse">
            <a:avLst/>
          </a:prstGeom>
          <a:solidFill>
            <a:srgbClr val="F3E8E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6" name="AutoShape 16"/>
          <p:cNvSpPr/>
          <p:nvPr/>
        </p:nvSpPr>
        <p:spPr>
          <a:xfrm>
            <a:off x="1428750" y="5016500"/>
            <a:ext cx="1714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dirty="0">
                <a:solidFill>
                  <a:srgbClr val="AF6458"/>
                </a:solidFill>
                <a:latin typeface="Arial" panose="020B0604020202020204" pitchFamily="34" charset="0"/>
                <a:ea typeface="Poppins"/>
                <a:cs typeface="Arial" panose="020B0604020202020204" pitchFamily="34" charset="0"/>
                <a:sym typeface="Poppins"/>
              </a:rPr>
              <a:t>Improved Robustness</a:t>
            </a:r>
            <a:endParaRPr lang="en-US" sz="1100" dirty="0"/>
          </a:p>
        </p:txBody>
      </p:sp>
      <p:sp>
        <p:nvSpPr>
          <p:cNvPr id="17" name="AutoShape 17"/>
          <p:cNvSpPr/>
          <p:nvPr/>
        </p:nvSpPr>
        <p:spPr>
          <a:xfrm>
            <a:off x="1428750" y="5461000"/>
            <a:ext cx="1619250" cy="635000"/>
          </a:xfrm>
          <a:prstGeom prst="rect">
            <a:avLst/>
          </a:prstGeom>
          <a:noFill/>
          <a:ln w="12700" cap="flat" cmpd="sng">
            <a:noFill/>
            <a:prstDash val="solid"/>
            <a:round/>
          </a:ln>
        </p:spPr>
        <p:txBody>
          <a:bodyPr vert="horz" wrap="square" lIns="0" tIns="0" rIns="0" bIns="0" rtlCol="0" anchor="t" anchorCtr="0"/>
          <a:lstStyle/>
          <a:p>
            <a:pPr indent="0" algn="l">
              <a:lnSpc>
                <a:spcPct val="108333"/>
              </a:lnSpc>
              <a:defRPr/>
            </a:pPr>
            <a:r>
              <a:rPr lang="en-US" sz="1100" b="0" i="0" u="none" strike="noStrike" dirty="0">
                <a:solidFill>
                  <a:srgbClr val="555555"/>
                </a:solidFill>
                <a:latin typeface="Arial" panose="020B0604020202020204" pitchFamily="34" charset="0"/>
                <a:ea typeface="Poppins"/>
                <a:cs typeface="Arial" panose="020B0604020202020204" pitchFamily="34" charset="0"/>
                <a:sym typeface="Poppins"/>
              </a:rPr>
              <a:t>Cluster-based approaches yield agent behaviors that are far more robust and generalizable across tasks.</a:t>
            </a:r>
            <a:endParaRPr lang="en-US" sz="1100" dirty="0"/>
          </a:p>
        </p:txBody>
      </p:sp>
      <p:sp>
        <p:nvSpPr>
          <p:cNvPr id="18" name="AutoShape 18"/>
          <p:cNvSpPr/>
          <p:nvPr/>
        </p:nvSpPr>
        <p:spPr>
          <a:xfrm>
            <a:off x="3429000" y="1524000"/>
            <a:ext cx="5143500" cy="4762500"/>
          </a:xfrm>
          <a:prstGeom prst="roundRect">
            <a:avLst>
              <a:gd name="adj" fmla="val 3200"/>
            </a:avLst>
          </a:prstGeom>
          <a:solidFill>
            <a:srgbClr val="FFFFFF">
              <a:alpha val="100000"/>
            </a:srgbClr>
          </a:solidFill>
          <a:ln w="25400" cap="flat" cmpd="sng">
            <a:noFill/>
            <a:prstDash val="solid"/>
            <a:round/>
          </a:ln>
          <a:effectLst>
            <a:outerShdw blurRad="254000" dist="76200" dir="5400000" algn="tl" rotWithShape="0">
              <a:srgbClr val="000000">
                <a:alpha val="8000"/>
              </a:srgbClr>
            </a:outerShdw>
          </a:effectLst>
        </p:spPr>
        <p:txBody>
          <a:bodyPr vert="horz" wrap="square" lIns="63500" tIns="63500" rIns="63500" bIns="63500" rtlCol="0" anchor="ctr"/>
          <a:lstStyle/>
          <a:p>
            <a:pPr algn="ctr">
              <a:defRPr/>
            </a:pPr>
            <a:endParaRPr/>
          </a:p>
        </p:txBody>
      </p:sp>
      <p:sp>
        <p:nvSpPr>
          <p:cNvPr id="19" name="AutoShape 19"/>
          <p:cNvSpPr/>
          <p:nvPr/>
        </p:nvSpPr>
        <p:spPr>
          <a:xfrm>
            <a:off x="3429000" y="1524000"/>
            <a:ext cx="5143500" cy="76200"/>
          </a:xfrm>
          <a:prstGeom prst="roundRect">
            <a:avLst>
              <a:gd name="adj" fmla="val 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4191000" y="1968500"/>
            <a:ext cx="40005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solidFill>
                  <a:srgbClr val="333333"/>
                </a:solidFill>
                <a:latin typeface="Arial" panose="020B0604020202020204" pitchFamily="34" charset="0"/>
                <a:ea typeface="Poppins"/>
                <a:cs typeface="Arial" panose="020B0604020202020204" pitchFamily="34" charset="0"/>
                <a:sym typeface="Poppins"/>
              </a:rPr>
              <a:t>Broader Impact &amp; Future Vision</a:t>
            </a:r>
            <a:endParaRPr lang="en-US" sz="1100" dirty="0"/>
          </a:p>
        </p:txBody>
      </p:sp>
      <p:cxnSp>
        <p:nvCxnSpPr>
          <p:cNvPr id="22" name="Connector 22"/>
          <p:cNvCxnSpPr/>
          <p:nvPr/>
        </p:nvCxnSpPr>
        <p:spPr>
          <a:xfrm rot="-7161">
            <a:off x="3714755" y="2660650"/>
            <a:ext cx="4572000" cy="12700"/>
          </a:xfrm>
          <a:prstGeom prst="straightConnector1">
            <a:avLst/>
          </a:prstGeom>
          <a:solidFill>
            <a:srgbClr val="DEE0E3">
              <a:alpha val="100000"/>
            </a:srgbClr>
          </a:solidFill>
          <a:ln w="12700" cap="flat" cmpd="sng">
            <a:solidFill>
              <a:srgbClr val="E6E6E6">
                <a:alpha val="100000"/>
              </a:srgbClr>
            </a:solidFill>
            <a:prstDash val="solid"/>
            <a:round/>
            <a:headEnd type="none" w="med" len="med"/>
            <a:tailEnd type="none" w="med" len="med"/>
          </a:ln>
        </p:spPr>
      </p:cxnSp>
      <p:sp>
        <p:nvSpPr>
          <p:cNvPr id="23" name="AutoShape 23"/>
          <p:cNvSpPr/>
          <p:nvPr/>
        </p:nvSpPr>
        <p:spPr>
          <a:xfrm>
            <a:off x="3714750" y="2921000"/>
            <a:ext cx="4572000" cy="1143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300" b="1" i="0" u="none" strike="noStrike" dirty="0">
                <a:solidFill>
                  <a:srgbClr val="AF6458"/>
                </a:solidFill>
                <a:latin typeface="Arial" panose="020B0604020202020204" pitchFamily="34" charset="0"/>
                <a:ea typeface="Poppins"/>
                <a:cs typeface="Arial" panose="020B0604020202020204" pitchFamily="34" charset="0"/>
                <a:sym typeface="Poppins"/>
              </a:rPr>
              <a:t>Beyond Sequential Execution</a:t>
            </a:r>
            <a:br>
              <a:rPr lang="en-US" sz="1600" b="0" i="0" u="none" strike="noStrike" dirty="0">
                <a:solidFill>
                  <a:srgbClr val="1F2329"/>
                </a:solidFill>
                <a:latin typeface="Arial" panose="020B0604020202020204" pitchFamily="34" charset="0"/>
                <a:ea typeface="Poppins"/>
                <a:cs typeface="Arial" panose="020B0604020202020204" pitchFamily="34" charset="0"/>
                <a:sym typeface="Poppins"/>
              </a:rPr>
            </a:b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Tool-Planner advances AI capabilities from simple linear task chains to sophisticated tool orchestration. This represents a critical evolutionary step in agent design.</a:t>
            </a:r>
            <a:endParaRPr lang="en-US" sz="1100" dirty="0"/>
          </a:p>
        </p:txBody>
      </p:sp>
      <p:sp>
        <p:nvSpPr>
          <p:cNvPr id="24" name="AutoShape 24"/>
          <p:cNvSpPr/>
          <p:nvPr/>
        </p:nvSpPr>
        <p:spPr>
          <a:xfrm>
            <a:off x="3714750" y="4191000"/>
            <a:ext cx="4572000" cy="1397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300" b="1" i="0" u="none" strike="noStrike" dirty="0">
                <a:solidFill>
                  <a:srgbClr val="AF6458"/>
                </a:solidFill>
                <a:latin typeface="Arial" panose="020B0604020202020204" pitchFamily="34" charset="0"/>
                <a:ea typeface="Poppins"/>
                <a:cs typeface="Arial" panose="020B0604020202020204" pitchFamily="34" charset="0"/>
                <a:sym typeface="Poppins"/>
              </a:rPr>
              <a:t>Real-World Applicability</a:t>
            </a:r>
            <a:br>
              <a:rPr lang="en-US" sz="1600" b="0" i="0" u="none" strike="noStrike" dirty="0">
                <a:solidFill>
                  <a:srgbClr val="1F2329"/>
                </a:solidFill>
                <a:latin typeface="Arial" panose="020B0604020202020204" pitchFamily="34" charset="0"/>
                <a:ea typeface="Poppins"/>
                <a:cs typeface="Arial" panose="020B0604020202020204" pitchFamily="34" charset="0"/>
                <a:sym typeface="Poppins"/>
              </a:rPr>
            </a:br>
            <a:r>
              <a:rPr lang="en-US" sz="1200" b="0" i="0" u="none" strike="noStrike" dirty="0">
                <a:solidFill>
                  <a:srgbClr val="555555"/>
                </a:solidFill>
                <a:latin typeface="Arial" panose="020B0604020202020204" pitchFamily="34" charset="0"/>
                <a:ea typeface="Poppins"/>
                <a:cs typeface="Arial" panose="020B0604020202020204" pitchFamily="34" charset="0"/>
                <a:sym typeface="Poppins"/>
              </a:rPr>
              <a:t>This work paves the way for building agents that can perform complex, multi-faceted real-world jobs. It demonstrates how AI can integrate diverse software tools seamlessly, mirroring the way human experts combine different applications to achieve a goal.</a:t>
            </a:r>
            <a:endParaRPr lang="en-US" sz="1100" dirty="0"/>
          </a:p>
        </p:txBody>
      </p:sp>
      <p:sp>
        <p:nvSpPr>
          <p:cNvPr id="25"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 y="6350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Tool-Planner: Critical Analysis &amp; Future Directions</a:t>
            </a:r>
            <a:endParaRPr lang="en-US" sz="1100" dirty="0"/>
          </a:p>
        </p:txBody>
      </p:sp>
      <p:sp>
        <p:nvSpPr>
          <p:cNvPr id="3" name="AutoShape 3"/>
          <p:cNvSpPr/>
          <p:nvPr/>
        </p:nvSpPr>
        <p:spPr>
          <a:xfrm>
            <a:off x="571500" y="1524000"/>
            <a:ext cx="3238500" cy="4826000"/>
          </a:xfrm>
          <a:prstGeom prst="roundRect">
            <a:avLst>
              <a:gd name="adj" fmla="val 3529"/>
            </a:avLst>
          </a:prstGeom>
          <a:solidFill>
            <a:srgbClr val="FFFFFF">
              <a:alpha val="100000"/>
            </a:srgbClr>
          </a:solidFill>
          <a:ln w="25400" cap="flat" cmpd="sng">
            <a:noFill/>
            <a:prstDash val="solid"/>
            <a:round/>
          </a:ln>
          <a:effectLst>
            <a:outerShdw blurRad="2032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762000" y="1778000"/>
            <a:ext cx="2857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a:solidFill>
                  <a:srgbClr val="AF6458"/>
                </a:solidFill>
                <a:latin typeface="Arial" panose="020B0604020202020204" pitchFamily="34" charset="0"/>
                <a:ea typeface="Poppins"/>
                <a:cs typeface="Arial" panose="020B0604020202020204" pitchFamily="34" charset="0"/>
                <a:sym typeface="Poppins"/>
              </a:rPr>
              <a:t>CRITICAL ANALYSIS</a:t>
            </a:r>
            <a:endParaRPr lang="en-US" sz="1100" dirty="0"/>
          </a:p>
        </p:txBody>
      </p:sp>
      <p:sp>
        <p:nvSpPr>
          <p:cNvPr id="5" name="AutoShape 5"/>
          <p:cNvSpPr/>
          <p:nvPr/>
        </p:nvSpPr>
        <p:spPr>
          <a:xfrm>
            <a:off x="762000" y="2413000"/>
            <a:ext cx="2857500" cy="1397000"/>
          </a:xfrm>
          <a:prstGeom prst="roundRect">
            <a:avLst>
              <a:gd name="adj" fmla="val 7272"/>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7" name="AutoShape 7"/>
          <p:cNvSpPr/>
          <p:nvPr/>
        </p:nvSpPr>
        <p:spPr>
          <a:xfrm>
            <a:off x="1381125" y="2362200"/>
            <a:ext cx="20955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solidFill>
                  <a:srgbClr val="333333"/>
                </a:solidFill>
                <a:latin typeface="Noto Sans SC"/>
                <a:ea typeface="Noto Sans SC"/>
                <a:cs typeface="Noto Sans SC"/>
                <a:sym typeface="Noto Sans SC"/>
              </a:rPr>
              <a:t>Dependency on Cluster Quality</a:t>
            </a:r>
            <a:endParaRPr lang="en-US" sz="1100" dirty="0"/>
          </a:p>
        </p:txBody>
      </p:sp>
      <p:sp>
        <p:nvSpPr>
          <p:cNvPr id="8" name="AutoShape 8"/>
          <p:cNvSpPr/>
          <p:nvPr/>
        </p:nvSpPr>
        <p:spPr>
          <a:xfrm>
            <a:off x="1381125" y="2984500"/>
            <a:ext cx="2095500" cy="6985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solidFill>
                  <a:srgbClr val="666666"/>
                </a:solidFill>
                <a:latin typeface="Noto Sans SC"/>
                <a:ea typeface="Noto Sans SC"/>
                <a:cs typeface="Noto Sans SC"/>
                <a:sym typeface="Noto Sans SC"/>
              </a:rPr>
              <a:t>Planning effectiveness is directly tied to the definition of learned clusters. Poorly structured clusters lead to flawed planning outcomes.</a:t>
            </a:r>
            <a:endParaRPr lang="en-US" sz="1100"/>
          </a:p>
        </p:txBody>
      </p:sp>
      <p:sp>
        <p:nvSpPr>
          <p:cNvPr id="9" name="AutoShape 9"/>
          <p:cNvSpPr/>
          <p:nvPr/>
        </p:nvSpPr>
        <p:spPr>
          <a:xfrm>
            <a:off x="762000" y="4064000"/>
            <a:ext cx="2857500" cy="1651000"/>
          </a:xfrm>
          <a:prstGeom prst="roundRect">
            <a:avLst>
              <a:gd name="adj" fmla="val 6153"/>
            </a:avLst>
          </a:prstGeom>
          <a:solidFill>
            <a:srgbClr val="F9F9F9">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1" name="AutoShape 11"/>
          <p:cNvSpPr/>
          <p:nvPr/>
        </p:nvSpPr>
        <p:spPr>
          <a:xfrm>
            <a:off x="1381125" y="4038600"/>
            <a:ext cx="20955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a:solidFill>
                  <a:srgbClr val="333333"/>
                </a:solidFill>
                <a:latin typeface="Noto Sans SC"/>
                <a:ea typeface="Noto Sans SC"/>
                <a:cs typeface="Noto Sans SC"/>
                <a:sym typeface="Noto Sans SC"/>
              </a:rPr>
              <a:t>Limitation in Novel Tasks</a:t>
            </a:r>
            <a:endParaRPr lang="en-US" sz="1100" dirty="0"/>
          </a:p>
        </p:txBody>
      </p:sp>
      <p:sp>
        <p:nvSpPr>
          <p:cNvPr id="12" name="AutoShape 12"/>
          <p:cNvSpPr/>
          <p:nvPr/>
        </p:nvSpPr>
        <p:spPr>
          <a:xfrm>
            <a:off x="1381125" y="4635500"/>
            <a:ext cx="2095500" cy="889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solidFill>
                  <a:srgbClr val="666666"/>
                </a:solidFill>
                <a:latin typeface="Noto Sans SC"/>
                <a:ea typeface="Noto Sans SC"/>
                <a:cs typeface="Noto Sans SC"/>
                <a:sym typeface="Noto Sans SC"/>
              </a:rPr>
              <a:t>Performs optimally for tasks fitting existing clusters, but struggles with highly novel or unstructured scenarios requiring ad-hoc tool combinations.</a:t>
            </a:r>
            <a:endParaRPr lang="en-US" sz="1100"/>
          </a:p>
        </p:txBody>
      </p:sp>
      <p:sp>
        <p:nvSpPr>
          <p:cNvPr id="13" name="AutoShape 13"/>
          <p:cNvSpPr/>
          <p:nvPr/>
        </p:nvSpPr>
        <p:spPr>
          <a:xfrm>
            <a:off x="4000500" y="1524000"/>
            <a:ext cx="4572000" cy="1397000"/>
          </a:xfrm>
          <a:prstGeom prst="roundRect">
            <a:avLst>
              <a:gd name="adj" fmla="val 10909"/>
            </a:avLst>
          </a:prstGeom>
          <a:solidFill>
            <a:srgbClr val="FFFFFF">
              <a:alpha val="100000"/>
            </a:srgbClr>
          </a:solidFill>
          <a:ln w="25400" cap="flat" cmpd="sng">
            <a:noFill/>
            <a:prstDash val="solid"/>
            <a:round/>
          </a:ln>
          <a:effectLst>
            <a:outerShdw blurRad="2032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4000500" y="1524000"/>
            <a:ext cx="57150" cy="1397000"/>
          </a:xfrm>
          <a:prstGeom prst="roundRect">
            <a:avLst>
              <a:gd name="adj" fmla="val 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5" name="AutoShape 15"/>
          <p:cNvSpPr/>
          <p:nvPr/>
        </p:nvSpPr>
        <p:spPr>
          <a:xfrm>
            <a:off x="4248150" y="1714500"/>
            <a:ext cx="609600" cy="812800"/>
          </a:xfrm>
          <a:prstGeom prst="ellipse">
            <a:avLst/>
          </a:prstGeom>
          <a:solidFill>
            <a:srgbClr val="F0E5E3">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7" name="AutoShape 17"/>
          <p:cNvSpPr/>
          <p:nvPr/>
        </p:nvSpPr>
        <p:spPr>
          <a:xfrm>
            <a:off x="5048250" y="1714500"/>
            <a:ext cx="3333750" cy="330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a:solidFill>
                  <a:srgbClr val="333333"/>
                </a:solidFill>
                <a:latin typeface="Noto Sans SC"/>
                <a:ea typeface="Noto Sans SC"/>
                <a:cs typeface="Noto Sans SC"/>
                <a:sym typeface="Noto Sans SC"/>
              </a:rPr>
              <a:t>Dynamic &amp; Adaptive Clusters</a:t>
            </a:r>
            <a:endParaRPr lang="en-US" sz="1100"/>
          </a:p>
        </p:txBody>
      </p:sp>
      <p:sp>
        <p:nvSpPr>
          <p:cNvPr id="18" name="AutoShape 18"/>
          <p:cNvSpPr/>
          <p:nvPr/>
        </p:nvSpPr>
        <p:spPr>
          <a:xfrm>
            <a:off x="5048250" y="2133600"/>
            <a:ext cx="333375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solidFill>
                  <a:srgbClr val="666666"/>
                </a:solidFill>
                <a:latin typeface="Noto Sans SC"/>
                <a:ea typeface="Noto Sans SC"/>
                <a:cs typeface="Noto Sans SC"/>
                <a:sym typeface="Noto Sans SC"/>
              </a:rPr>
              <a:t>Empower the agent to create or modify clusters on-the-fly, adapting to new task structures or evolving tool usage patterns in real-time.</a:t>
            </a:r>
            <a:endParaRPr lang="en-US" sz="1100"/>
          </a:p>
        </p:txBody>
      </p:sp>
      <p:sp>
        <p:nvSpPr>
          <p:cNvPr id="19" name="AutoShape 19"/>
          <p:cNvSpPr/>
          <p:nvPr/>
        </p:nvSpPr>
        <p:spPr>
          <a:xfrm>
            <a:off x="4000500" y="3175000"/>
            <a:ext cx="4572000" cy="1397000"/>
          </a:xfrm>
          <a:prstGeom prst="roundRect">
            <a:avLst>
              <a:gd name="adj" fmla="val 10909"/>
            </a:avLst>
          </a:prstGeom>
          <a:solidFill>
            <a:srgbClr val="FFFFFF">
              <a:alpha val="100000"/>
            </a:srgbClr>
          </a:solidFill>
          <a:ln w="25400" cap="flat" cmpd="sng">
            <a:noFill/>
            <a:prstDash val="solid"/>
            <a:round/>
          </a:ln>
          <a:effectLst>
            <a:outerShdw blurRad="2032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20" name="AutoShape 20"/>
          <p:cNvSpPr/>
          <p:nvPr/>
        </p:nvSpPr>
        <p:spPr>
          <a:xfrm>
            <a:off x="4000500" y="3175000"/>
            <a:ext cx="57150" cy="1397000"/>
          </a:xfrm>
          <a:prstGeom prst="roundRect">
            <a:avLst>
              <a:gd name="adj" fmla="val 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1" name="AutoShape 21"/>
          <p:cNvSpPr/>
          <p:nvPr/>
        </p:nvSpPr>
        <p:spPr>
          <a:xfrm>
            <a:off x="4248150" y="3365500"/>
            <a:ext cx="609600" cy="812800"/>
          </a:xfrm>
          <a:prstGeom prst="ellipse">
            <a:avLst/>
          </a:prstGeom>
          <a:solidFill>
            <a:srgbClr val="F0E5E3">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3" name="AutoShape 23"/>
          <p:cNvSpPr/>
          <p:nvPr/>
        </p:nvSpPr>
        <p:spPr>
          <a:xfrm>
            <a:off x="5048250" y="3365500"/>
            <a:ext cx="3333750" cy="330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a:solidFill>
                  <a:srgbClr val="333333"/>
                </a:solidFill>
                <a:latin typeface="Noto Sans SC"/>
                <a:ea typeface="Noto Sans SC"/>
                <a:cs typeface="Noto Sans SC"/>
                <a:sym typeface="Noto Sans SC"/>
              </a:rPr>
              <a:t>Hierarchical Meta-Planning</a:t>
            </a:r>
            <a:endParaRPr lang="en-US" sz="1100"/>
          </a:p>
        </p:txBody>
      </p:sp>
      <p:sp>
        <p:nvSpPr>
          <p:cNvPr id="24" name="AutoShape 24"/>
          <p:cNvSpPr/>
          <p:nvPr/>
        </p:nvSpPr>
        <p:spPr>
          <a:xfrm>
            <a:off x="5048250" y="3784600"/>
            <a:ext cx="333375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solidFill>
                  <a:srgbClr val="666666"/>
                </a:solidFill>
                <a:latin typeface="Noto Sans SC"/>
                <a:ea typeface="Noto Sans SC"/>
                <a:cs typeface="Noto Sans SC"/>
                <a:sym typeface="Noto Sans SC"/>
              </a:rPr>
              <a:t>Develop a high-level planner that decides whether to leverage pre-defined clusters or to generate entirely new, ad-hoc tool combinations from scratch.</a:t>
            </a:r>
            <a:endParaRPr lang="en-US" sz="1100"/>
          </a:p>
        </p:txBody>
      </p:sp>
      <p:sp>
        <p:nvSpPr>
          <p:cNvPr id="25" name="AutoShape 25"/>
          <p:cNvSpPr/>
          <p:nvPr/>
        </p:nvSpPr>
        <p:spPr>
          <a:xfrm>
            <a:off x="4000500" y="4826000"/>
            <a:ext cx="4572000" cy="1397000"/>
          </a:xfrm>
          <a:prstGeom prst="roundRect">
            <a:avLst>
              <a:gd name="adj" fmla="val 10909"/>
            </a:avLst>
          </a:prstGeom>
          <a:solidFill>
            <a:srgbClr val="FFFFFF">
              <a:alpha val="100000"/>
            </a:srgbClr>
          </a:solidFill>
          <a:ln w="25400" cap="flat" cmpd="sng">
            <a:noFill/>
            <a:prstDash val="solid"/>
            <a:round/>
          </a:ln>
          <a:effectLst>
            <a:outerShdw blurRad="203200" dist="50800" dir="2700000" algn="tl" rotWithShape="0">
              <a:srgbClr val="000000">
                <a:alpha val="6000"/>
              </a:srgbClr>
            </a:outerShdw>
          </a:effectLst>
        </p:spPr>
        <p:txBody>
          <a:bodyPr vert="horz" wrap="square" lIns="63500" tIns="63500" rIns="63500" bIns="63500" rtlCol="0" anchor="ctr"/>
          <a:lstStyle/>
          <a:p>
            <a:pPr algn="ctr">
              <a:defRPr/>
            </a:pPr>
            <a:endParaRPr/>
          </a:p>
        </p:txBody>
      </p:sp>
      <p:sp>
        <p:nvSpPr>
          <p:cNvPr id="26" name="AutoShape 26"/>
          <p:cNvSpPr/>
          <p:nvPr/>
        </p:nvSpPr>
        <p:spPr>
          <a:xfrm>
            <a:off x="4000500" y="4826000"/>
            <a:ext cx="57150" cy="1397000"/>
          </a:xfrm>
          <a:prstGeom prst="roundRect">
            <a:avLst>
              <a:gd name="adj" fmla="val 0"/>
            </a:avLst>
          </a:prstGeom>
          <a:solidFill>
            <a:srgbClr val="AF6458">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7" name="AutoShape 27"/>
          <p:cNvSpPr/>
          <p:nvPr/>
        </p:nvSpPr>
        <p:spPr>
          <a:xfrm>
            <a:off x="4248150" y="5016500"/>
            <a:ext cx="609600" cy="812800"/>
          </a:xfrm>
          <a:prstGeom prst="ellipse">
            <a:avLst/>
          </a:prstGeom>
          <a:solidFill>
            <a:srgbClr val="F0E5E3">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29" name="AutoShape 29"/>
          <p:cNvSpPr/>
          <p:nvPr/>
        </p:nvSpPr>
        <p:spPr>
          <a:xfrm>
            <a:off x="5048250" y="5016500"/>
            <a:ext cx="3333750" cy="330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a:solidFill>
                  <a:srgbClr val="333333"/>
                </a:solidFill>
                <a:latin typeface="Noto Sans SC"/>
                <a:ea typeface="Noto Sans SC"/>
                <a:cs typeface="Noto Sans SC"/>
                <a:sym typeface="Noto Sans SC"/>
              </a:rPr>
              <a:t>Continuous Cluster Evolution</a:t>
            </a:r>
            <a:endParaRPr lang="en-US" sz="1100"/>
          </a:p>
        </p:txBody>
      </p:sp>
      <p:sp>
        <p:nvSpPr>
          <p:cNvPr id="30" name="AutoShape 30"/>
          <p:cNvSpPr/>
          <p:nvPr/>
        </p:nvSpPr>
        <p:spPr>
          <a:xfrm>
            <a:off x="5048250" y="5435600"/>
            <a:ext cx="3333750" cy="635000"/>
          </a:xfrm>
          <a:prstGeom prst="rect">
            <a:avLst/>
          </a:prstGeom>
          <a:noFill/>
          <a:ln w="12700" cap="flat" cmpd="sng">
            <a:noFill/>
            <a:prstDash val="solid"/>
            <a:round/>
          </a:ln>
        </p:spPr>
        <p:txBody>
          <a:bodyPr vert="horz" wrap="square" lIns="0" tIns="0" rIns="0" bIns="0" rtlCol="0" anchor="ctr" anchorCtr="0"/>
          <a:lstStyle/>
          <a:p>
            <a:pPr indent="0" algn="l">
              <a:lnSpc>
                <a:spcPct val="108333"/>
              </a:lnSpc>
              <a:defRPr/>
            </a:pPr>
            <a:r>
              <a:rPr lang="en-US" sz="1200" b="0" i="0" u="none" strike="noStrike">
                <a:solidFill>
                  <a:srgbClr val="666666"/>
                </a:solidFill>
                <a:latin typeface="Noto Sans SC"/>
                <a:ea typeface="Noto Sans SC"/>
                <a:cs typeface="Noto Sans SC"/>
                <a:sym typeface="Noto Sans SC"/>
              </a:rPr>
              <a:t>Enable the system to continuously update and refine its cluster knowledge base as it accumulates more experience and data from tool interactions.</a:t>
            </a:r>
            <a:endParaRPr lang="en-US" sz="1100"/>
          </a:p>
        </p:txBody>
      </p:sp>
      <p:sp>
        <p:nvSpPr>
          <p:cNvPr id="3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7200" y="304800"/>
            <a:ext cx="8001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a:solidFill>
                  <a:srgbClr val="333333"/>
                </a:solidFill>
                <a:latin typeface="Arial" panose="020B0604020202020204" pitchFamily="34" charset="0"/>
                <a:ea typeface="Poppins"/>
                <a:cs typeface="Arial" panose="020B0604020202020204" pitchFamily="34" charset="0"/>
                <a:sym typeface="Poppins"/>
              </a:rPr>
              <a:t>Graph-based Agentic Memory</a:t>
            </a:r>
            <a:endParaRPr lang="en-US" sz="1100" dirty="0"/>
          </a:p>
        </p:txBody>
      </p:sp>
      <p:sp>
        <p:nvSpPr>
          <p:cNvPr id="3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pic>
        <p:nvPicPr>
          <p:cNvPr id="13314" name="Picture 2"/>
          <p:cNvPicPr>
            <a:picLocks noChangeAspect="1" noChangeArrowheads="1"/>
          </p:cNvPicPr>
          <p:nvPr/>
        </p:nvPicPr>
        <p:blipFill>
          <a:blip r:embed="rId3"/>
          <a:srcRect/>
          <a:stretch>
            <a:fillRect/>
          </a:stretch>
        </p:blipFill>
        <p:spPr bwMode="auto">
          <a:xfrm>
            <a:off x="304800" y="2286000"/>
            <a:ext cx="8655805" cy="2773363"/>
          </a:xfrm>
          <a:prstGeom prst="rect">
            <a:avLst/>
          </a:prstGeom>
          <a:noFill/>
          <a:ln w="9525">
            <a:noFill/>
            <a:miter lim="800000"/>
            <a:headEnd/>
            <a:tailEnd/>
          </a:ln>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7200" y="3048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Memory Types in Agentic Systems</a:t>
            </a:r>
            <a:endParaRPr lang="en-US" sz="1100" dirty="0"/>
          </a:p>
        </p:txBody>
      </p:sp>
      <p:sp>
        <p:nvSpPr>
          <p:cNvPr id="3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159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pic>
        <p:nvPicPr>
          <p:cNvPr id="14338" name="Picture 2"/>
          <p:cNvPicPr>
            <a:picLocks noChangeAspect="1" noChangeArrowheads="1"/>
          </p:cNvPicPr>
          <p:nvPr/>
        </p:nvPicPr>
        <p:blipFill>
          <a:blip r:embed="rId3"/>
          <a:srcRect/>
          <a:stretch>
            <a:fillRect/>
          </a:stretch>
        </p:blipFill>
        <p:spPr bwMode="auto">
          <a:xfrm>
            <a:off x="1077913" y="1481138"/>
            <a:ext cx="6988175" cy="389413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524000" y="182285"/>
            <a:ext cx="5591871" cy="1143000"/>
          </a:xfrm>
        </p:spPr>
        <p:txBody>
          <a:bodyPr>
            <a:normAutofit/>
          </a:bodyPr>
          <a:lstStyle/>
          <a:p>
            <a:r>
              <a:rPr lang="en-US" altLang="zh-CN" b="1" dirty="0"/>
              <a:t>2. LLMs for Graphs</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651930" y="1312100"/>
            <a:ext cx="7438329" cy="2677656"/>
          </a:xfrm>
          <a:prstGeom prst="rect">
            <a:avLst/>
          </a:prstGeom>
        </p:spPr>
        <p:txBody>
          <a:bodyPr wrap="square">
            <a:spAutoFit/>
          </a:bodyPr>
          <a:lstStyle/>
          <a:p>
            <a:pPr lvl="1" algn="just"/>
            <a:r>
              <a:rPr lang="en-US" altLang="zh-CN" sz="2400" dirty="0">
                <a:cs typeface="Times New Roman" panose="02020603050405020304" pitchFamily="18" charset="0"/>
              </a:rPr>
              <a:t>A. </a:t>
            </a:r>
            <a:r>
              <a:rPr lang="en-HK" altLang="zh-CN" sz="2400" dirty="0">
                <a:cs typeface="Times New Roman" panose="02020603050405020304" pitchFamily="18" charset="0"/>
              </a:rPr>
              <a:t>Graph Understanding</a:t>
            </a:r>
          </a:p>
          <a:p>
            <a:pPr marL="1257300" lvl="2" indent="-342900" algn="just">
              <a:buFontTx/>
              <a:buChar char="-"/>
            </a:pPr>
            <a:r>
              <a:rPr lang="en-HK" altLang="zh-CN" sz="2400" dirty="0">
                <a:cs typeface="Times New Roman" panose="02020603050405020304" pitchFamily="18" charset="0"/>
              </a:rPr>
              <a:t>Graph Computation</a:t>
            </a:r>
          </a:p>
          <a:p>
            <a:pPr lvl="1" algn="just"/>
            <a:r>
              <a:rPr lang="en-HK" altLang="zh-CN" sz="2400" dirty="0">
                <a:cs typeface="Times New Roman" panose="02020603050405020304" pitchFamily="18" charset="0"/>
              </a:rPr>
              <a:t>B. Graph Learning</a:t>
            </a:r>
          </a:p>
          <a:p>
            <a:pPr marL="1257300" lvl="2" indent="-342900" algn="just">
              <a:buFontTx/>
              <a:buChar char="-"/>
            </a:pPr>
            <a:r>
              <a:rPr lang="en-US" altLang="zh-CN" sz="2400" dirty="0">
                <a:cs typeface="Times New Roman" panose="02020603050405020304" pitchFamily="18" charset="0"/>
                <a:sym typeface="+mn-ea"/>
              </a:rPr>
              <a:t>LLMs-as-generators</a:t>
            </a:r>
            <a:endParaRPr lang="en-HK" altLang="zh-CN" sz="2400" dirty="0">
              <a:cs typeface="Times New Roman" panose="02020603050405020304" pitchFamily="18" charset="0"/>
            </a:endParaRPr>
          </a:p>
          <a:p>
            <a:pPr marL="1257300" lvl="2" indent="-342900" algn="just">
              <a:buFontTx/>
              <a:buChar char="-"/>
            </a:pPr>
            <a:r>
              <a:rPr lang="en-HK" altLang="zh-CN" sz="2400" dirty="0">
                <a:cs typeface="Times New Roman" panose="02020603050405020304" pitchFamily="18" charset="0"/>
              </a:rPr>
              <a:t>Unsupervised Graph Representation</a:t>
            </a:r>
          </a:p>
          <a:p>
            <a:pPr marL="1257300" lvl="2" indent="-342900" algn="just">
              <a:buFontTx/>
              <a:buChar char="-"/>
            </a:pPr>
            <a:r>
              <a:rPr lang="en-HK" altLang="zh-CN" sz="2400" dirty="0">
                <a:cs typeface="Times New Roman" panose="02020603050405020304" pitchFamily="18" charset="0"/>
              </a:rPr>
              <a:t>Graph Diffusion Prediction</a:t>
            </a:r>
          </a:p>
          <a:p>
            <a:pPr lvl="1" algn="just"/>
            <a:r>
              <a:rPr lang="en-HK" altLang="zh-CN" sz="2400" dirty="0">
                <a:cs typeface="Times New Roman" panose="02020603050405020304" pitchFamily="18" charset="0"/>
              </a:rPr>
              <a:t>C. Graph Foundational Models</a:t>
            </a:r>
          </a:p>
        </p:txBody>
      </p:sp>
      <p:sp>
        <p:nvSpPr>
          <p:cNvPr id="5" name="矩形 6">
            <a:extLst>
              <a:ext uri="{FF2B5EF4-FFF2-40B4-BE49-F238E27FC236}">
                <a16:creationId xmlns:a16="http://schemas.microsoft.com/office/drawing/2014/main" id="{9D7E245F-713C-ED82-F8E0-359D2925DB83}"/>
              </a:ext>
            </a:extLst>
          </p:cNvPr>
          <p:cNvSpPr/>
          <p:nvPr/>
        </p:nvSpPr>
        <p:spPr>
          <a:xfrm>
            <a:off x="2483196" y="5648980"/>
            <a:ext cx="4144071" cy="523220"/>
          </a:xfrm>
          <a:prstGeom prst="rect">
            <a:avLst/>
          </a:prstGeom>
        </p:spPr>
        <p:txBody>
          <a:bodyPr wrap="square">
            <a:spAutoFit/>
          </a:bodyPr>
          <a:lstStyle/>
          <a:p>
            <a:r>
              <a:rPr lang="en-US" altLang="zh-CN" sz="2800" dirty="0"/>
              <a:t>P</a:t>
            </a:r>
            <a:r>
              <a:rPr lang="en-HK" sz="2800" dirty="0"/>
              <a:t>resented by </a:t>
            </a:r>
            <a:r>
              <a:rPr lang="en-US" sz="2800" dirty="0">
                <a:solidFill>
                  <a:schemeClr val="tx2"/>
                </a:solidFill>
              </a:rPr>
              <a:t>Xin Huang</a:t>
            </a:r>
            <a:endParaRPr lang="en-HK" sz="2800" dirty="0">
              <a:solidFill>
                <a:schemeClr val="tx2"/>
              </a:solidFill>
            </a:endParaRPr>
          </a:p>
        </p:txBody>
      </p:sp>
      <p:pic>
        <p:nvPicPr>
          <p:cNvPr id="8" name="Picture 7">
            <a:extLst>
              <a:ext uri="{FF2B5EF4-FFF2-40B4-BE49-F238E27FC236}">
                <a16:creationId xmlns:a16="http://schemas.microsoft.com/office/drawing/2014/main" id="{9A8C4F7A-E781-2FC1-97F8-270F96A60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49155"/>
            <a:ext cx="2060627" cy="1524132"/>
          </a:xfrm>
          <a:prstGeom prst="rect">
            <a:avLst/>
          </a:prstGeom>
        </p:spPr>
      </p:pic>
      <p:pic>
        <p:nvPicPr>
          <p:cNvPr id="9" name="Picture 2">
            <a:extLst>
              <a:ext uri="{FF2B5EF4-FFF2-40B4-BE49-F238E27FC236}">
                <a16:creationId xmlns:a16="http://schemas.microsoft.com/office/drawing/2014/main" id="{F99CEE42-D524-88F3-4FBC-2BD1188B35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49" b="10149"/>
          <a:stretch/>
        </p:blipFill>
        <p:spPr bwMode="auto">
          <a:xfrm>
            <a:off x="3941443" y="4182913"/>
            <a:ext cx="1261114" cy="1261114"/>
          </a:xfrm>
          <a:prstGeom prst="ellipse">
            <a:avLst/>
          </a:prstGeom>
          <a:noFill/>
          <a:ln w="9525">
            <a:noFill/>
            <a:miter lim="800000"/>
            <a:headEnd/>
            <a:tailEnd/>
          </a:ln>
          <a:effectLst/>
        </p:spPr>
      </p:pic>
    </p:spTree>
    <p:extLst>
      <p:ext uri="{BB962C8B-B14F-4D97-AF65-F5344CB8AC3E}">
        <p14:creationId xmlns:p14="http://schemas.microsoft.com/office/powerpoint/2010/main" val="27056939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7200" y="762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Graphs for Agentic Memory</a:t>
            </a:r>
            <a:endParaRPr lang="en-US" sz="1100" dirty="0"/>
          </a:p>
        </p:txBody>
      </p:sp>
      <p:sp>
        <p:nvSpPr>
          <p:cNvPr id="3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pic>
        <p:nvPicPr>
          <p:cNvPr id="15362" name="Picture 2"/>
          <p:cNvPicPr>
            <a:picLocks noChangeAspect="1" noChangeArrowheads="1"/>
          </p:cNvPicPr>
          <p:nvPr/>
        </p:nvPicPr>
        <p:blipFill>
          <a:blip r:embed="rId3"/>
          <a:srcRect/>
          <a:stretch>
            <a:fillRect/>
          </a:stretch>
        </p:blipFill>
        <p:spPr bwMode="auto">
          <a:xfrm>
            <a:off x="0" y="685800"/>
            <a:ext cx="4572000" cy="3288129"/>
          </a:xfrm>
          <a:prstGeom prst="rect">
            <a:avLst/>
          </a:prstGeom>
          <a:noFill/>
          <a:ln w="9525">
            <a:noFill/>
            <a:miter lim="800000"/>
            <a:headEnd/>
            <a:tailEnd/>
          </a:ln>
          <a:effectLst/>
        </p:spPr>
      </p:pic>
      <p:sp>
        <p:nvSpPr>
          <p:cNvPr id="6" name="Rectangle 5"/>
          <p:cNvSpPr/>
          <p:nvPr/>
        </p:nvSpPr>
        <p:spPr>
          <a:xfrm>
            <a:off x="5257800" y="838200"/>
            <a:ext cx="3657600" cy="1200329"/>
          </a:xfrm>
          <a:prstGeom prst="rect">
            <a:avLst/>
          </a:prstGeom>
        </p:spPr>
        <p:txBody>
          <a:bodyPr wrap="square">
            <a:spAutoFit/>
          </a:bodyPr>
          <a:lstStyle/>
          <a:p>
            <a:r>
              <a:rPr lang="en-US" sz="1200" dirty="0"/>
              <a:t>The architecture of our </a:t>
            </a:r>
            <a:r>
              <a:rPr lang="en-US" sz="1200" dirty="0" err="1"/>
              <a:t>Ariadne</a:t>
            </a:r>
            <a:r>
              <a:rPr lang="en-US" sz="1200" dirty="0"/>
              <a:t> agent, equipped with </a:t>
            </a:r>
            <a:r>
              <a:rPr lang="en-US" sz="1200" dirty="0" err="1"/>
              <a:t>AriGraph</a:t>
            </a:r>
            <a:r>
              <a:rPr lang="en-US" sz="1200" dirty="0"/>
              <a:t> memory. </a:t>
            </a:r>
            <a:r>
              <a:rPr lang="en-US" sz="1200" dirty="0" err="1"/>
              <a:t>AriGraph</a:t>
            </a:r>
            <a:r>
              <a:rPr lang="en-US" sz="1200" dirty="0"/>
              <a:t> integrates both semantic knowledge graph and past experiences. Memory in the form of a semantic knowledge graph extended with episodic vertices and edges significantly enhances the performance of LLM-agent in text-based games.</a:t>
            </a:r>
          </a:p>
        </p:txBody>
      </p:sp>
      <p:sp>
        <p:nvSpPr>
          <p:cNvPr id="7" name="Rectangle 6"/>
          <p:cNvSpPr/>
          <p:nvPr/>
        </p:nvSpPr>
        <p:spPr>
          <a:xfrm>
            <a:off x="5334000" y="2286000"/>
            <a:ext cx="3581400" cy="830997"/>
          </a:xfrm>
          <a:prstGeom prst="rect">
            <a:avLst/>
          </a:prstGeom>
        </p:spPr>
        <p:txBody>
          <a:bodyPr wrap="square">
            <a:spAutoFit/>
          </a:bodyPr>
          <a:lstStyle/>
          <a:p>
            <a:r>
              <a:rPr lang="en-US" sz="1200" dirty="0"/>
              <a:t>P. </a:t>
            </a:r>
            <a:r>
              <a:rPr lang="en-US" sz="1200" dirty="0" err="1"/>
              <a:t>Anokhin</a:t>
            </a:r>
            <a:r>
              <a:rPr lang="en-US" sz="1200" dirty="0"/>
              <a:t>, N. Semenov, A. Sorokin, D. </a:t>
            </a:r>
            <a:r>
              <a:rPr lang="en-US" sz="1200" dirty="0" err="1"/>
              <a:t>Evseev</a:t>
            </a:r>
            <a:r>
              <a:rPr lang="en-US" sz="1200" dirty="0"/>
              <a:t>, M. </a:t>
            </a:r>
            <a:r>
              <a:rPr lang="en-US" sz="1200" dirty="0" err="1"/>
              <a:t>Burtsev</a:t>
            </a:r>
            <a:r>
              <a:rPr lang="en-US" sz="1200" dirty="0"/>
              <a:t>, and E. </a:t>
            </a:r>
            <a:r>
              <a:rPr lang="en-US" sz="1200" dirty="0" err="1"/>
              <a:t>Burnaev</a:t>
            </a:r>
            <a:r>
              <a:rPr lang="en-US" sz="1200" dirty="0"/>
              <a:t>, “</a:t>
            </a:r>
            <a:r>
              <a:rPr lang="en-US" sz="1200" dirty="0" err="1"/>
              <a:t>Arigraph</a:t>
            </a:r>
            <a:r>
              <a:rPr lang="en-US" sz="1200" dirty="0"/>
              <a:t>: Learning knowledge graph world models with episodic memory for </a:t>
            </a:r>
            <a:r>
              <a:rPr lang="en-US" sz="1200" dirty="0" err="1"/>
              <a:t>llm</a:t>
            </a:r>
            <a:r>
              <a:rPr lang="en-US" sz="1200" dirty="0"/>
              <a:t> agents, </a:t>
            </a:r>
            <a:r>
              <a:rPr lang="en-US" sz="1200" dirty="0">
                <a:hlinkClick r:id="rId4"/>
              </a:rPr>
              <a:t>https://arxiv.org/pdf/2407.04363</a:t>
            </a:r>
            <a:r>
              <a:rPr lang="en-US" sz="1200" dirty="0"/>
              <a:t> </a:t>
            </a:r>
          </a:p>
        </p:txBody>
      </p:sp>
      <p:pic>
        <p:nvPicPr>
          <p:cNvPr id="15364" name="Picture 4"/>
          <p:cNvPicPr>
            <a:picLocks noChangeAspect="1" noChangeArrowheads="1"/>
          </p:cNvPicPr>
          <p:nvPr/>
        </p:nvPicPr>
        <p:blipFill>
          <a:blip r:embed="rId5"/>
          <a:srcRect/>
          <a:stretch>
            <a:fillRect/>
          </a:stretch>
        </p:blipFill>
        <p:spPr bwMode="auto">
          <a:xfrm>
            <a:off x="3429000" y="3810000"/>
            <a:ext cx="5714856" cy="3048000"/>
          </a:xfrm>
          <a:prstGeom prst="rect">
            <a:avLst/>
          </a:prstGeom>
          <a:noFill/>
          <a:ln w="9525">
            <a:noFill/>
            <a:miter lim="800000"/>
            <a:headEnd/>
            <a:tailEnd/>
          </a:ln>
          <a:effectLst/>
        </p:spPr>
      </p:pic>
      <p:sp>
        <p:nvSpPr>
          <p:cNvPr id="10" name="Rectangle 9"/>
          <p:cNvSpPr/>
          <p:nvPr/>
        </p:nvSpPr>
        <p:spPr>
          <a:xfrm>
            <a:off x="228600" y="4495800"/>
            <a:ext cx="2895600" cy="1015663"/>
          </a:xfrm>
          <a:prstGeom prst="rect">
            <a:avLst/>
          </a:prstGeom>
        </p:spPr>
        <p:txBody>
          <a:bodyPr wrap="square">
            <a:spAutoFit/>
          </a:bodyPr>
          <a:lstStyle/>
          <a:p>
            <a:r>
              <a:rPr lang="en-US" sz="1200" dirty="0"/>
              <a:t>Q. </a:t>
            </a:r>
            <a:r>
              <a:rPr lang="en-US" sz="1200" dirty="0" err="1"/>
              <a:t>Xiong</a:t>
            </a:r>
            <a:r>
              <a:rPr lang="en-US" sz="1200" dirty="0"/>
              <a:t>, Z. </a:t>
            </a:r>
            <a:r>
              <a:rPr lang="en-US" sz="1200" dirty="0" err="1"/>
              <a:t>Xu</a:t>
            </a:r>
            <a:r>
              <a:rPr lang="en-US" sz="1200" dirty="0"/>
              <a:t>, Z. Liu, M. Wang, Z. Chen, Y. Sun, Y. </a:t>
            </a:r>
            <a:r>
              <a:rPr lang="en-US" sz="1200" dirty="0" err="1"/>
              <a:t>Gu</a:t>
            </a:r>
            <a:r>
              <a:rPr lang="en-US" sz="1200" dirty="0"/>
              <a:t>, X. Li, and G. Yu, “Enhancing the patent matching capability of large language models via memory graph,” in ACM SIGIR 2025.</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7200" y="762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Graphs for Multi-Agent Coordination</a:t>
            </a:r>
            <a:endParaRPr lang="en-US" sz="1100" dirty="0"/>
          </a:p>
        </p:txBody>
      </p:sp>
      <p:pic>
        <p:nvPicPr>
          <p:cNvPr id="16386" name="Picture 2"/>
          <p:cNvPicPr>
            <a:picLocks noChangeAspect="1" noChangeArrowheads="1"/>
          </p:cNvPicPr>
          <p:nvPr/>
        </p:nvPicPr>
        <p:blipFill>
          <a:blip r:embed="rId3"/>
          <a:srcRect/>
          <a:stretch>
            <a:fillRect/>
          </a:stretch>
        </p:blipFill>
        <p:spPr bwMode="auto">
          <a:xfrm>
            <a:off x="1219200" y="1143000"/>
            <a:ext cx="6313487" cy="5104300"/>
          </a:xfrm>
          <a:prstGeom prst="rect">
            <a:avLst/>
          </a:prstGeom>
          <a:noFill/>
          <a:ln w="9525">
            <a:noFill/>
            <a:miter lim="800000"/>
            <a:headEnd/>
            <a:tailEnd/>
          </a:ln>
          <a:effectLst/>
        </p:spPr>
      </p:pic>
      <p:sp>
        <p:nvSpPr>
          <p:cNvPr id="1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13;p10"/>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pic>
        <p:nvPicPr>
          <p:cNvPr id="17410" name="Picture 2"/>
          <p:cNvPicPr>
            <a:picLocks noChangeAspect="1" noChangeArrowheads="1"/>
          </p:cNvPicPr>
          <p:nvPr/>
        </p:nvPicPr>
        <p:blipFill>
          <a:blip r:embed="rId3"/>
          <a:srcRect/>
          <a:stretch>
            <a:fillRect/>
          </a:stretch>
        </p:blipFill>
        <p:spPr bwMode="auto">
          <a:xfrm>
            <a:off x="152400" y="533400"/>
            <a:ext cx="8305800" cy="3569265"/>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a:srcRect/>
          <a:stretch>
            <a:fillRect/>
          </a:stretch>
        </p:blipFill>
        <p:spPr bwMode="auto">
          <a:xfrm>
            <a:off x="685800" y="4114800"/>
            <a:ext cx="7162800" cy="2632438"/>
          </a:xfrm>
          <a:prstGeom prst="rect">
            <a:avLst/>
          </a:prstGeom>
          <a:noFill/>
          <a:ln w="9525">
            <a:noFill/>
            <a:miter lim="800000"/>
            <a:headEnd/>
            <a:tailEnd/>
          </a:ln>
          <a:effectLst/>
        </p:spPr>
      </p:pic>
      <p:sp>
        <p:nvSpPr>
          <p:cNvPr id="2" name="AutoShape 2"/>
          <p:cNvSpPr/>
          <p:nvPr/>
        </p:nvSpPr>
        <p:spPr>
          <a:xfrm>
            <a:off x="457200" y="76200"/>
            <a:ext cx="800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200" b="1" dirty="0">
                <a:solidFill>
                  <a:srgbClr val="333333"/>
                </a:solidFill>
                <a:latin typeface="Arial" panose="020B0604020202020204" pitchFamily="34" charset="0"/>
                <a:ea typeface="Poppins"/>
                <a:cs typeface="Arial" panose="020B0604020202020204" pitchFamily="34" charset="0"/>
                <a:sym typeface="Poppins"/>
              </a:rPr>
              <a:t>Graphs for Multi-Agent Coordination</a:t>
            </a:r>
            <a:endParaRPr lang="en-US" sz="1100" dirty="0"/>
          </a:p>
        </p:txBody>
      </p:sp>
      <p:sp>
        <p:nvSpPr>
          <p:cNvPr id="7" name="Rectangle 6"/>
          <p:cNvSpPr/>
          <p:nvPr/>
        </p:nvSpPr>
        <p:spPr>
          <a:xfrm>
            <a:off x="7848600" y="990600"/>
            <a:ext cx="1143000" cy="1785104"/>
          </a:xfrm>
          <a:prstGeom prst="rect">
            <a:avLst/>
          </a:prstGeom>
        </p:spPr>
        <p:txBody>
          <a:bodyPr wrap="square">
            <a:spAutoFit/>
          </a:bodyPr>
          <a:lstStyle/>
          <a:p>
            <a:r>
              <a:rPr lang="en-US" sz="1000" dirty="0"/>
              <a:t>C. </a:t>
            </a:r>
            <a:r>
              <a:rPr lang="en-US" sz="1000" dirty="0" err="1"/>
              <a:t>Qian</a:t>
            </a:r>
            <a:r>
              <a:rPr lang="en-US" sz="1000" dirty="0"/>
              <a:t>, Z. </a:t>
            </a:r>
            <a:r>
              <a:rPr lang="en-US" sz="1000" dirty="0" err="1"/>
              <a:t>Xie</a:t>
            </a:r>
            <a:r>
              <a:rPr lang="en-US" sz="1000" dirty="0"/>
              <a:t>, Y. Wang, W. Liu, K. Zhu, H. Xia, Y. Dang, Z. Du, W. Chen, C. Yang, Z. Liu, and M. Sun, “Scaling large language model-based multi-agent collaboration,” in ICLR 2025.</a:t>
            </a:r>
          </a:p>
        </p:txBody>
      </p:sp>
      <p:sp>
        <p:nvSpPr>
          <p:cNvPr id="4" name="Google Shape;213;p10">
            <a:extLst>
              <a:ext uri="{FF2B5EF4-FFF2-40B4-BE49-F238E27FC236}">
                <a16:creationId xmlns:a16="http://schemas.microsoft.com/office/drawing/2014/main" id="{821F5EBF-51CB-2C21-A824-1E5ECB97D273}"/>
              </a:ext>
            </a:extLst>
          </p:cNvPr>
          <p:cNvSpPr txBox="1">
            <a:spLocks/>
          </p:cNvSpPr>
          <p:nvPr/>
        </p:nvSpPr>
        <p:spPr>
          <a:xfrm>
            <a:off x="6781800" y="65690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143000" y="182285"/>
            <a:ext cx="5591871" cy="1143000"/>
          </a:xfrm>
        </p:spPr>
        <p:txBody>
          <a:bodyPr>
            <a:normAutofit/>
          </a:bodyPr>
          <a:lstStyle/>
          <a:p>
            <a:r>
              <a:rPr lang="en-US" altLang="zh-CN" b="1" dirty="0"/>
              <a:t>6. Graphs for AI Agents</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152400" y="1271147"/>
            <a:ext cx="8949270" cy="2973122"/>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AI Agents</a:t>
            </a:r>
          </a:p>
          <a:p>
            <a:pPr marL="800100" lvl="1" indent="-342900" algn="just">
              <a:lnSpc>
                <a:spcPct val="130000"/>
              </a:lnSpc>
              <a:buFontTx/>
              <a:buChar char="-"/>
            </a:pPr>
            <a:r>
              <a:rPr lang="en-US" sz="2400" dirty="0"/>
              <a:t>Agent Interaction With Task Planning Graphs</a:t>
            </a:r>
          </a:p>
          <a:p>
            <a:pPr marL="800100" lvl="1" indent="-342900" algn="just">
              <a:lnSpc>
                <a:spcPct val="130000"/>
              </a:lnSpc>
              <a:buFontTx/>
              <a:buChar char="-"/>
            </a:pPr>
            <a:r>
              <a:rPr lang="en-US" sz="2400" dirty="0"/>
              <a:t>Agent Interaction With Task Execution Graphs</a:t>
            </a:r>
          </a:p>
          <a:p>
            <a:pPr marL="800100" lvl="1" indent="-342900" algn="just">
              <a:lnSpc>
                <a:spcPct val="130000"/>
              </a:lnSpc>
              <a:buFontTx/>
              <a:buChar char="-"/>
            </a:pPr>
            <a:r>
              <a:rPr lang="en-US" sz="2400" dirty="0"/>
              <a:t>Agent Interaction With Memory Graphs</a:t>
            </a:r>
          </a:p>
          <a:p>
            <a:pPr marL="800100" lvl="1" indent="-342900" algn="just">
              <a:lnSpc>
                <a:spcPct val="130000"/>
              </a:lnSpc>
              <a:buFontTx/>
              <a:buChar char="-"/>
            </a:pPr>
            <a:r>
              <a:rPr lang="en-US" sz="2400" dirty="0"/>
              <a:t>Multi-Agent Coordination Graphs</a:t>
            </a:r>
            <a:endParaRPr lang="en-HK" altLang="zh-CN" sz="2400" dirty="0">
              <a:cs typeface="Times New Roman" panose="02020603050405020304" pitchFamily="18" charset="0"/>
            </a:endParaRPr>
          </a:p>
          <a:p>
            <a:pPr marL="800100" lvl="1" indent="-342900" algn="just">
              <a:lnSpc>
                <a:spcPct val="130000"/>
              </a:lnSpc>
              <a:buFontTx/>
              <a:buChar char="-"/>
            </a:pPr>
            <a:endParaRPr lang="en-HK" altLang="zh-CN" sz="2400" dirty="0">
              <a:cs typeface="Times New Roman" panose="02020603050405020304" pitchFamily="18" charset="0"/>
            </a:endParaRPr>
          </a:p>
        </p:txBody>
      </p:sp>
      <p:sp>
        <p:nvSpPr>
          <p:cNvPr id="7" name="矩形 6">
            <a:extLst>
              <a:ext uri="{FF2B5EF4-FFF2-40B4-BE49-F238E27FC236}">
                <a16:creationId xmlns:a16="http://schemas.microsoft.com/office/drawing/2014/main" id="{71E7C5DD-D074-459D-9EA6-7C81551E6660}"/>
              </a:ext>
            </a:extLst>
          </p:cNvPr>
          <p:cNvSpPr/>
          <p:nvPr/>
        </p:nvSpPr>
        <p:spPr>
          <a:xfrm>
            <a:off x="2483196" y="6029980"/>
            <a:ext cx="4144071" cy="523220"/>
          </a:xfrm>
          <a:prstGeom prst="rect">
            <a:avLst/>
          </a:prstGeom>
        </p:spPr>
        <p:txBody>
          <a:bodyPr wrap="square">
            <a:spAutoFit/>
          </a:bodyPr>
          <a:lstStyle/>
          <a:p>
            <a:r>
              <a:rPr lang="en-US" altLang="zh-CN" sz="2800" dirty="0"/>
              <a:t>P</a:t>
            </a:r>
            <a:r>
              <a:rPr lang="en-HK" sz="2800" dirty="0"/>
              <a:t>resented by </a:t>
            </a:r>
            <a:r>
              <a:rPr lang="en-US" sz="2800" dirty="0" err="1">
                <a:solidFill>
                  <a:schemeClr val="tx2"/>
                </a:solidFill>
              </a:rPr>
              <a:t>Arijit</a:t>
            </a:r>
            <a:r>
              <a:rPr lang="en-US" sz="2800" dirty="0">
                <a:solidFill>
                  <a:schemeClr val="tx2"/>
                </a:solidFill>
              </a:rPr>
              <a:t> Khan</a:t>
            </a:r>
            <a:endParaRPr lang="en-HK" sz="2800" dirty="0">
              <a:solidFill>
                <a:schemeClr val="tx2"/>
              </a:solidFill>
            </a:endParaRPr>
          </a:p>
        </p:txBody>
      </p:sp>
      <p:pic>
        <p:nvPicPr>
          <p:cNvPr id="9" name="Picture 1"/>
          <p:cNvPicPr>
            <a:picLocks noChangeAspect="1" noChangeArrowheads="1"/>
          </p:cNvPicPr>
          <p:nvPr/>
        </p:nvPicPr>
        <p:blipFill>
          <a:blip r:embed="rId2"/>
          <a:srcRect/>
          <a:stretch>
            <a:fillRect/>
          </a:stretch>
        </p:blipFill>
        <p:spPr bwMode="auto">
          <a:xfrm>
            <a:off x="3581400" y="4615795"/>
            <a:ext cx="1306794" cy="1313242"/>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12" name="Rectangle 11"/>
          <p:cNvSpPr/>
          <p:nvPr/>
        </p:nvSpPr>
        <p:spPr>
          <a:xfrm rot="20313524">
            <a:off x="6154275" y="3215580"/>
            <a:ext cx="2743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Questions? </a:t>
            </a:r>
          </a:p>
        </p:txBody>
      </p:sp>
    </p:spTree>
    <p:extLst>
      <p:ext uri="{BB962C8B-B14F-4D97-AF65-F5344CB8AC3E}">
        <p14:creationId xmlns:p14="http://schemas.microsoft.com/office/powerpoint/2010/main" val="9705096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526204" y="100371"/>
            <a:ext cx="6049071" cy="1143000"/>
          </a:xfrm>
        </p:spPr>
        <p:txBody>
          <a:bodyPr>
            <a:normAutofit/>
          </a:bodyPr>
          <a:lstStyle/>
          <a:p>
            <a:r>
              <a:rPr lang="en-US" altLang="zh-CN" b="1" dirty="0"/>
              <a:t>7.</a:t>
            </a:r>
            <a:r>
              <a:rPr lang="zh-CN" altLang="en-US" b="1" dirty="0"/>
              <a:t> </a:t>
            </a:r>
            <a:r>
              <a:rPr lang="en-US" b="1" dirty="0"/>
              <a:t>AI Agents for Graphs</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06" b="10006"/>
          <a:stretch/>
        </p:blipFill>
        <p:spPr bwMode="auto">
          <a:xfrm>
            <a:off x="4079189" y="4980175"/>
            <a:ext cx="1032550" cy="1032550"/>
          </a:xfrm>
          <a:prstGeom prst="ellipse">
            <a:avLst/>
          </a:prstGeom>
          <a:noFill/>
          <a:ln w="9525">
            <a:noFill/>
            <a:miter lim="800000"/>
            <a:headEnd/>
            <a:tailEnd/>
          </a:ln>
          <a:effectLst/>
        </p:spPr>
      </p:pic>
      <p:sp>
        <p:nvSpPr>
          <p:cNvPr id="12" name="TextBox 11"/>
          <p:cNvSpPr txBox="1"/>
          <p:nvPr/>
        </p:nvSpPr>
        <p:spPr>
          <a:xfrm>
            <a:off x="7391400" y="874039"/>
            <a:ext cx="45719" cy="369332"/>
          </a:xfrm>
          <a:prstGeom prst="rect">
            <a:avLst/>
          </a:prstGeom>
          <a:noFill/>
        </p:spPr>
        <p:txBody>
          <a:bodyPr wrap="square" rtlCol="0">
            <a:spAutoFit/>
          </a:bodyPr>
          <a:lstStyle/>
          <a:p>
            <a:endParaRPr lang="zh-CN" alt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9" name="Title 1">
            <a:extLst>
              <a:ext uri="{FF2B5EF4-FFF2-40B4-BE49-F238E27FC236}">
                <a16:creationId xmlns:a16="http://schemas.microsoft.com/office/drawing/2014/main" id="{52426CE4-50FB-9E42-61B3-4D97B804C433}"/>
              </a:ext>
            </a:extLst>
          </p:cNvPr>
          <p:cNvSpPr txBox="1">
            <a:spLocks/>
          </p:cNvSpPr>
          <p:nvPr/>
        </p:nvSpPr>
        <p:spPr>
          <a:xfrm>
            <a:off x="2057400" y="5715000"/>
            <a:ext cx="5591871"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2800" dirty="0">
                <a:ea typeface="+mj-ea"/>
                <a:cs typeface="+mj-cs"/>
              </a:rPr>
              <a:t>Presented</a:t>
            </a:r>
            <a:r>
              <a:rPr lang="zh-CN" altLang="en-US" sz="2800" dirty="0">
                <a:ea typeface="+mj-ea"/>
                <a:cs typeface="+mj-cs"/>
              </a:rPr>
              <a:t> </a:t>
            </a:r>
            <a:r>
              <a:rPr lang="en-US" altLang="zh-CN" sz="2800" dirty="0">
                <a:ea typeface="+mj-ea"/>
                <a:cs typeface="+mj-cs"/>
              </a:rPr>
              <a:t>by</a:t>
            </a:r>
            <a:r>
              <a:rPr lang="zh-CN" altLang="en-US" sz="2800" dirty="0">
                <a:ea typeface="+mj-ea"/>
                <a:cs typeface="+mj-cs"/>
              </a:rPr>
              <a:t> </a:t>
            </a:r>
            <a:r>
              <a:rPr lang="en-US" altLang="zh-CN" sz="2800" dirty="0" err="1">
                <a:solidFill>
                  <a:schemeClr val="tx2"/>
                </a:solidFill>
              </a:rPr>
              <a:t>Longxu</a:t>
            </a:r>
            <a:r>
              <a:rPr lang="en-US" altLang="zh-CN" sz="2800" dirty="0">
                <a:solidFill>
                  <a:schemeClr val="tx2"/>
                </a:solidFill>
              </a:rPr>
              <a:t> Sun</a:t>
            </a:r>
            <a:endParaRPr lang="en-US" sz="2800" dirty="0">
              <a:solidFill>
                <a:schemeClr val="tx2"/>
              </a:solidFill>
            </a:endParaRPr>
          </a:p>
        </p:txBody>
      </p:sp>
      <p:sp>
        <p:nvSpPr>
          <p:cNvPr id="10" name="矩形 2">
            <a:extLst>
              <a:ext uri="{FF2B5EF4-FFF2-40B4-BE49-F238E27FC236}">
                <a16:creationId xmlns:a16="http://schemas.microsoft.com/office/drawing/2014/main" id="{30F0E3FA-5A30-5D64-2442-6D31FC347B2D}"/>
              </a:ext>
            </a:extLst>
          </p:cNvPr>
          <p:cNvSpPr/>
          <p:nvPr/>
        </p:nvSpPr>
        <p:spPr>
          <a:xfrm>
            <a:off x="1134170" y="1581552"/>
            <a:ext cx="7438329" cy="1835567"/>
          </a:xfrm>
          <a:prstGeom prst="rect">
            <a:avLst/>
          </a:prstGeom>
        </p:spPr>
        <p:txBody>
          <a:bodyPr wrap="square">
            <a:spAutoFit/>
          </a:bodyPr>
          <a:lstStyle/>
          <a:p>
            <a:pPr lvl="1" algn="just">
              <a:lnSpc>
                <a:spcPct val="120000"/>
              </a:lnSpc>
            </a:pPr>
            <a:r>
              <a:rPr lang="en-US" altLang="zh-CN" sz="2400" dirty="0">
                <a:cs typeface="Times New Roman" panose="02020603050405020304" pitchFamily="18" charset="0"/>
              </a:rPr>
              <a:t>A. </a:t>
            </a:r>
            <a:r>
              <a:rPr lang="en-HK" sz="2400" dirty="0"/>
              <a:t>General Graph Problem Solving</a:t>
            </a:r>
            <a:endParaRPr lang="en-HK" altLang="zh-CN" sz="2400" dirty="0">
              <a:cs typeface="Times New Roman" panose="02020603050405020304" pitchFamily="18" charset="0"/>
            </a:endParaRPr>
          </a:p>
          <a:p>
            <a:pPr lvl="1" algn="just">
              <a:lnSpc>
                <a:spcPct val="120000"/>
              </a:lnSpc>
            </a:pPr>
            <a:r>
              <a:rPr lang="en-HK" altLang="zh-CN" sz="2400" dirty="0">
                <a:cs typeface="Times New Roman" panose="02020603050405020304" pitchFamily="18" charset="0"/>
              </a:rPr>
              <a:t>B. </a:t>
            </a:r>
            <a:r>
              <a:rPr lang="en-HK" sz="2400" dirty="0"/>
              <a:t>Tool-Augmented Graph Algorithmic Reasoning</a:t>
            </a:r>
          </a:p>
          <a:p>
            <a:pPr lvl="1" algn="just">
              <a:lnSpc>
                <a:spcPct val="120000"/>
              </a:lnSpc>
            </a:pPr>
            <a:r>
              <a:rPr lang="en-HK" altLang="zh-CN" sz="2400" dirty="0">
                <a:cs typeface="Times New Roman" panose="02020603050405020304" pitchFamily="18" charset="0"/>
              </a:rPr>
              <a:t>C. </a:t>
            </a:r>
            <a:r>
              <a:rPr lang="en-HK" sz="2400" dirty="0"/>
              <a:t>Domain-Specific KG Construction</a:t>
            </a:r>
            <a:endParaRPr lang="en-HK" altLang="zh-CN" sz="2400" dirty="0">
              <a:cs typeface="Times New Roman" panose="02020603050405020304" pitchFamily="18" charset="0"/>
            </a:endParaRPr>
          </a:p>
          <a:p>
            <a:pPr lvl="1" algn="just">
              <a:lnSpc>
                <a:spcPct val="120000"/>
              </a:lnSpc>
            </a:pPr>
            <a:r>
              <a:rPr lang="en-US" altLang="zh-CN" sz="2400" dirty="0">
                <a:cs typeface="Times New Roman" panose="02020603050405020304" pitchFamily="18" charset="0"/>
              </a:rPr>
              <a:t>D.</a:t>
            </a:r>
            <a:r>
              <a:rPr lang="zh-CN" altLang="en-US" sz="2400" dirty="0">
                <a:cs typeface="Times New Roman" panose="02020603050405020304" pitchFamily="18" charset="0"/>
              </a:rPr>
              <a:t> </a:t>
            </a:r>
            <a:r>
              <a:rPr lang="en-HK" sz="2400" dirty="0"/>
              <a:t>Community Search</a:t>
            </a:r>
            <a:endParaRPr lang="en-HK" altLang="zh-CN" sz="2400" dirty="0">
              <a:cs typeface="Times New Roman" panose="02020603050405020304" pitchFamily="18" charset="0"/>
            </a:endParaRPr>
          </a:p>
        </p:txBody>
      </p:sp>
    </p:spTree>
    <p:extLst>
      <p:ext uri="{BB962C8B-B14F-4D97-AF65-F5344CB8AC3E}">
        <p14:creationId xmlns:p14="http://schemas.microsoft.com/office/powerpoint/2010/main" val="4754863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AC5A-A2DA-1FA5-E388-E47E1449F261}"/>
              </a:ext>
            </a:extLst>
          </p:cNvPr>
          <p:cNvSpPr>
            <a:spLocks noGrp="1"/>
          </p:cNvSpPr>
          <p:nvPr>
            <p:ph type="title"/>
          </p:nvPr>
        </p:nvSpPr>
        <p:spPr/>
        <p:txBody>
          <a:bodyPr>
            <a:noAutofit/>
          </a:bodyPr>
          <a:lstStyle/>
          <a:p>
            <a:r>
              <a:rPr lang="en-HK" sz="3200" b="1" dirty="0"/>
              <a:t>MA-GTS: A Multi-Agent Framework for Graph Problems</a:t>
            </a:r>
            <a:r>
              <a:rPr lang="zh-CN" altLang="en-US" sz="3200" b="1" dirty="0"/>
              <a:t> </a:t>
            </a:r>
            <a:r>
              <a:rPr lang="en-US" altLang="zh-CN" sz="3200" b="1" dirty="0"/>
              <a:t>(</a:t>
            </a:r>
            <a:r>
              <a:rPr lang="en-HK" sz="3200" b="1" dirty="0"/>
              <a:t>EMNLP 2025</a:t>
            </a:r>
            <a:r>
              <a:rPr lang="en-US" altLang="zh-CN" sz="3200" b="1" dirty="0"/>
              <a:t>)</a:t>
            </a:r>
            <a:endParaRPr lang="en-US" sz="3200" dirty="0"/>
          </a:p>
        </p:txBody>
      </p:sp>
      <p:sp>
        <p:nvSpPr>
          <p:cNvPr id="3" name="Content Placeholder 2">
            <a:extLst>
              <a:ext uri="{FF2B5EF4-FFF2-40B4-BE49-F238E27FC236}">
                <a16:creationId xmlns:a16="http://schemas.microsoft.com/office/drawing/2014/main" id="{A6364C68-28DE-853B-2F97-8F171DF79ABE}"/>
              </a:ext>
            </a:extLst>
          </p:cNvPr>
          <p:cNvSpPr>
            <a:spLocks noGrp="1"/>
          </p:cNvSpPr>
          <p:nvPr>
            <p:ph idx="1"/>
          </p:nvPr>
        </p:nvSpPr>
        <p:spPr>
          <a:xfrm>
            <a:off x="304800" y="4343400"/>
            <a:ext cx="8229600" cy="1981200"/>
          </a:xfrm>
        </p:spPr>
        <p:txBody>
          <a:bodyPr>
            <a:normAutofit/>
          </a:bodyPr>
          <a:lstStyle/>
          <a:p>
            <a:r>
              <a:rPr lang="en-HK" sz="2800" b="1" dirty="0"/>
              <a:t>Problem:</a:t>
            </a:r>
            <a:r>
              <a:rPr lang="en-HK" sz="2800" dirty="0"/>
              <a:t> Real-world graph problems (logistics, networks, traffic) are complex, noisy, and irregular</a:t>
            </a:r>
          </a:p>
          <a:p>
            <a:r>
              <a:rPr lang="en-HK" sz="2800" b="1" dirty="0"/>
              <a:t>Limitations of LLMs:</a:t>
            </a:r>
            <a:r>
              <a:rPr lang="en-HK" sz="2800" dirty="0"/>
              <a:t> limited accuracy, input length constraints, suboptimal algorithm selection</a:t>
            </a:r>
          </a:p>
        </p:txBody>
      </p:sp>
      <p:pic>
        <p:nvPicPr>
          <p:cNvPr id="4" name="Picture 2">
            <a:extLst>
              <a:ext uri="{FF2B5EF4-FFF2-40B4-BE49-F238E27FC236}">
                <a16:creationId xmlns:a16="http://schemas.microsoft.com/office/drawing/2014/main" id="{54AAE8DE-DCAF-2408-20C8-CF3668B4C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600200"/>
            <a:ext cx="66802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E65659-FBDD-872D-AC1B-A63A90027BAF}"/>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aclanthology.org</a:t>
            </a:r>
            <a:r>
              <a:rPr lang="en-US" dirty="0"/>
              <a:t>/2025.emnlp-main.973.pdf</a:t>
            </a:r>
          </a:p>
        </p:txBody>
      </p:sp>
      <p:sp>
        <p:nvSpPr>
          <p:cNvPr id="8" name="Google Shape;213;p10">
            <a:extLst>
              <a:ext uri="{FF2B5EF4-FFF2-40B4-BE49-F238E27FC236}">
                <a16:creationId xmlns:a16="http://schemas.microsoft.com/office/drawing/2014/main" id="{9C651398-0A38-EE5D-6135-BFAB9CE2A39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1336737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2F7AE-0F22-8BFF-C975-EE8571046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FDBD8-740D-6A1A-90D0-4C8C44605759}"/>
              </a:ext>
            </a:extLst>
          </p:cNvPr>
          <p:cNvSpPr>
            <a:spLocks noGrp="1"/>
          </p:cNvSpPr>
          <p:nvPr>
            <p:ph type="title"/>
          </p:nvPr>
        </p:nvSpPr>
        <p:spPr/>
        <p:txBody>
          <a:bodyPr>
            <a:noAutofit/>
          </a:bodyPr>
          <a:lstStyle/>
          <a:p>
            <a:r>
              <a:rPr lang="en-HK" sz="3200" b="1" dirty="0"/>
              <a:t>MA-GTS: A Multi-Agent Framework for Graph Problems</a:t>
            </a:r>
            <a:r>
              <a:rPr lang="zh-CN" altLang="en-US" sz="3200" b="1" dirty="0"/>
              <a:t> </a:t>
            </a:r>
            <a:r>
              <a:rPr lang="en-US" altLang="zh-CN" sz="3200" b="1" dirty="0"/>
              <a:t>(</a:t>
            </a:r>
            <a:r>
              <a:rPr lang="en-HK" sz="3200" b="1" dirty="0"/>
              <a:t>EMNLP 2025</a:t>
            </a:r>
            <a:r>
              <a:rPr lang="en-US" altLang="zh-CN" sz="3200" b="1" dirty="0"/>
              <a:t>)</a:t>
            </a:r>
            <a:endParaRPr lang="en-US" sz="3200" dirty="0"/>
          </a:p>
        </p:txBody>
      </p:sp>
      <p:pic>
        <p:nvPicPr>
          <p:cNvPr id="1026" name="Picture 2">
            <a:extLst>
              <a:ext uri="{FF2B5EF4-FFF2-40B4-BE49-F238E27FC236}">
                <a16:creationId xmlns:a16="http://schemas.microsoft.com/office/drawing/2014/main" id="{FFBCA917-19B0-7333-7DE7-AC935AB3F6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1900" y="1600200"/>
            <a:ext cx="6680200" cy="26543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0DEBDFD-F0CF-2A06-8082-6A3831000F5A}"/>
              </a:ext>
            </a:extLst>
          </p:cNvPr>
          <p:cNvSpPr txBox="1">
            <a:spLocks/>
          </p:cNvSpPr>
          <p:nvPr/>
        </p:nvSpPr>
        <p:spPr>
          <a:xfrm>
            <a:off x="457200" y="4572000"/>
            <a:ext cx="8229600" cy="18716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HK" sz="2800" b="1" dirty="0"/>
              <a:t>Solution:</a:t>
            </a:r>
            <a:r>
              <a:rPr lang="en-HK" sz="2800" dirty="0"/>
              <a:t> MA-GTS decomposes complex problems via agent collaboration</a:t>
            </a:r>
          </a:p>
        </p:txBody>
      </p:sp>
      <p:sp>
        <p:nvSpPr>
          <p:cNvPr id="9" name="TextBox 8">
            <a:extLst>
              <a:ext uri="{FF2B5EF4-FFF2-40B4-BE49-F238E27FC236}">
                <a16:creationId xmlns:a16="http://schemas.microsoft.com/office/drawing/2014/main" id="{349AA909-46DE-8888-D29B-C090E0FB76BB}"/>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aclanthology.org</a:t>
            </a:r>
            <a:r>
              <a:rPr lang="en-US" dirty="0"/>
              <a:t>/2025.emnlp-main.973.pdf</a:t>
            </a:r>
          </a:p>
        </p:txBody>
      </p:sp>
      <p:sp>
        <p:nvSpPr>
          <p:cNvPr id="5" name="Google Shape;213;p10">
            <a:extLst>
              <a:ext uri="{FF2B5EF4-FFF2-40B4-BE49-F238E27FC236}">
                <a16:creationId xmlns:a16="http://schemas.microsoft.com/office/drawing/2014/main" id="{02A2A689-A560-7289-89CB-7E8B96E4FB1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2560777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53E08-B206-555E-3A22-33B110A29D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837D2-96CD-E1A7-78D8-FFC06B5EDC02}"/>
              </a:ext>
            </a:extLst>
          </p:cNvPr>
          <p:cNvSpPr>
            <a:spLocks noGrp="1"/>
          </p:cNvSpPr>
          <p:nvPr>
            <p:ph type="title"/>
          </p:nvPr>
        </p:nvSpPr>
        <p:spPr/>
        <p:txBody>
          <a:bodyPr>
            <a:noAutofit/>
          </a:bodyPr>
          <a:lstStyle/>
          <a:p>
            <a:r>
              <a:rPr lang="en-HK" sz="3200" b="1" dirty="0"/>
              <a:t>MA-GTS: A Multi-Agent Framework for Graph Problems</a:t>
            </a:r>
            <a:r>
              <a:rPr lang="zh-CN" altLang="en-US" sz="3200" b="1" dirty="0"/>
              <a:t> </a:t>
            </a:r>
            <a:r>
              <a:rPr lang="en-US" altLang="zh-CN" sz="3200" b="1" dirty="0"/>
              <a:t>(</a:t>
            </a:r>
            <a:r>
              <a:rPr lang="en-HK" sz="3200" b="1" dirty="0"/>
              <a:t>EMNLP 2025</a:t>
            </a:r>
            <a:r>
              <a:rPr lang="en-US" altLang="zh-CN" sz="3200" b="1" dirty="0"/>
              <a:t>)</a:t>
            </a:r>
            <a:endParaRPr lang="en-US" sz="3200" dirty="0"/>
          </a:p>
        </p:txBody>
      </p:sp>
      <p:sp>
        <p:nvSpPr>
          <p:cNvPr id="8" name="Content Placeholder 2">
            <a:extLst>
              <a:ext uri="{FF2B5EF4-FFF2-40B4-BE49-F238E27FC236}">
                <a16:creationId xmlns:a16="http://schemas.microsoft.com/office/drawing/2014/main" id="{17C0A3C4-FA98-1BA5-D969-A015B0014809}"/>
              </a:ext>
            </a:extLst>
          </p:cNvPr>
          <p:cNvSpPr txBox="1">
            <a:spLocks/>
          </p:cNvSpPr>
          <p:nvPr/>
        </p:nvSpPr>
        <p:spPr>
          <a:xfrm>
            <a:off x="457200" y="5257800"/>
            <a:ext cx="8229600" cy="1050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HK" sz="2800" b="1" dirty="0"/>
              <a:t>Pipeline:</a:t>
            </a:r>
            <a:r>
              <a:rPr lang="en-HK" sz="2800" dirty="0"/>
              <a:t> Text-based graph → structured representation → dynamic algorithm selection</a:t>
            </a:r>
          </a:p>
        </p:txBody>
      </p:sp>
      <p:pic>
        <p:nvPicPr>
          <p:cNvPr id="4098" name="Picture 2">
            <a:extLst>
              <a:ext uri="{FF2B5EF4-FFF2-40B4-BE49-F238E27FC236}">
                <a16:creationId xmlns:a16="http://schemas.microsoft.com/office/drawing/2014/main" id="{3303DC3A-416C-8FCA-0FAC-DF8A7D6F7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76400"/>
            <a:ext cx="8915400" cy="3092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DF6189-E114-5343-2990-101412E68F2F}"/>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aclanthology.org</a:t>
            </a:r>
            <a:r>
              <a:rPr lang="en-US" dirty="0"/>
              <a:t>/2025.emnlp-main.973.pdf</a:t>
            </a:r>
          </a:p>
        </p:txBody>
      </p:sp>
      <p:sp>
        <p:nvSpPr>
          <p:cNvPr id="6" name="Google Shape;213;p10">
            <a:extLst>
              <a:ext uri="{FF2B5EF4-FFF2-40B4-BE49-F238E27FC236}">
                <a16:creationId xmlns:a16="http://schemas.microsoft.com/office/drawing/2014/main" id="{D6FF49A9-B0CC-DDB0-4F64-5A5557A580A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7715446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402C0-C5B3-0527-2735-82E1C9E7F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E30E5-BD72-84F6-7D06-129A08045EAD}"/>
              </a:ext>
            </a:extLst>
          </p:cNvPr>
          <p:cNvSpPr>
            <a:spLocks noGrp="1"/>
          </p:cNvSpPr>
          <p:nvPr>
            <p:ph type="title"/>
          </p:nvPr>
        </p:nvSpPr>
        <p:spPr/>
        <p:txBody>
          <a:bodyPr>
            <a:noAutofit/>
          </a:bodyPr>
          <a:lstStyle/>
          <a:p>
            <a:r>
              <a:rPr lang="en-HK" sz="3200" b="1" dirty="0"/>
              <a:t>MA-GTS: A Multi-Agent Framework for Graph Problems</a:t>
            </a:r>
            <a:r>
              <a:rPr lang="zh-CN" altLang="en-US" sz="3200" b="1" dirty="0"/>
              <a:t> </a:t>
            </a:r>
            <a:r>
              <a:rPr lang="en-US" altLang="zh-CN" sz="3200" b="1" dirty="0"/>
              <a:t>(</a:t>
            </a:r>
            <a:r>
              <a:rPr lang="en-HK" sz="3200" b="1" dirty="0"/>
              <a:t>EMNLP 2025</a:t>
            </a:r>
            <a:r>
              <a:rPr lang="en-US" altLang="zh-CN" sz="3200" b="1" dirty="0"/>
              <a:t>)</a:t>
            </a:r>
            <a:endParaRPr lang="en-US" sz="3200" dirty="0"/>
          </a:p>
        </p:txBody>
      </p:sp>
      <p:pic>
        <p:nvPicPr>
          <p:cNvPr id="6146" name="Picture 2">
            <a:extLst>
              <a:ext uri="{FF2B5EF4-FFF2-40B4-BE49-F238E27FC236}">
                <a16:creationId xmlns:a16="http://schemas.microsoft.com/office/drawing/2014/main" id="{16908A5D-A4B2-D3D8-81DF-EFAA6FCA26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501"/>
          <a:stretch>
            <a:fillRect/>
          </a:stretch>
        </p:blipFill>
        <p:spPr bwMode="auto">
          <a:xfrm>
            <a:off x="0" y="1557339"/>
            <a:ext cx="9144000" cy="2938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1C7BEF4-E615-A5D9-AD2E-F236986B63CC}"/>
              </a:ext>
            </a:extLst>
          </p:cNvPr>
          <p:cNvPicPr>
            <a:picLocks noChangeAspect="1"/>
          </p:cNvPicPr>
          <p:nvPr/>
        </p:nvPicPr>
        <p:blipFill>
          <a:blip r:embed="rId3"/>
          <a:stretch>
            <a:fillRect/>
          </a:stretch>
        </p:blipFill>
        <p:spPr>
          <a:xfrm>
            <a:off x="838200" y="4964689"/>
            <a:ext cx="7200900" cy="1625600"/>
          </a:xfrm>
          <a:prstGeom prst="rect">
            <a:avLst/>
          </a:prstGeom>
        </p:spPr>
      </p:pic>
      <p:sp>
        <p:nvSpPr>
          <p:cNvPr id="10" name="TextBox 9">
            <a:extLst>
              <a:ext uri="{FF2B5EF4-FFF2-40B4-BE49-F238E27FC236}">
                <a16:creationId xmlns:a16="http://schemas.microsoft.com/office/drawing/2014/main" id="{608DC6D3-9B93-6FD9-2D09-BCA76D53ED22}"/>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aclanthology.org</a:t>
            </a:r>
            <a:r>
              <a:rPr lang="en-US" dirty="0"/>
              <a:t>/2025.emnlp-main.973.pdf</a:t>
            </a:r>
          </a:p>
        </p:txBody>
      </p:sp>
      <p:sp>
        <p:nvSpPr>
          <p:cNvPr id="5" name="Google Shape;213;p10">
            <a:extLst>
              <a:ext uri="{FF2B5EF4-FFF2-40B4-BE49-F238E27FC236}">
                <a16:creationId xmlns:a16="http://schemas.microsoft.com/office/drawing/2014/main" id="{299642DB-E7B4-86D5-9C65-3599A43D32E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4111023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E28A-A4FE-15B3-14CC-C6E1FAB4886E}"/>
              </a:ext>
            </a:extLst>
          </p:cNvPr>
          <p:cNvSpPr>
            <a:spLocks noGrp="1"/>
          </p:cNvSpPr>
          <p:nvPr>
            <p:ph type="title"/>
          </p:nvPr>
        </p:nvSpPr>
        <p:spPr>
          <a:xfrm>
            <a:off x="-228600" y="-149103"/>
            <a:ext cx="9486900" cy="1143000"/>
          </a:xfrm>
        </p:spPr>
        <p:txBody>
          <a:bodyPr>
            <a:normAutofit/>
          </a:bodyPr>
          <a:lstStyle/>
          <a:p>
            <a:r>
              <a:rPr lang="en-HK" sz="3600" b="1" dirty="0"/>
              <a:t>GDS Agent for Graph Algorithmic Reasoning</a:t>
            </a:r>
            <a:endParaRPr lang="en-US" sz="3600" b="1" dirty="0"/>
          </a:p>
        </p:txBody>
      </p:sp>
      <p:sp>
        <p:nvSpPr>
          <p:cNvPr id="4" name="TextBox 3">
            <a:extLst>
              <a:ext uri="{FF2B5EF4-FFF2-40B4-BE49-F238E27FC236}">
                <a16:creationId xmlns:a16="http://schemas.microsoft.com/office/drawing/2014/main" id="{EDE0B647-415D-BCC8-E095-2856B10D713D}"/>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/pdf/2508.20637</a:t>
            </a:r>
          </a:p>
        </p:txBody>
      </p:sp>
      <p:pic>
        <p:nvPicPr>
          <p:cNvPr id="7178" name="Picture 10">
            <a:extLst>
              <a:ext uri="{FF2B5EF4-FFF2-40B4-BE49-F238E27FC236}">
                <a16:creationId xmlns:a16="http://schemas.microsoft.com/office/drawing/2014/main" id="{88369EF7-A76B-EFC4-CA67-D430E6C95B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4413" y="764020"/>
            <a:ext cx="2541878" cy="95408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Neo4j logo">
            <a:extLst>
              <a:ext uri="{FF2B5EF4-FFF2-40B4-BE49-F238E27FC236}">
                <a16:creationId xmlns:a16="http://schemas.microsoft.com/office/drawing/2014/main" id="{D54E5EC2-2BE0-41B4-8CB9-50AFB1FA85E9}"/>
              </a:ext>
            </a:extLst>
          </p:cNvPr>
          <p:cNvSpPr>
            <a:spLocks noGrp="1" noChangeAspect="1" noChangeArrowheads="1"/>
          </p:cNvSpPr>
          <p:nvPr>
            <p:ph idx="1"/>
          </p:nvPr>
        </p:nvSpPr>
        <p:spPr bwMode="auto">
          <a:xfrm>
            <a:off x="529297" y="5616936"/>
            <a:ext cx="8085406" cy="9540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7500" lnSpcReduction="20000"/>
          </a:bodyPr>
          <a:lstStyle/>
          <a:p>
            <a:r>
              <a:rPr lang="en-HK" sz="2900" dirty="0"/>
              <a:t>GDS Agent is a graph algorithm reasoning agent designed to address the challenges LLMs face when processing and reasoning over large-scale graph-structured data.</a:t>
            </a:r>
          </a:p>
          <a:p>
            <a:pPr marL="0" indent="0">
              <a:buNone/>
            </a:pPr>
            <a:endParaRPr lang="en-US" sz="2400" dirty="0"/>
          </a:p>
        </p:txBody>
      </p:sp>
      <p:pic>
        <p:nvPicPr>
          <p:cNvPr id="7180" name="Picture 12" descr="review-image">
            <a:extLst>
              <a:ext uri="{FF2B5EF4-FFF2-40B4-BE49-F238E27FC236}">
                <a16:creationId xmlns:a16="http://schemas.microsoft.com/office/drawing/2014/main" id="{F41EF103-A6AB-EC5A-7EBF-2198FA820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3418"/>
            <a:ext cx="9144000" cy="374491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1F243DE8-75D4-28B1-916A-18404F5C408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169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60444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8F3396-D9C9-41D2-A0CF-311A066921E8}"/>
              </a:ext>
            </a:extLst>
          </p:cNvPr>
          <p:cNvSpPr>
            <a:spLocks noGrp="1"/>
          </p:cNvSpPr>
          <p:nvPr>
            <p:ph type="title"/>
          </p:nvPr>
        </p:nvSpPr>
        <p:spPr/>
        <p:txBody>
          <a:bodyPr>
            <a:normAutofit fontScale="90000"/>
          </a:bodyPr>
          <a:lstStyle/>
          <a:p>
            <a:r>
              <a:rPr lang="en-HK" altLang="zh-CN" b="1" dirty="0">
                <a:latin typeface="+mn-lt"/>
                <a:cs typeface="Times New Roman" panose="02020603050405020304" pitchFamily="18" charset="0"/>
              </a:rPr>
              <a:t>A Survey on </a:t>
            </a:r>
            <a:r>
              <a:rPr lang="en-US" altLang="zh-CN" b="1" dirty="0">
                <a:latin typeface="+mn-lt"/>
                <a:cs typeface="Times New Roman" panose="02020603050405020304" pitchFamily="18" charset="0"/>
              </a:rPr>
              <a:t>LLM-based Generative Graph Analytics </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B76BA89F-6F3B-4E5B-857F-667823042CF8}"/>
              </a:ext>
            </a:extLst>
          </p:cNvPr>
          <p:cNvSpPr>
            <a:spLocks noGrp="1"/>
          </p:cNvSpPr>
          <p:nvPr>
            <p:ph idx="1"/>
          </p:nvPr>
        </p:nvSpPr>
        <p:spPr/>
        <p:txBody>
          <a:bodyPr/>
          <a:lstStyle/>
          <a:p>
            <a:endParaRPr lang="en-HK"/>
          </a:p>
        </p:txBody>
      </p:sp>
      <p:pic>
        <p:nvPicPr>
          <p:cNvPr id="4" name="图片 3">
            <a:extLst>
              <a:ext uri="{FF2B5EF4-FFF2-40B4-BE49-F238E27FC236}">
                <a16:creationId xmlns:a16="http://schemas.microsoft.com/office/drawing/2014/main" id="{801217AB-32C3-4DF5-A99C-5CFBDF5DA5C6}"/>
              </a:ext>
            </a:extLst>
          </p:cNvPr>
          <p:cNvPicPr>
            <a:picLocks noChangeAspect="1"/>
          </p:cNvPicPr>
          <p:nvPr/>
        </p:nvPicPr>
        <p:blipFill>
          <a:blip r:embed="rId2"/>
          <a:stretch>
            <a:fillRect/>
          </a:stretch>
        </p:blipFill>
        <p:spPr>
          <a:xfrm>
            <a:off x="375590" y="1842211"/>
            <a:ext cx="8392820" cy="4041940"/>
          </a:xfrm>
          <a:prstGeom prst="rect">
            <a:avLst/>
          </a:prstGeom>
        </p:spPr>
      </p:pic>
      <p:sp>
        <p:nvSpPr>
          <p:cNvPr id="5" name="文本框 4">
            <a:extLst>
              <a:ext uri="{FF2B5EF4-FFF2-40B4-BE49-F238E27FC236}">
                <a16:creationId xmlns:a16="http://schemas.microsoft.com/office/drawing/2014/main" id="{F72276F6-5EEC-45DD-A589-FB64220CCA07}"/>
              </a:ext>
            </a:extLst>
          </p:cNvPr>
          <p:cNvSpPr txBox="1"/>
          <p:nvPr/>
        </p:nvSpPr>
        <p:spPr>
          <a:xfrm>
            <a:off x="457200" y="6256792"/>
            <a:ext cx="8077200" cy="738664"/>
          </a:xfrm>
          <a:prstGeom prst="rect">
            <a:avLst/>
          </a:prstGeom>
          <a:noFill/>
        </p:spPr>
        <p:txBody>
          <a:bodyPr wrap="square" rtlCol="0">
            <a:spAutoFit/>
          </a:bodyPr>
          <a:lstStyle/>
          <a:p>
            <a:r>
              <a:rPr lang="en"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Wenbo Shang, Xin Huang. A survey of large language models on generative graph analytics: Query, learning, and applications.</a:t>
            </a:r>
            <a:r>
              <a:rPr lang="zh-CN" altLang="en-US"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r>
              <a:rPr lang="en-HK"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IEEE </a:t>
            </a:r>
            <a:r>
              <a:rPr lang="en"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TKDE 2025.</a:t>
            </a:r>
          </a:p>
          <a:p>
            <a:r>
              <a:rPr lang="en-US" altLang="zh-CN" sz="1400" i="1"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400" i="1"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Google Shape;213;p10">
            <a:extLst>
              <a:ext uri="{FF2B5EF4-FFF2-40B4-BE49-F238E27FC236}">
                <a16:creationId xmlns:a16="http://schemas.microsoft.com/office/drawing/2014/main" id="{E01E88A1-8848-88A9-F536-79583F6A81CA}"/>
              </a:ext>
            </a:extLst>
          </p:cNvPr>
          <p:cNvSpPr txBox="1">
            <a:spLocks/>
          </p:cNvSpPr>
          <p:nvPr/>
        </p:nvSpPr>
        <p:spPr>
          <a:xfrm>
            <a:off x="7739710"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5409231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E3921-4C55-F702-14D2-420C1BCA2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5772E-3C61-49F4-C116-C05EF42F08F0}"/>
              </a:ext>
            </a:extLst>
          </p:cNvPr>
          <p:cNvSpPr>
            <a:spLocks noGrp="1"/>
          </p:cNvSpPr>
          <p:nvPr>
            <p:ph type="title"/>
          </p:nvPr>
        </p:nvSpPr>
        <p:spPr>
          <a:xfrm>
            <a:off x="-114300" y="-149103"/>
            <a:ext cx="9372600" cy="1143000"/>
          </a:xfrm>
        </p:spPr>
        <p:txBody>
          <a:bodyPr>
            <a:noAutofit/>
          </a:bodyPr>
          <a:lstStyle/>
          <a:p>
            <a:r>
              <a:rPr lang="en-HK" sz="3600" b="1" dirty="0"/>
              <a:t>GDS Agent for Graph Algorithmic Reasoning</a:t>
            </a:r>
            <a:endParaRPr lang="en-US" sz="3600" b="1" dirty="0"/>
          </a:p>
        </p:txBody>
      </p:sp>
      <p:sp>
        <p:nvSpPr>
          <p:cNvPr id="4" name="TextBox 3">
            <a:extLst>
              <a:ext uri="{FF2B5EF4-FFF2-40B4-BE49-F238E27FC236}">
                <a16:creationId xmlns:a16="http://schemas.microsoft.com/office/drawing/2014/main" id="{D74711B9-FC11-05A1-A6AD-04550EBBBF00}"/>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/pdf/2508.20637</a:t>
            </a:r>
          </a:p>
        </p:txBody>
      </p:sp>
      <p:pic>
        <p:nvPicPr>
          <p:cNvPr id="11" name="Picture 10">
            <a:extLst>
              <a:ext uri="{FF2B5EF4-FFF2-40B4-BE49-F238E27FC236}">
                <a16:creationId xmlns:a16="http://schemas.microsoft.com/office/drawing/2014/main" id="{1582C6FF-EB6A-D4E2-04AD-0DBFA76F98D0}"/>
              </a:ext>
            </a:extLst>
          </p:cNvPr>
          <p:cNvPicPr>
            <a:picLocks noChangeAspect="1"/>
          </p:cNvPicPr>
          <p:nvPr/>
        </p:nvPicPr>
        <p:blipFill>
          <a:blip r:embed="rId2">
            <a:extLst>
              <a:ext uri="{28A0092B-C50C-407E-A947-70E740481C1C}">
                <a14:useLocalDpi xmlns:a14="http://schemas.microsoft.com/office/drawing/2010/main" val="0"/>
              </a:ext>
            </a:extLst>
          </a:blip>
          <a:srcRect l="9474" b="12737"/>
          <a:stretch>
            <a:fillRect/>
          </a:stretch>
        </p:blipFill>
        <p:spPr>
          <a:xfrm>
            <a:off x="0" y="1046491"/>
            <a:ext cx="6553200" cy="5408180"/>
          </a:xfrm>
          <a:prstGeom prst="rect">
            <a:avLst/>
          </a:prstGeom>
        </p:spPr>
      </p:pic>
      <p:sp>
        <p:nvSpPr>
          <p:cNvPr id="7" name="TextBox 6">
            <a:extLst>
              <a:ext uri="{FF2B5EF4-FFF2-40B4-BE49-F238E27FC236}">
                <a16:creationId xmlns:a16="http://schemas.microsoft.com/office/drawing/2014/main" id="{E998CCB9-711D-061B-0053-2804577C97E4}"/>
              </a:ext>
            </a:extLst>
          </p:cNvPr>
          <p:cNvSpPr txBox="1"/>
          <p:nvPr/>
        </p:nvSpPr>
        <p:spPr>
          <a:xfrm>
            <a:off x="6553200" y="4423346"/>
            <a:ext cx="3134750" cy="2308324"/>
          </a:xfrm>
          <a:prstGeom prst="rect">
            <a:avLst/>
          </a:prstGeom>
          <a:noFill/>
        </p:spPr>
        <p:txBody>
          <a:bodyPr wrap="square">
            <a:spAutoFit/>
          </a:bodyPr>
          <a:lstStyle/>
          <a:p>
            <a:r>
              <a:rPr lang="en-HK" b="1" dirty="0"/>
              <a:t>Procedure</a:t>
            </a:r>
            <a:r>
              <a:rPr lang="zh-CN" altLang="en-US" b="1" dirty="0"/>
              <a:t>：</a:t>
            </a:r>
            <a:endParaRPr lang="en-HK" b="1" dirty="0"/>
          </a:p>
          <a:p>
            <a:pPr>
              <a:buFont typeface="+mj-lt"/>
              <a:buAutoNum type="arabicPeriod"/>
            </a:pPr>
            <a:r>
              <a:rPr lang="en-HK" dirty="0"/>
              <a:t>User Query</a:t>
            </a:r>
          </a:p>
          <a:p>
            <a:pPr>
              <a:buFont typeface="+mj-lt"/>
              <a:buAutoNum type="arabicPeriod"/>
            </a:pPr>
            <a:r>
              <a:rPr lang="en-HK" dirty="0"/>
              <a:t>Tool Invocation</a:t>
            </a:r>
          </a:p>
          <a:p>
            <a:pPr>
              <a:buFont typeface="+mj-lt"/>
              <a:buAutoNum type="arabicPeriod"/>
            </a:pPr>
            <a:r>
              <a:rPr lang="en-HK" dirty="0"/>
              <a:t>Algorithm Selection</a:t>
            </a:r>
          </a:p>
          <a:p>
            <a:pPr>
              <a:buFont typeface="+mj-lt"/>
              <a:buAutoNum type="arabicPeriod"/>
            </a:pPr>
            <a:r>
              <a:rPr lang="en-HK" dirty="0"/>
              <a:t>Parameter </a:t>
            </a:r>
          </a:p>
          <a:p>
            <a:pPr>
              <a:buFont typeface="+mj-lt"/>
              <a:buAutoNum type="arabicPeriod"/>
            </a:pPr>
            <a:r>
              <a:rPr lang="en-HK" dirty="0"/>
              <a:t>Cypher Projection &amp; GDS Execution </a:t>
            </a:r>
          </a:p>
          <a:p>
            <a:pPr>
              <a:buFont typeface="+mj-lt"/>
              <a:buAutoNum type="arabicPeriod"/>
            </a:pPr>
            <a:r>
              <a:rPr lang="en-HK" dirty="0"/>
              <a:t>Result &amp; Final</a:t>
            </a:r>
          </a:p>
        </p:txBody>
      </p:sp>
      <p:sp>
        <p:nvSpPr>
          <p:cNvPr id="6" name="Google Shape;213;p10">
            <a:extLst>
              <a:ext uri="{FF2B5EF4-FFF2-40B4-BE49-F238E27FC236}">
                <a16:creationId xmlns:a16="http://schemas.microsoft.com/office/drawing/2014/main" id="{7C87E91F-EEF1-9036-92F2-EC1AE4FBC7A5}"/>
              </a:ext>
            </a:extLst>
          </p:cNvPr>
          <p:cNvSpPr txBox="1">
            <a:spLocks/>
          </p:cNvSpPr>
          <p:nvPr/>
        </p:nvSpPr>
        <p:spPr>
          <a:xfrm>
            <a:off x="7467600" y="637966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2030750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E2DAA-58F5-FCA0-AE47-B00FB8AEC4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792136-C149-4F55-B220-E441B616047B}"/>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/pdf/2508.20637</a:t>
            </a:r>
          </a:p>
        </p:txBody>
      </p:sp>
      <p:pic>
        <p:nvPicPr>
          <p:cNvPr id="9218" name="Picture 2" descr="gds-agent-example">
            <a:extLst>
              <a:ext uri="{FF2B5EF4-FFF2-40B4-BE49-F238E27FC236}">
                <a16:creationId xmlns:a16="http://schemas.microsoft.com/office/drawing/2014/main" id="{9E813888-B2AF-E415-F640-B3A53676EF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933"/>
          <a:stretch>
            <a:fillRect/>
          </a:stretch>
        </p:blipFill>
        <p:spPr bwMode="auto">
          <a:xfrm>
            <a:off x="914400" y="1121077"/>
            <a:ext cx="6809327" cy="4360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B1DB9B-1C4A-782C-049D-B1EA771E383E}"/>
              </a:ext>
            </a:extLst>
          </p:cNvPr>
          <p:cNvSpPr txBox="1"/>
          <p:nvPr/>
        </p:nvSpPr>
        <p:spPr>
          <a:xfrm>
            <a:off x="381000" y="5609077"/>
            <a:ext cx="7086600" cy="646331"/>
          </a:xfrm>
          <a:prstGeom prst="rect">
            <a:avLst/>
          </a:prstGeom>
          <a:noFill/>
        </p:spPr>
        <p:txBody>
          <a:bodyPr wrap="square">
            <a:spAutoFit/>
          </a:bodyPr>
          <a:lstStyle/>
          <a:p>
            <a:pPr marL="285750" indent="-285750">
              <a:buFont typeface="Arial" panose="020B0604020202020204" pitchFamily="34" charset="0"/>
              <a:buChar char="•"/>
            </a:pPr>
            <a:r>
              <a:rPr lang="en-HK" b="0" i="0" dirty="0">
                <a:solidFill>
                  <a:srgbClr val="1F2328"/>
                </a:solidFill>
                <a:effectLst/>
              </a:rPr>
              <a:t>An example where an LLM with GDS Agent is able to pick shortest path and Yen's algorithm to answer my question about travel plan:</a:t>
            </a:r>
            <a:endParaRPr lang="en-US" dirty="0"/>
          </a:p>
        </p:txBody>
      </p:sp>
      <p:sp>
        <p:nvSpPr>
          <p:cNvPr id="7" name="Title 1">
            <a:extLst>
              <a:ext uri="{FF2B5EF4-FFF2-40B4-BE49-F238E27FC236}">
                <a16:creationId xmlns:a16="http://schemas.microsoft.com/office/drawing/2014/main" id="{8FFC1820-C853-66CB-ED3D-D5C658DB6E1D}"/>
              </a:ext>
            </a:extLst>
          </p:cNvPr>
          <p:cNvSpPr>
            <a:spLocks noGrp="1"/>
          </p:cNvSpPr>
          <p:nvPr>
            <p:ph type="title"/>
          </p:nvPr>
        </p:nvSpPr>
        <p:spPr>
          <a:xfrm>
            <a:off x="-114300" y="-149103"/>
            <a:ext cx="9372600" cy="1143000"/>
          </a:xfrm>
        </p:spPr>
        <p:txBody>
          <a:bodyPr>
            <a:noAutofit/>
          </a:bodyPr>
          <a:lstStyle/>
          <a:p>
            <a:r>
              <a:rPr lang="en-HK" sz="3600" b="1" dirty="0"/>
              <a:t>GDS Agent for Graph Algorithmic Reasoning</a:t>
            </a:r>
            <a:endParaRPr lang="en-US" sz="3600" b="1" dirty="0"/>
          </a:p>
        </p:txBody>
      </p:sp>
      <p:sp>
        <p:nvSpPr>
          <p:cNvPr id="5" name="Google Shape;213;p10">
            <a:extLst>
              <a:ext uri="{FF2B5EF4-FFF2-40B4-BE49-F238E27FC236}">
                <a16:creationId xmlns:a16="http://schemas.microsoft.com/office/drawing/2014/main" id="{0E6F9873-B3C1-EA75-7A27-330668352739}"/>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1270286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1FF70-5352-F471-ADA4-9DA6607B31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1CFA08-3521-28F5-4899-04E9420A471A}"/>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/pdf/2508.20637</a:t>
            </a:r>
          </a:p>
        </p:txBody>
      </p:sp>
      <p:pic>
        <p:nvPicPr>
          <p:cNvPr id="3" name="Picture 2" descr="gds-agent-example">
            <a:extLst>
              <a:ext uri="{FF2B5EF4-FFF2-40B4-BE49-F238E27FC236}">
                <a16:creationId xmlns:a16="http://schemas.microsoft.com/office/drawing/2014/main" id="{B810A3C5-618A-134D-F699-3B04967BE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89"/>
          <a:stretch>
            <a:fillRect/>
          </a:stretch>
        </p:blipFill>
        <p:spPr bwMode="auto">
          <a:xfrm>
            <a:off x="914400" y="1352373"/>
            <a:ext cx="6890479" cy="312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9886F0-6E4E-BF63-00E8-8559A366FA31}"/>
              </a:ext>
            </a:extLst>
          </p:cNvPr>
          <p:cNvSpPr txBox="1"/>
          <p:nvPr/>
        </p:nvSpPr>
        <p:spPr>
          <a:xfrm>
            <a:off x="457200" y="5112184"/>
            <a:ext cx="8686800" cy="1015663"/>
          </a:xfrm>
          <a:prstGeom prst="rect">
            <a:avLst/>
          </a:prstGeom>
          <a:noFill/>
        </p:spPr>
        <p:txBody>
          <a:bodyPr wrap="square">
            <a:spAutoFit/>
          </a:bodyPr>
          <a:lstStyle/>
          <a:p>
            <a:pPr marL="342900" indent="-342900">
              <a:buFont typeface="Arial" panose="020B0604020202020204" pitchFamily="34" charset="0"/>
              <a:buChar char="•"/>
            </a:pPr>
            <a:r>
              <a:rPr lang="en-HK" sz="2000" b="0" i="0" dirty="0">
                <a:solidFill>
                  <a:srgbClr val="1F2328"/>
                </a:solidFill>
                <a:effectLst/>
              </a:rPr>
              <a:t>LLMs equipped with GDS agent can decide and accurately execute the appropriate parameterised graph algorithms over the graph you have in your Neo4j database.</a:t>
            </a:r>
            <a:endParaRPr lang="en-US" sz="2000" dirty="0"/>
          </a:p>
        </p:txBody>
      </p:sp>
      <p:sp>
        <p:nvSpPr>
          <p:cNvPr id="8" name="Title 1">
            <a:extLst>
              <a:ext uri="{FF2B5EF4-FFF2-40B4-BE49-F238E27FC236}">
                <a16:creationId xmlns:a16="http://schemas.microsoft.com/office/drawing/2014/main" id="{B4623855-8B83-07D6-3CF1-B0A429B3CE62}"/>
              </a:ext>
            </a:extLst>
          </p:cNvPr>
          <p:cNvSpPr>
            <a:spLocks noGrp="1"/>
          </p:cNvSpPr>
          <p:nvPr>
            <p:ph type="title"/>
          </p:nvPr>
        </p:nvSpPr>
        <p:spPr>
          <a:xfrm>
            <a:off x="-114300" y="-149103"/>
            <a:ext cx="9372600" cy="1143000"/>
          </a:xfrm>
        </p:spPr>
        <p:txBody>
          <a:bodyPr>
            <a:noAutofit/>
          </a:bodyPr>
          <a:lstStyle/>
          <a:p>
            <a:r>
              <a:rPr lang="en-HK" sz="3600" b="1" dirty="0"/>
              <a:t>GDS Agent for Graph Algorithmic Reasoning</a:t>
            </a:r>
            <a:endParaRPr lang="en-US" sz="3600" b="1" dirty="0"/>
          </a:p>
        </p:txBody>
      </p:sp>
      <p:sp>
        <p:nvSpPr>
          <p:cNvPr id="7" name="Google Shape;213;p10">
            <a:extLst>
              <a:ext uri="{FF2B5EF4-FFF2-40B4-BE49-F238E27FC236}">
                <a16:creationId xmlns:a16="http://schemas.microsoft.com/office/drawing/2014/main" id="{F6B25279-307C-D372-1C02-A491F5A4476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7352271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9372600" cy="1143000"/>
          </a:xfrm>
        </p:spPr>
        <p:txBody>
          <a:bodyPr>
            <a:noAutofit/>
          </a:bodyPr>
          <a:lstStyle/>
          <a:p>
            <a:r>
              <a:rPr lang="en-US" altLang="zh-CN" sz="3200" b="1" dirty="0" err="1"/>
              <a:t>UrbanKGent</a:t>
            </a:r>
            <a:r>
              <a:rPr lang="en-US" altLang="zh-CN" sz="3200" b="1" dirty="0"/>
              <a:t>: A Unified Large Language Model Agent Framework for Urban Knowledge Graph Construction</a:t>
            </a:r>
            <a:endParaRPr lang="zh-CN" altLang="en-US" sz="3200" dirty="0"/>
          </a:p>
        </p:txBody>
      </p:sp>
      <p:sp>
        <p:nvSpPr>
          <p:cNvPr id="3" name="Content Placeholder 2"/>
          <p:cNvSpPr>
            <a:spLocks noGrp="1"/>
          </p:cNvSpPr>
          <p:nvPr>
            <p:ph idx="1"/>
          </p:nvPr>
        </p:nvSpPr>
        <p:spPr>
          <a:xfrm>
            <a:off x="457200" y="1747685"/>
            <a:ext cx="8229600" cy="4525963"/>
          </a:xfrm>
        </p:spPr>
        <p:txBody>
          <a:bodyPr>
            <a:normAutofit fontScale="85000" lnSpcReduction="10000"/>
          </a:bodyPr>
          <a:lstStyle/>
          <a:p>
            <a:r>
              <a:rPr lang="en-US" altLang="zh-CN" b="1" dirty="0"/>
              <a:t>Previous </a:t>
            </a:r>
            <a:r>
              <a:rPr lang="en-US" altLang="zh-CN" b="1" dirty="0" err="1"/>
              <a:t>UrbanKG</a:t>
            </a:r>
            <a:r>
              <a:rPr lang="en-US" altLang="zh-CN" b="1" dirty="0"/>
              <a:t> Construction (</a:t>
            </a:r>
            <a:r>
              <a:rPr lang="en-US" altLang="zh-CN" b="1" dirty="0" err="1"/>
              <a:t>UrbanKGC</a:t>
            </a:r>
            <a:r>
              <a:rPr lang="en-US" altLang="zh-CN" b="1" dirty="0"/>
              <a:t>) Studies</a:t>
            </a:r>
            <a:endParaRPr lang="en-US" altLang="zh-CN" dirty="0"/>
          </a:p>
          <a:p>
            <a:pPr lvl="1"/>
            <a:r>
              <a:rPr lang="en-US" altLang="zh-CN" dirty="0"/>
              <a:t>Manually designed methods: 1) rely on deep understanding of the application domain; 2)labor-intensive.</a:t>
            </a:r>
          </a:p>
          <a:p>
            <a:pPr lvl="1"/>
            <a:r>
              <a:rPr lang="en-US" altLang="zh-CN" dirty="0"/>
              <a:t>Language model based methods: 1) rely on annotated corpus; 2) need model retraining.</a:t>
            </a:r>
          </a:p>
          <a:p>
            <a:r>
              <a:rPr lang="en-US" altLang="zh-CN" b="1" dirty="0"/>
              <a:t>Motivation</a:t>
            </a:r>
            <a:endParaRPr lang="en-US" altLang="zh-CN" dirty="0"/>
          </a:p>
          <a:p>
            <a:pPr lvl="1"/>
            <a:r>
              <a:rPr lang="en-US" altLang="zh-CN" dirty="0"/>
              <a:t>Leverage the remarkable zero-shot capability of LLM in autonomous </a:t>
            </a:r>
            <a:r>
              <a:rPr lang="en-US" altLang="zh-CN" dirty="0" err="1"/>
              <a:t>domainspecific</a:t>
            </a:r>
            <a:r>
              <a:rPr lang="en-US" altLang="zh-CN" dirty="0"/>
              <a:t> task completion.</a:t>
            </a:r>
          </a:p>
          <a:p>
            <a:pPr lvl="1"/>
            <a:r>
              <a:rPr lang="en-US" altLang="zh-CN" dirty="0"/>
              <a:t>Construct tailored LLM agent compatible with various </a:t>
            </a:r>
            <a:r>
              <a:rPr lang="en-US" altLang="zh-CN" dirty="0" err="1"/>
              <a:t>UrbanKGC</a:t>
            </a:r>
            <a:r>
              <a:rPr lang="en-US" altLang="zh-CN" dirty="0"/>
              <a:t> tasks to address the aforementioned limitations in </a:t>
            </a:r>
            <a:r>
              <a:rPr lang="en-US" altLang="zh-CN" dirty="0" err="1"/>
              <a:t>UrbanKGC</a:t>
            </a:r>
            <a:r>
              <a:rPr lang="en-US" altLang="zh-CN" dirty="0"/>
              <a:t>.</a:t>
            </a:r>
          </a:p>
          <a:p>
            <a:endParaRPr lang="zh-CN" altLang="en-US" dirty="0"/>
          </a:p>
        </p:txBody>
      </p:sp>
      <p:pic>
        <p:nvPicPr>
          <p:cNvPr id="4" name="Picture 3"/>
          <p:cNvPicPr>
            <a:picLocks noChangeAspect="1"/>
          </p:cNvPicPr>
          <p:nvPr/>
        </p:nvPicPr>
        <p:blipFill>
          <a:blip r:embed="rId2"/>
          <a:stretch>
            <a:fillRect/>
          </a:stretch>
        </p:blipFill>
        <p:spPr>
          <a:xfrm>
            <a:off x="7162800" y="923797"/>
            <a:ext cx="1828800" cy="823888"/>
          </a:xfrm>
          <a:prstGeom prst="rect">
            <a:avLst/>
          </a:prstGeom>
        </p:spPr>
      </p:pic>
      <p:sp>
        <p:nvSpPr>
          <p:cNvPr id="5" name="TextBox 4">
            <a:extLst>
              <a:ext uri="{FF2B5EF4-FFF2-40B4-BE49-F238E27FC236}">
                <a16:creationId xmlns:a16="http://schemas.microsoft.com/office/drawing/2014/main" id="{3597357D-8D39-53E2-DD15-42D23BF77E03}"/>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/pdf/2402.06861</a:t>
            </a:r>
          </a:p>
        </p:txBody>
      </p:sp>
      <p:sp>
        <p:nvSpPr>
          <p:cNvPr id="8" name="Google Shape;213;p10">
            <a:extLst>
              <a:ext uri="{FF2B5EF4-FFF2-40B4-BE49-F238E27FC236}">
                <a16:creationId xmlns:a16="http://schemas.microsoft.com/office/drawing/2014/main" id="{B5DE02C4-4EC2-B39D-5B01-DC8E134B8032}"/>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9819000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9372600" cy="1143000"/>
          </a:xfrm>
        </p:spPr>
        <p:txBody>
          <a:bodyPr>
            <a:noAutofit/>
          </a:bodyPr>
          <a:lstStyle/>
          <a:p>
            <a:r>
              <a:rPr lang="en-US" altLang="zh-CN" sz="3200" b="1" err="1"/>
              <a:t>UrbanKGent</a:t>
            </a:r>
            <a:r>
              <a:rPr lang="en-US" altLang="zh-CN" sz="3200" b="1"/>
              <a:t>: A Unified Large Language Model Agent Framework for Urban Knowledge Graph Construction</a:t>
            </a:r>
            <a:endParaRPr lang="zh-CN" altLang="en-US" sz="3200"/>
          </a:p>
        </p:txBody>
      </p:sp>
      <p:sp>
        <p:nvSpPr>
          <p:cNvPr id="5" name="Content Placeholder 4"/>
          <p:cNvSpPr>
            <a:spLocks noGrp="1"/>
          </p:cNvSpPr>
          <p:nvPr>
            <p:ph idx="1"/>
          </p:nvPr>
        </p:nvSpPr>
        <p:spPr>
          <a:xfrm>
            <a:off x="457200" y="4080025"/>
            <a:ext cx="8229600" cy="2293460"/>
          </a:xfrm>
        </p:spPr>
        <p:txBody>
          <a:bodyPr>
            <a:normAutofit fontScale="85000" lnSpcReduction="10000"/>
          </a:bodyPr>
          <a:lstStyle/>
          <a:p>
            <a:pPr marL="0" indent="0">
              <a:buNone/>
            </a:pPr>
            <a:r>
              <a:rPr lang="en-US" altLang="zh-CN" b="1"/>
              <a:t>Overview</a:t>
            </a:r>
            <a:endParaRPr lang="en-US" altLang="zh-CN"/>
          </a:p>
          <a:p>
            <a:r>
              <a:rPr lang="en-US" altLang="zh-CN"/>
              <a:t>A unified LLM agent framework for automatic </a:t>
            </a:r>
            <a:r>
              <a:rPr lang="en-US" altLang="zh-CN" err="1"/>
              <a:t>UrbanKG</a:t>
            </a:r>
            <a:r>
              <a:rPr lang="en-US" altLang="zh-CN"/>
              <a:t> construction. </a:t>
            </a:r>
          </a:p>
          <a:p>
            <a:r>
              <a:rPr lang="en-US" altLang="zh-CN"/>
              <a:t>Three steps: 1) urban data collection; 2) </a:t>
            </a:r>
            <a:r>
              <a:rPr lang="en-US" altLang="zh-CN" err="1"/>
              <a:t>UrbanKGC</a:t>
            </a:r>
            <a:r>
              <a:rPr lang="en-US" altLang="zh-CN"/>
              <a:t> agent construction; 3)Inference on </a:t>
            </a:r>
            <a:r>
              <a:rPr lang="en-US" altLang="zh-CN" err="1"/>
              <a:t>UrbanKGC</a:t>
            </a:r>
            <a:r>
              <a:rPr lang="en-US" altLang="zh-CN"/>
              <a:t> task.</a:t>
            </a:r>
          </a:p>
          <a:p>
            <a:endParaRPr lang="zh-CN" altLang="en-US"/>
          </a:p>
        </p:txBody>
      </p:sp>
      <p:pic>
        <p:nvPicPr>
          <p:cNvPr id="6" name="Picture 5"/>
          <p:cNvPicPr>
            <a:picLocks noChangeAspect="1"/>
          </p:cNvPicPr>
          <p:nvPr/>
        </p:nvPicPr>
        <p:blipFill>
          <a:blip r:embed="rId2"/>
          <a:stretch>
            <a:fillRect/>
          </a:stretch>
        </p:blipFill>
        <p:spPr>
          <a:xfrm>
            <a:off x="2362200" y="1569721"/>
            <a:ext cx="4419600" cy="2495064"/>
          </a:xfrm>
          <a:prstGeom prst="rect">
            <a:avLst/>
          </a:prstGeom>
        </p:spPr>
      </p:pic>
      <p:sp>
        <p:nvSpPr>
          <p:cNvPr id="3" name="TextBox 2">
            <a:extLst>
              <a:ext uri="{FF2B5EF4-FFF2-40B4-BE49-F238E27FC236}">
                <a16:creationId xmlns:a16="http://schemas.microsoft.com/office/drawing/2014/main" id="{050A2064-58D6-8651-93FE-E54B70B46DEC}"/>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/pdf/2402.06861</a:t>
            </a:r>
          </a:p>
        </p:txBody>
      </p:sp>
      <p:sp>
        <p:nvSpPr>
          <p:cNvPr id="8" name="Google Shape;213;p10">
            <a:extLst>
              <a:ext uri="{FF2B5EF4-FFF2-40B4-BE49-F238E27FC236}">
                <a16:creationId xmlns:a16="http://schemas.microsoft.com/office/drawing/2014/main" id="{17AC7ED0-0143-F2E1-3736-782AEE4C932D}"/>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9609220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9372600" cy="1143000"/>
          </a:xfrm>
        </p:spPr>
        <p:txBody>
          <a:bodyPr>
            <a:noAutofit/>
          </a:bodyPr>
          <a:lstStyle/>
          <a:p>
            <a:r>
              <a:rPr lang="en-US" altLang="zh-CN" sz="3200" b="1" dirty="0" err="1"/>
              <a:t>UrbanKGent</a:t>
            </a:r>
            <a:r>
              <a:rPr lang="en-US" altLang="zh-CN" sz="3200" b="1" dirty="0"/>
              <a:t>: A Unified Large Language Model Agent Framework for Urban Knowledge Graph Construction</a:t>
            </a:r>
            <a:endParaRPr lang="zh-CN" altLang="en-US" sz="3200" dirty="0"/>
          </a:p>
        </p:txBody>
      </p:sp>
      <p:sp>
        <p:nvSpPr>
          <p:cNvPr id="3" name="Content Placeholder 2"/>
          <p:cNvSpPr>
            <a:spLocks noGrp="1"/>
          </p:cNvSpPr>
          <p:nvPr>
            <p:ph idx="1"/>
          </p:nvPr>
        </p:nvSpPr>
        <p:spPr>
          <a:xfrm>
            <a:off x="457200" y="3962400"/>
            <a:ext cx="8229600" cy="2620963"/>
          </a:xfrm>
        </p:spPr>
        <p:txBody>
          <a:bodyPr>
            <a:normAutofit fontScale="77500" lnSpcReduction="20000"/>
          </a:bodyPr>
          <a:lstStyle/>
          <a:p>
            <a:pPr marL="0" indent="0">
              <a:buNone/>
            </a:pPr>
            <a:r>
              <a:rPr lang="en-US" altLang="zh-CN" b="1" dirty="0" err="1"/>
              <a:t>UrbanKGC</a:t>
            </a:r>
            <a:r>
              <a:rPr lang="en-US" altLang="zh-CN" b="1" dirty="0"/>
              <a:t> Agent Construction</a:t>
            </a:r>
            <a:endParaRPr lang="en-US" altLang="zh-CN" dirty="0"/>
          </a:p>
          <a:p>
            <a:r>
              <a:rPr lang="en-US" altLang="zh-CN" dirty="0"/>
              <a:t>Knowledgeable instruction generation for aligning LLM to </a:t>
            </a:r>
            <a:r>
              <a:rPr lang="en-US" altLang="zh-CN" dirty="0" err="1"/>
              <a:t>UrbanKGC</a:t>
            </a:r>
            <a:r>
              <a:rPr lang="en-US" altLang="zh-CN" dirty="0"/>
              <a:t> tasks; </a:t>
            </a:r>
          </a:p>
          <a:p>
            <a:r>
              <a:rPr lang="en-US" altLang="zh-CN" dirty="0"/>
              <a:t>Tool-augmented iterative trajectory refinement to enhance and refine generated trajectory;</a:t>
            </a:r>
          </a:p>
          <a:p>
            <a:r>
              <a:rPr lang="en-US" altLang="zh-CN" dirty="0"/>
              <a:t>Hybrid Instruction Fine-tuning for cost-effectively completing </a:t>
            </a:r>
            <a:r>
              <a:rPr lang="en-US" altLang="zh-CN" dirty="0" err="1"/>
              <a:t>UrbanKGC</a:t>
            </a:r>
            <a:r>
              <a:rPr lang="en-US" altLang="zh-CN" dirty="0"/>
              <a:t> tasks.</a:t>
            </a:r>
          </a:p>
        </p:txBody>
      </p:sp>
      <p:pic>
        <p:nvPicPr>
          <p:cNvPr id="5" name="Picture 4"/>
          <p:cNvPicPr>
            <a:picLocks noChangeAspect="1"/>
          </p:cNvPicPr>
          <p:nvPr/>
        </p:nvPicPr>
        <p:blipFill>
          <a:blip r:embed="rId2"/>
          <a:stretch>
            <a:fillRect/>
          </a:stretch>
        </p:blipFill>
        <p:spPr>
          <a:xfrm>
            <a:off x="457200" y="1463891"/>
            <a:ext cx="8229600" cy="2330018"/>
          </a:xfrm>
          <a:prstGeom prst="rect">
            <a:avLst/>
          </a:prstGeom>
        </p:spPr>
      </p:pic>
      <p:sp>
        <p:nvSpPr>
          <p:cNvPr id="4" name="TextBox 3">
            <a:extLst>
              <a:ext uri="{FF2B5EF4-FFF2-40B4-BE49-F238E27FC236}">
                <a16:creationId xmlns:a16="http://schemas.microsoft.com/office/drawing/2014/main" id="{B3715673-A35B-8DA1-CDC7-04614C004BDC}"/>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/pdf/2402.06861</a:t>
            </a:r>
          </a:p>
        </p:txBody>
      </p:sp>
      <p:sp>
        <p:nvSpPr>
          <p:cNvPr id="8" name="Google Shape;213;p10">
            <a:extLst>
              <a:ext uri="{FF2B5EF4-FFF2-40B4-BE49-F238E27FC236}">
                <a16:creationId xmlns:a16="http://schemas.microsoft.com/office/drawing/2014/main" id="{EDA6077B-A116-938D-CFA0-255B4C1CBED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5498295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7027-45E1-E9A7-60A9-C2E81C24DD55}"/>
              </a:ext>
            </a:extLst>
          </p:cNvPr>
          <p:cNvSpPr>
            <a:spLocks noGrp="1"/>
          </p:cNvSpPr>
          <p:nvPr>
            <p:ph type="title"/>
          </p:nvPr>
        </p:nvSpPr>
        <p:spPr/>
        <p:txBody>
          <a:bodyPr>
            <a:normAutofit/>
          </a:bodyPr>
          <a:lstStyle/>
          <a:p>
            <a:r>
              <a:rPr lang="en-HK" sz="3200" b="1" dirty="0"/>
              <a:t>CS-Agent: LLM-based Community Search via Dual-agent Collaboration</a:t>
            </a:r>
            <a:endParaRPr lang="en-US" sz="3200" b="1" dirty="0"/>
          </a:p>
        </p:txBody>
      </p:sp>
      <p:sp>
        <p:nvSpPr>
          <p:cNvPr id="3" name="Content Placeholder 2">
            <a:extLst>
              <a:ext uri="{FF2B5EF4-FFF2-40B4-BE49-F238E27FC236}">
                <a16:creationId xmlns:a16="http://schemas.microsoft.com/office/drawing/2014/main" id="{0668267F-9DD9-E4E8-9194-F47841A41F90}"/>
              </a:ext>
            </a:extLst>
          </p:cNvPr>
          <p:cNvSpPr>
            <a:spLocks noGrp="1"/>
          </p:cNvSpPr>
          <p:nvPr>
            <p:ph idx="1"/>
          </p:nvPr>
        </p:nvSpPr>
        <p:spPr/>
        <p:txBody>
          <a:bodyPr/>
          <a:lstStyle/>
          <a:p>
            <a:endParaRPr lang="en-US"/>
          </a:p>
        </p:txBody>
      </p:sp>
      <p:pic>
        <p:nvPicPr>
          <p:cNvPr id="1028" name="Picture 4" descr="Refer to caption">
            <a:extLst>
              <a:ext uri="{FF2B5EF4-FFF2-40B4-BE49-F238E27FC236}">
                <a16:creationId xmlns:a16="http://schemas.microsoft.com/office/drawing/2014/main" id="{100B5307-16E0-8BD9-3108-37E4E7E48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55738"/>
            <a:ext cx="6180137" cy="4871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A73716-C6CE-9E75-44E0-4534E0390868}"/>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/html/2508.09549v2</a:t>
            </a:r>
          </a:p>
        </p:txBody>
      </p:sp>
      <p:sp>
        <p:nvSpPr>
          <p:cNvPr id="7" name="Google Shape;213;p10">
            <a:extLst>
              <a:ext uri="{FF2B5EF4-FFF2-40B4-BE49-F238E27FC236}">
                <a16:creationId xmlns:a16="http://schemas.microsoft.com/office/drawing/2014/main" id="{62A49F2F-1425-5B2F-0352-6ACF5BBD127C}"/>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9219514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9C1B-8395-9CA5-F0FA-AD9CBF5A1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44183-D720-6EF5-5172-591D5A9E4AA0}"/>
              </a:ext>
            </a:extLst>
          </p:cNvPr>
          <p:cNvSpPr>
            <a:spLocks noGrp="1"/>
          </p:cNvSpPr>
          <p:nvPr>
            <p:ph type="title"/>
          </p:nvPr>
        </p:nvSpPr>
        <p:spPr/>
        <p:txBody>
          <a:bodyPr>
            <a:normAutofit/>
          </a:bodyPr>
          <a:lstStyle/>
          <a:p>
            <a:r>
              <a:rPr lang="en-HK" sz="3200" b="1" dirty="0"/>
              <a:t>CS-Agent: LLM-based Community Search via Dual-agent Collaboration</a:t>
            </a:r>
            <a:endParaRPr lang="en-US" sz="3200" b="1" dirty="0"/>
          </a:p>
        </p:txBody>
      </p:sp>
      <p:sp>
        <p:nvSpPr>
          <p:cNvPr id="3" name="Content Placeholder 2">
            <a:extLst>
              <a:ext uri="{FF2B5EF4-FFF2-40B4-BE49-F238E27FC236}">
                <a16:creationId xmlns:a16="http://schemas.microsoft.com/office/drawing/2014/main" id="{9F69BB1E-61BB-19C8-BF01-76EEC4C9DBB4}"/>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5DFE1F15-6DF3-DCAA-76DA-13DBC61727F5}"/>
              </a:ext>
            </a:extLst>
          </p:cNvPr>
          <p:cNvSpPr txBox="1"/>
          <p:nvPr/>
        </p:nvSpPr>
        <p:spPr>
          <a:xfrm>
            <a:off x="152400" y="6488668"/>
            <a:ext cx="5867400" cy="369332"/>
          </a:xfrm>
          <a:prstGeom prst="rect">
            <a:avLst/>
          </a:prstGeom>
          <a:noFill/>
        </p:spPr>
        <p:txBody>
          <a:bodyPr wrap="square">
            <a:spAutoFit/>
          </a:bodyPr>
          <a:lstStyle/>
          <a:p>
            <a:r>
              <a:rPr lang="en-US" altLang="zh-CN" dirty="0"/>
              <a:t>[1]</a:t>
            </a:r>
            <a:r>
              <a:rPr lang="zh-CN" altLang="en-US" dirty="0"/>
              <a:t> </a:t>
            </a:r>
            <a:r>
              <a:rPr lang="en-US" dirty="0"/>
              <a:t>https://</a:t>
            </a:r>
            <a:r>
              <a:rPr lang="en-US" dirty="0" err="1"/>
              <a:t>arxiv.org</a:t>
            </a:r>
            <a:r>
              <a:rPr lang="en-US" dirty="0"/>
              <a:t>/html/2508.09549v2</a:t>
            </a:r>
          </a:p>
        </p:txBody>
      </p:sp>
      <p:pic>
        <p:nvPicPr>
          <p:cNvPr id="3074" name="Picture 2" descr="Refer to caption">
            <a:extLst>
              <a:ext uri="{FF2B5EF4-FFF2-40B4-BE49-F238E27FC236}">
                <a16:creationId xmlns:a16="http://schemas.microsoft.com/office/drawing/2014/main" id="{3CCE8083-6E2B-87E6-1BFA-AFFBB6F08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4663"/>
            <a:ext cx="9144000" cy="336867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2A36027F-87E7-E0F9-48DB-91E7B43B251C}"/>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8841625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143000" y="182285"/>
            <a:ext cx="5591871" cy="1143000"/>
          </a:xfrm>
        </p:spPr>
        <p:txBody>
          <a:bodyPr>
            <a:normAutofit/>
          </a:bodyPr>
          <a:lstStyle/>
          <a:p>
            <a:r>
              <a:rPr lang="en-US" altLang="zh-CN" b="1" dirty="0"/>
              <a:t>8. Future Directions</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152400" y="1271147"/>
            <a:ext cx="8949270" cy="2934329"/>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Explainability, Responsibility, and Reliability</a:t>
            </a:r>
          </a:p>
          <a:p>
            <a:pPr marL="800100" lvl="1" indent="-342900" algn="just">
              <a:lnSpc>
                <a:spcPct val="130000"/>
              </a:lnSpc>
              <a:buFontTx/>
              <a:buChar char="-"/>
            </a:pPr>
            <a:r>
              <a:rPr lang="en-US" sz="2400" dirty="0"/>
              <a:t>Security and Privacy</a:t>
            </a:r>
          </a:p>
          <a:p>
            <a:pPr marL="800100" lvl="1" indent="-342900" algn="just">
              <a:lnSpc>
                <a:spcPct val="130000"/>
              </a:lnSpc>
              <a:buFontTx/>
              <a:buChar char="-"/>
            </a:pPr>
            <a:r>
              <a:rPr lang="en-US" sz="2400" dirty="0"/>
              <a:t>Knowledge Graph-based Agentic Memory </a:t>
            </a:r>
          </a:p>
          <a:p>
            <a:pPr marL="800100" lvl="1" indent="-342900" algn="just">
              <a:lnSpc>
                <a:spcPct val="130000"/>
              </a:lnSpc>
              <a:buFontTx/>
              <a:buChar char="-"/>
            </a:pPr>
            <a:r>
              <a:rPr lang="en-US" sz="2400" dirty="0"/>
              <a:t>AI Agents with Graph DB &amp; Graph Analytics</a:t>
            </a:r>
          </a:p>
          <a:p>
            <a:pPr marL="800100" lvl="1" indent="-342900" algn="just">
              <a:lnSpc>
                <a:spcPct val="130000"/>
              </a:lnSpc>
              <a:buFontTx/>
              <a:buChar char="-"/>
            </a:pPr>
            <a:r>
              <a:rPr lang="en-US" sz="2400" dirty="0"/>
              <a:t>Domain-specific Applications</a:t>
            </a:r>
          </a:p>
          <a:p>
            <a:pPr marL="800100" lvl="1" indent="-342900" algn="just">
              <a:lnSpc>
                <a:spcPct val="130000"/>
              </a:lnSpc>
              <a:buFontTx/>
              <a:buChar char="-"/>
            </a:pPr>
            <a:endParaRPr lang="en-HK" altLang="zh-CN" sz="2400" dirty="0">
              <a:cs typeface="Times New Roman" panose="02020603050405020304" pitchFamily="18" charset="0"/>
            </a:endParaRPr>
          </a:p>
        </p:txBody>
      </p:sp>
      <p:sp>
        <p:nvSpPr>
          <p:cNvPr id="7" name="矩形 6">
            <a:extLst>
              <a:ext uri="{FF2B5EF4-FFF2-40B4-BE49-F238E27FC236}">
                <a16:creationId xmlns:a16="http://schemas.microsoft.com/office/drawing/2014/main" id="{71E7C5DD-D074-459D-9EA6-7C81551E6660}"/>
              </a:ext>
            </a:extLst>
          </p:cNvPr>
          <p:cNvSpPr/>
          <p:nvPr/>
        </p:nvSpPr>
        <p:spPr>
          <a:xfrm>
            <a:off x="2483196" y="6029980"/>
            <a:ext cx="4144071" cy="523220"/>
          </a:xfrm>
          <a:prstGeom prst="rect">
            <a:avLst/>
          </a:prstGeom>
        </p:spPr>
        <p:txBody>
          <a:bodyPr wrap="square">
            <a:spAutoFit/>
          </a:bodyPr>
          <a:lstStyle/>
          <a:p>
            <a:r>
              <a:rPr lang="en-US" altLang="zh-CN" sz="2800" dirty="0"/>
              <a:t>P</a:t>
            </a:r>
            <a:r>
              <a:rPr lang="en-HK" sz="2800" dirty="0"/>
              <a:t>resented by </a:t>
            </a:r>
            <a:r>
              <a:rPr lang="en-US" sz="2800" dirty="0" err="1">
                <a:solidFill>
                  <a:schemeClr val="tx2"/>
                </a:solidFill>
              </a:rPr>
              <a:t>Arijit</a:t>
            </a:r>
            <a:r>
              <a:rPr lang="en-US" sz="2800" dirty="0">
                <a:solidFill>
                  <a:schemeClr val="tx2"/>
                </a:solidFill>
              </a:rPr>
              <a:t> Khan</a:t>
            </a:r>
            <a:endParaRPr lang="en-HK" sz="2800" dirty="0">
              <a:solidFill>
                <a:schemeClr val="tx2"/>
              </a:solidFill>
            </a:endParaRPr>
          </a:p>
        </p:txBody>
      </p:sp>
      <p:pic>
        <p:nvPicPr>
          <p:cNvPr id="9" name="Picture 1"/>
          <p:cNvPicPr>
            <a:picLocks noChangeAspect="1" noChangeArrowheads="1"/>
          </p:cNvPicPr>
          <p:nvPr/>
        </p:nvPicPr>
        <p:blipFill>
          <a:blip r:embed="rId2"/>
          <a:srcRect/>
          <a:stretch>
            <a:fillRect/>
          </a:stretch>
        </p:blipFill>
        <p:spPr bwMode="auto">
          <a:xfrm>
            <a:off x="3581400" y="4615795"/>
            <a:ext cx="1306794" cy="1313242"/>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Tree>
    <p:extLst>
      <p:ext uri="{BB962C8B-B14F-4D97-AF65-F5344CB8AC3E}">
        <p14:creationId xmlns:p14="http://schemas.microsoft.com/office/powerpoint/2010/main" val="245098480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1E93A-7C3B-FEF0-5A9A-5E13BE37E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BDE0B-426A-D217-22E2-744276F56BEB}"/>
              </a:ext>
            </a:extLst>
          </p:cNvPr>
          <p:cNvSpPr>
            <a:spLocks noGrp="1"/>
          </p:cNvSpPr>
          <p:nvPr>
            <p:ph type="title"/>
          </p:nvPr>
        </p:nvSpPr>
        <p:spPr>
          <a:xfrm>
            <a:off x="228600" y="0"/>
            <a:ext cx="8441432" cy="732115"/>
          </a:xfrm>
        </p:spPr>
        <p:txBody>
          <a:bodyPr>
            <a:normAutofit/>
          </a:bodyPr>
          <a:lstStyle/>
          <a:p>
            <a:r>
              <a:rPr lang="en-US" altLang="zh-CN" sz="3200" b="1" dirty="0"/>
              <a:t>Explainability, Responsibility, and Reliability</a:t>
            </a:r>
          </a:p>
        </p:txBody>
      </p:sp>
      <p:sp>
        <p:nvSpPr>
          <p:cNvPr id="4" name="Title 1">
            <a:extLst>
              <a:ext uri="{FF2B5EF4-FFF2-40B4-BE49-F238E27FC236}">
                <a16:creationId xmlns:a16="http://schemas.microsoft.com/office/drawing/2014/main" id="{E98EE8E1-60CD-6FE1-2840-36E360FE94D4}"/>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842EB06A-4104-BBDF-8B4D-FBC8B009F850}"/>
              </a:ext>
            </a:extLst>
          </p:cNvPr>
          <p:cNvSpPr/>
          <p:nvPr/>
        </p:nvSpPr>
        <p:spPr>
          <a:xfrm>
            <a:off x="152400" y="838200"/>
            <a:ext cx="8949270" cy="5334987"/>
          </a:xfrm>
          <a:prstGeom prst="rect">
            <a:avLst/>
          </a:prstGeom>
        </p:spPr>
        <p:txBody>
          <a:bodyPr wrap="square">
            <a:spAutoFit/>
          </a:bodyPr>
          <a:lstStyle/>
          <a:p>
            <a:pPr marL="800100" lvl="1" indent="-342900">
              <a:lnSpc>
                <a:spcPct val="130000"/>
              </a:lnSpc>
              <a:buFontTx/>
              <a:buChar char="-"/>
            </a:pPr>
            <a:r>
              <a:rPr lang="en-HK" altLang="zh-CN" sz="2400" dirty="0">
                <a:cs typeface="Times New Roman" panose="02020603050405020304" pitchFamily="18" charset="0"/>
              </a:rPr>
              <a:t>Explainability over </a:t>
            </a:r>
            <a:r>
              <a:rPr lang="en-HK" altLang="zh-CN" sz="2400" dirty="0" err="1">
                <a:cs typeface="Times New Roman" panose="02020603050405020304" pitchFamily="18" charset="0"/>
              </a:rPr>
              <a:t>GraphRAG</a:t>
            </a:r>
            <a:endParaRPr lang="en-HK" altLang="zh-CN" sz="2400" dirty="0">
              <a:cs typeface="Times New Roman" panose="02020603050405020304" pitchFamily="18" charset="0"/>
            </a:endParaRPr>
          </a:p>
          <a:p>
            <a:pPr marL="800100" lvl="1" indent="-342900">
              <a:lnSpc>
                <a:spcPct val="130000"/>
              </a:lnSpc>
              <a:buFontTx/>
              <a:buChar char="-"/>
            </a:pPr>
            <a:endParaRPr lang="en-HK" altLang="zh-CN" sz="2400" dirty="0">
              <a:cs typeface="Times New Roman" panose="02020603050405020304" pitchFamily="18" charset="0"/>
            </a:endParaRPr>
          </a:p>
          <a:p>
            <a:pPr marL="800100" lvl="1" indent="-342900">
              <a:lnSpc>
                <a:spcPct val="130000"/>
              </a:lnSpc>
              <a:buFontTx/>
              <a:buChar char="-"/>
            </a:pPr>
            <a:endParaRPr lang="en-HK" altLang="zh-CN" sz="2400" dirty="0">
              <a:cs typeface="Times New Roman" panose="02020603050405020304" pitchFamily="18" charset="0"/>
            </a:endParaRPr>
          </a:p>
          <a:p>
            <a:pPr marL="800100" lvl="1" indent="-342900">
              <a:lnSpc>
                <a:spcPct val="130000"/>
              </a:lnSpc>
              <a:buFontTx/>
              <a:buChar char="-"/>
            </a:pPr>
            <a:endParaRPr lang="en-HK" altLang="zh-CN" sz="2400" dirty="0">
              <a:cs typeface="Times New Roman" panose="02020603050405020304" pitchFamily="18" charset="0"/>
            </a:endParaRPr>
          </a:p>
          <a:p>
            <a:pPr lvl="1">
              <a:lnSpc>
                <a:spcPct val="130000"/>
              </a:lnSpc>
            </a:pPr>
            <a:endParaRPr lang="en-HK" altLang="zh-CN" sz="2400" dirty="0">
              <a:cs typeface="Times New Roman" panose="02020603050405020304" pitchFamily="18" charset="0"/>
            </a:endParaRPr>
          </a:p>
          <a:p>
            <a:pPr marL="800100" lvl="1" indent="-342900">
              <a:lnSpc>
                <a:spcPct val="130000"/>
              </a:lnSpc>
              <a:buFontTx/>
              <a:buChar char="-"/>
            </a:pPr>
            <a:r>
              <a:rPr lang="en-US" sz="2400" dirty="0"/>
              <a:t>Circuits for Mechanistic Interpretability: computational subgraphs responsible for the model’s behavior.</a:t>
            </a:r>
          </a:p>
          <a:p>
            <a:pPr marL="800100" lvl="1" indent="-342900">
              <a:lnSpc>
                <a:spcPct val="130000"/>
              </a:lnSpc>
              <a:buFontTx/>
              <a:buChar char="-"/>
            </a:pPr>
            <a:endParaRPr lang="en-US" sz="2400" dirty="0"/>
          </a:p>
          <a:p>
            <a:pPr marL="800100" lvl="1" indent="-342900">
              <a:lnSpc>
                <a:spcPct val="130000"/>
              </a:lnSpc>
              <a:buFontTx/>
              <a:buChar char="-"/>
            </a:pPr>
            <a:endParaRPr lang="en-US" sz="2400" dirty="0"/>
          </a:p>
          <a:p>
            <a:pPr marL="800100" lvl="1" indent="-342900">
              <a:lnSpc>
                <a:spcPct val="130000"/>
              </a:lnSpc>
              <a:buFontTx/>
              <a:buChar char="-"/>
            </a:pPr>
            <a:endParaRPr lang="en-US" sz="2400" dirty="0"/>
          </a:p>
          <a:p>
            <a:pPr lvl="1">
              <a:lnSpc>
                <a:spcPct val="130000"/>
              </a:lnSpc>
            </a:pPr>
            <a:endParaRPr lang="en-HK" altLang="zh-CN" sz="2400" dirty="0">
              <a:cs typeface="Times New Roman" panose="02020603050405020304" pitchFamily="18" charset="0"/>
            </a:endParaRPr>
          </a:p>
        </p:txBody>
      </p:sp>
      <p:pic>
        <p:nvPicPr>
          <p:cNvPr id="8" name="Picture 7">
            <a:extLst>
              <a:ext uri="{FF2B5EF4-FFF2-40B4-BE49-F238E27FC236}">
                <a16:creationId xmlns:a16="http://schemas.microsoft.com/office/drawing/2014/main" id="{40C83A5E-27D9-A592-2C1D-A5D114BE1462}"/>
              </a:ext>
            </a:extLst>
          </p:cNvPr>
          <p:cNvPicPr>
            <a:picLocks noChangeAspect="1"/>
          </p:cNvPicPr>
          <p:nvPr/>
        </p:nvPicPr>
        <p:blipFill>
          <a:blip r:embed="rId2"/>
          <a:stretch>
            <a:fillRect/>
          </a:stretch>
        </p:blipFill>
        <p:spPr>
          <a:xfrm>
            <a:off x="457200" y="1581421"/>
            <a:ext cx="8534400" cy="1542779"/>
          </a:xfrm>
          <a:prstGeom prst="rect">
            <a:avLst/>
          </a:prstGeom>
        </p:spPr>
      </p:pic>
      <p:sp>
        <p:nvSpPr>
          <p:cNvPr id="12" name="TextBox 11">
            <a:extLst>
              <a:ext uri="{FF2B5EF4-FFF2-40B4-BE49-F238E27FC236}">
                <a16:creationId xmlns:a16="http://schemas.microsoft.com/office/drawing/2014/main" id="{15CDFCAE-F8E7-8F98-5BC7-2CAA4D1DE56F}"/>
              </a:ext>
            </a:extLst>
          </p:cNvPr>
          <p:cNvSpPr txBox="1"/>
          <p:nvPr/>
        </p:nvSpPr>
        <p:spPr>
          <a:xfrm>
            <a:off x="6214530" y="533400"/>
            <a:ext cx="2929470" cy="856196"/>
          </a:xfrm>
          <a:prstGeom prst="rect">
            <a:avLst/>
          </a:prstGeom>
          <a:noFill/>
        </p:spPr>
        <p:txBody>
          <a:bodyPr wrap="square">
            <a:spAutoFit/>
          </a:bodyPr>
          <a:lstStyle/>
          <a:p>
            <a:pPr algn="l">
              <a:lnSpc>
                <a:spcPts val="2099"/>
              </a:lnSpc>
              <a:spcAft>
                <a:spcPts val="900"/>
              </a:spcAft>
              <a:buNone/>
            </a:pPr>
            <a:r>
              <a:rPr lang="en-US" sz="800" i="0" dirty="0">
                <a:solidFill>
                  <a:srgbClr val="000000"/>
                </a:solidFill>
                <a:effectLst/>
                <a:latin typeface="Lucida Grande"/>
              </a:rPr>
              <a:t>XGRAG: A Graph-Native Framework for Explaining KG-based Retrieval-Augmented Generation. </a:t>
            </a:r>
            <a:r>
              <a:rPr lang="en-US" sz="800" i="0" u="none" strike="noStrike" dirty="0">
                <a:solidFill>
                  <a:srgbClr val="000000"/>
                </a:solidFill>
                <a:effectLst/>
                <a:latin typeface="Lucida Grande"/>
              </a:rPr>
              <a:t>Zhuoling Li</a:t>
            </a:r>
            <a:r>
              <a:rPr lang="en-US" sz="800" i="0" dirty="0">
                <a:solidFill>
                  <a:srgbClr val="000000"/>
                </a:solidFill>
                <a:effectLst/>
                <a:latin typeface="Lucida Grande"/>
              </a:rPr>
              <a:t>, </a:t>
            </a:r>
            <a:r>
              <a:rPr lang="en-US" sz="800" i="0" u="none" strike="noStrike" dirty="0">
                <a:solidFill>
                  <a:srgbClr val="000000"/>
                </a:solidFill>
                <a:effectLst/>
                <a:latin typeface="Lucida Grande"/>
              </a:rPr>
              <a:t>Ha Linh Hong Tran Nguyen</a:t>
            </a:r>
            <a:r>
              <a:rPr lang="en-US" sz="800" i="0" dirty="0">
                <a:solidFill>
                  <a:srgbClr val="000000"/>
                </a:solidFill>
                <a:effectLst/>
                <a:latin typeface="Lucida Grande"/>
              </a:rPr>
              <a:t>, </a:t>
            </a:r>
            <a:r>
              <a:rPr lang="en-US" sz="800" i="0" u="none" strike="noStrike" dirty="0">
                <a:solidFill>
                  <a:srgbClr val="000000"/>
                </a:solidFill>
                <a:effectLst/>
                <a:latin typeface="Lucida Grande"/>
              </a:rPr>
              <a:t>Valeria Bladinieres</a:t>
            </a:r>
            <a:r>
              <a:rPr lang="en-US" sz="800" i="0" dirty="0">
                <a:solidFill>
                  <a:srgbClr val="000000"/>
                </a:solidFill>
                <a:effectLst/>
                <a:latin typeface="Lucida Grande"/>
              </a:rPr>
              <a:t>, </a:t>
            </a:r>
            <a:r>
              <a:rPr lang="en-US" sz="800" i="0" u="none" strike="noStrike" dirty="0">
                <a:solidFill>
                  <a:srgbClr val="000000"/>
                </a:solidFill>
                <a:effectLst/>
                <a:latin typeface="Lucida Grande"/>
              </a:rPr>
              <a:t>Maxim Romanovsky</a:t>
            </a:r>
            <a:endParaRPr lang="en-US" sz="800" i="0" dirty="0">
              <a:solidFill>
                <a:srgbClr val="000000"/>
              </a:solidFill>
              <a:effectLst/>
              <a:latin typeface="Lucida Grande"/>
            </a:endParaRPr>
          </a:p>
        </p:txBody>
      </p:sp>
      <p:pic>
        <p:nvPicPr>
          <p:cNvPr id="7" name="Picture 6">
            <a:extLst>
              <a:ext uri="{FF2B5EF4-FFF2-40B4-BE49-F238E27FC236}">
                <a16:creationId xmlns:a16="http://schemas.microsoft.com/office/drawing/2014/main" id="{8ECF80E6-4027-CF33-C37A-B7740E3B2C8A}"/>
              </a:ext>
            </a:extLst>
          </p:cNvPr>
          <p:cNvPicPr>
            <a:picLocks noChangeAspect="1"/>
          </p:cNvPicPr>
          <p:nvPr/>
        </p:nvPicPr>
        <p:blipFill>
          <a:blip r:embed="rId3"/>
          <a:stretch>
            <a:fillRect/>
          </a:stretch>
        </p:blipFill>
        <p:spPr>
          <a:xfrm>
            <a:off x="214608" y="4495800"/>
            <a:ext cx="8740897" cy="1569856"/>
          </a:xfrm>
          <a:prstGeom prst="rect">
            <a:avLst/>
          </a:prstGeom>
        </p:spPr>
      </p:pic>
      <p:sp>
        <p:nvSpPr>
          <p:cNvPr id="10" name="TextBox 9">
            <a:extLst>
              <a:ext uri="{FF2B5EF4-FFF2-40B4-BE49-F238E27FC236}">
                <a16:creationId xmlns:a16="http://schemas.microsoft.com/office/drawing/2014/main" id="{20DF7CCD-CFCD-70AC-7C16-1E26227A26E0}"/>
              </a:ext>
            </a:extLst>
          </p:cNvPr>
          <p:cNvSpPr txBox="1"/>
          <p:nvPr/>
        </p:nvSpPr>
        <p:spPr>
          <a:xfrm>
            <a:off x="3429000" y="6172200"/>
            <a:ext cx="5867400" cy="253916"/>
          </a:xfrm>
          <a:prstGeom prst="rect">
            <a:avLst/>
          </a:prstGeom>
          <a:noFill/>
        </p:spPr>
        <p:txBody>
          <a:bodyPr wrap="square">
            <a:spAutoFit/>
          </a:bodyPr>
          <a:lstStyle/>
          <a:p>
            <a:pPr algn="l"/>
            <a:r>
              <a:rPr lang="en-US" sz="1050" b="0" i="0" u="none" strike="noStrike" baseline="0" dirty="0">
                <a:latin typeface="NimbusRomNo9L-Medi"/>
              </a:rPr>
              <a:t>Data-driven Circuit Discovery for Interpretability of Language Models, Daking Rai, Mor Geva, Ziyu Yao</a:t>
            </a:r>
            <a:endParaRPr lang="en-US" sz="1050" dirty="0"/>
          </a:p>
        </p:txBody>
      </p:sp>
      <p:sp>
        <p:nvSpPr>
          <p:cNvPr id="11" name="Google Shape;213;p10">
            <a:extLst>
              <a:ext uri="{FF2B5EF4-FFF2-40B4-BE49-F238E27FC236}">
                <a16:creationId xmlns:a16="http://schemas.microsoft.com/office/drawing/2014/main" id="{3FE0D947-F5FC-B494-D378-FF523AFE048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179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7023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A838B6-E76C-4AF8-91D1-17750390404E}"/>
              </a:ext>
            </a:extLst>
          </p:cNvPr>
          <p:cNvSpPr>
            <a:spLocks noGrp="1"/>
          </p:cNvSpPr>
          <p:nvPr>
            <p:ph type="title"/>
          </p:nvPr>
        </p:nvSpPr>
        <p:spPr>
          <a:xfrm>
            <a:off x="450980" y="382373"/>
            <a:ext cx="8229600" cy="1143000"/>
          </a:xfrm>
        </p:spPr>
        <p:txBody>
          <a:bodyPr>
            <a:normAutofit fontScale="90000"/>
          </a:bodyPr>
          <a:lstStyle/>
          <a:p>
            <a:r>
              <a:rPr lang="en-HK" sz="4900" b="1" dirty="0">
                <a:latin typeface="+mn-lt"/>
                <a:cs typeface="Times New Roman" panose="02020603050405020304" pitchFamily="18" charset="0"/>
              </a:rPr>
              <a:t>Graph </a:t>
            </a:r>
            <a:r>
              <a:rPr lang="en-US" altLang="zh-CN" sz="4900" b="1" dirty="0">
                <a:latin typeface="+mn-lt"/>
                <a:cs typeface="Times New Roman" panose="02020603050405020304" pitchFamily="18" charset="0"/>
              </a:rPr>
              <a:t>Structure Understanding</a:t>
            </a:r>
            <a:br>
              <a:rPr lang="en-HK" sz="4000" b="1" dirty="0">
                <a:solidFill>
                  <a:srgbClr val="025483"/>
                </a:solidFill>
                <a:latin typeface="Times New Roman" panose="02020603050405020304" pitchFamily="18" charset="0"/>
                <a:cs typeface="Times New Roman" panose="02020603050405020304" pitchFamily="18" charset="0"/>
              </a:rPr>
            </a:br>
            <a:endParaRPr lang="en-HK" sz="4000" b="1" dirty="0">
              <a:solidFill>
                <a:srgbClr val="025483"/>
              </a:solidFill>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9744B048-C970-414C-8E82-43644CC33996}"/>
              </a:ext>
            </a:extLst>
          </p:cNvPr>
          <p:cNvSpPr>
            <a:spLocks noGrp="1"/>
          </p:cNvSpPr>
          <p:nvPr>
            <p:ph idx="1"/>
          </p:nvPr>
        </p:nvSpPr>
        <p:spPr/>
        <p:txBody>
          <a:bodyPr/>
          <a:lstStyle/>
          <a:p>
            <a:endParaRPr lang="en-HK" dirty="0"/>
          </a:p>
        </p:txBody>
      </p:sp>
      <p:pic>
        <p:nvPicPr>
          <p:cNvPr id="4" name="Picture 2">
            <a:extLst>
              <a:ext uri="{FF2B5EF4-FFF2-40B4-BE49-F238E27FC236}">
                <a16:creationId xmlns:a16="http://schemas.microsoft.com/office/drawing/2014/main" id="{0733ECA6-7768-4BCC-99A4-E0A9FFCCF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573"/>
          <a:stretch/>
        </p:blipFill>
        <p:spPr bwMode="auto">
          <a:xfrm>
            <a:off x="825760" y="1036624"/>
            <a:ext cx="7854820" cy="582137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86504387-5E67-CBA3-E4F3-51D0915B132E}"/>
              </a:ext>
            </a:extLst>
          </p:cNvPr>
          <p:cNvSpPr txBox="1">
            <a:spLocks/>
          </p:cNvSpPr>
          <p:nvPr/>
        </p:nvSpPr>
        <p:spPr>
          <a:xfrm>
            <a:off x="7848600" y="6415289"/>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7547827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2084A-12B3-F289-623C-CA8E191AC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D4B42-1437-AC9C-757F-20C65DA22FC5}"/>
              </a:ext>
            </a:extLst>
          </p:cNvPr>
          <p:cNvSpPr>
            <a:spLocks noGrp="1"/>
          </p:cNvSpPr>
          <p:nvPr>
            <p:ph type="title"/>
          </p:nvPr>
        </p:nvSpPr>
        <p:spPr>
          <a:xfrm>
            <a:off x="228600" y="0"/>
            <a:ext cx="8441432" cy="732115"/>
          </a:xfrm>
        </p:spPr>
        <p:txBody>
          <a:bodyPr>
            <a:normAutofit/>
          </a:bodyPr>
          <a:lstStyle/>
          <a:p>
            <a:r>
              <a:rPr lang="en-US" altLang="zh-CN" sz="3200" b="1" dirty="0"/>
              <a:t>Explainability, Responsibility, and Reliability</a:t>
            </a:r>
          </a:p>
        </p:txBody>
      </p:sp>
      <p:sp>
        <p:nvSpPr>
          <p:cNvPr id="4" name="Title 1">
            <a:extLst>
              <a:ext uri="{FF2B5EF4-FFF2-40B4-BE49-F238E27FC236}">
                <a16:creationId xmlns:a16="http://schemas.microsoft.com/office/drawing/2014/main" id="{40D5A143-6AE9-3640-E94D-5F80862DC2CB}"/>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13B6B31C-7CA8-DD50-DF50-818871DCCFF0}"/>
              </a:ext>
            </a:extLst>
          </p:cNvPr>
          <p:cNvSpPr/>
          <p:nvPr/>
        </p:nvSpPr>
        <p:spPr>
          <a:xfrm>
            <a:off x="152400" y="838200"/>
            <a:ext cx="8949270" cy="4374724"/>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Data-driven and User-focused Explanations</a:t>
            </a:r>
          </a:p>
          <a:p>
            <a:pPr marL="800100" lvl="1" indent="-342900" algn="just">
              <a:lnSpc>
                <a:spcPct val="130000"/>
              </a:lnSpc>
              <a:buFontTx/>
              <a:buChar char="-"/>
            </a:pPr>
            <a:endParaRPr lang="en-HK" altLang="zh-CN" sz="2400" dirty="0">
              <a:cs typeface="Times New Roman" panose="02020603050405020304" pitchFamily="18" charset="0"/>
            </a:endParaRPr>
          </a:p>
          <a:p>
            <a:pPr marL="800100" lvl="1" indent="-342900" algn="just">
              <a:lnSpc>
                <a:spcPct val="130000"/>
              </a:lnSpc>
              <a:buFontTx/>
              <a:buChar char="-"/>
            </a:pPr>
            <a:endParaRPr lang="en-HK" altLang="zh-CN" sz="2400" dirty="0">
              <a:cs typeface="Times New Roman" panose="02020603050405020304" pitchFamily="18" charset="0"/>
            </a:endParaRPr>
          </a:p>
          <a:p>
            <a:pPr marL="800100" lvl="1" indent="-342900" algn="just">
              <a:lnSpc>
                <a:spcPct val="130000"/>
              </a:lnSpc>
              <a:buFontTx/>
              <a:buChar char="-"/>
            </a:pPr>
            <a:endParaRPr lang="en-HK" altLang="zh-CN" sz="2400" dirty="0">
              <a:cs typeface="Times New Roman" panose="02020603050405020304" pitchFamily="18" charset="0"/>
            </a:endParaRPr>
          </a:p>
          <a:p>
            <a:pPr lvl="1" algn="just">
              <a:lnSpc>
                <a:spcPct val="130000"/>
              </a:lnSpc>
            </a:pPr>
            <a:endParaRPr lang="en-HK" altLang="zh-CN" sz="2400" dirty="0">
              <a:cs typeface="Times New Roman" panose="02020603050405020304" pitchFamily="18" charset="0"/>
            </a:endParaRPr>
          </a:p>
          <a:p>
            <a:pPr lvl="1" algn="just">
              <a:lnSpc>
                <a:spcPct val="130000"/>
              </a:lnSpc>
            </a:pPr>
            <a:endParaRPr lang="en-US" sz="2400" dirty="0"/>
          </a:p>
          <a:p>
            <a:pPr marL="800100" lvl="1" indent="-342900" algn="just">
              <a:lnSpc>
                <a:spcPct val="130000"/>
              </a:lnSpc>
              <a:buFontTx/>
              <a:buChar char="-"/>
            </a:pPr>
            <a:endParaRPr lang="en-US" sz="2400" dirty="0"/>
          </a:p>
          <a:p>
            <a:pPr marL="800100" lvl="1" indent="-342900" algn="just">
              <a:lnSpc>
                <a:spcPct val="130000"/>
              </a:lnSpc>
              <a:buFontTx/>
              <a:buChar char="-"/>
            </a:pPr>
            <a:endParaRPr lang="en-US" sz="2400" dirty="0"/>
          </a:p>
          <a:p>
            <a:pPr marL="800100" lvl="1" indent="-342900" algn="just">
              <a:lnSpc>
                <a:spcPct val="130000"/>
              </a:lnSpc>
              <a:buFontTx/>
              <a:buChar char="-"/>
            </a:pPr>
            <a:endParaRPr lang="en-HK" altLang="zh-CN" sz="2400" dirty="0">
              <a:cs typeface="Times New Roman" panose="02020603050405020304" pitchFamily="18" charset="0"/>
            </a:endParaRPr>
          </a:p>
        </p:txBody>
      </p:sp>
      <p:sp>
        <p:nvSpPr>
          <p:cNvPr id="12" name="TextBox 11">
            <a:extLst>
              <a:ext uri="{FF2B5EF4-FFF2-40B4-BE49-F238E27FC236}">
                <a16:creationId xmlns:a16="http://schemas.microsoft.com/office/drawing/2014/main" id="{745AADF1-A9FC-408E-CEAB-C5A1AA69B1A5}"/>
              </a:ext>
            </a:extLst>
          </p:cNvPr>
          <p:cNvSpPr txBox="1"/>
          <p:nvPr/>
        </p:nvSpPr>
        <p:spPr>
          <a:xfrm>
            <a:off x="6629400" y="685800"/>
            <a:ext cx="2514600" cy="856196"/>
          </a:xfrm>
          <a:prstGeom prst="rect">
            <a:avLst/>
          </a:prstGeom>
          <a:noFill/>
        </p:spPr>
        <p:txBody>
          <a:bodyPr wrap="square">
            <a:spAutoFit/>
          </a:bodyPr>
          <a:lstStyle/>
          <a:p>
            <a:pPr algn="l">
              <a:lnSpc>
                <a:spcPts val="2099"/>
              </a:lnSpc>
              <a:spcAft>
                <a:spcPts val="900"/>
              </a:spcAft>
              <a:buNone/>
            </a:pPr>
            <a:r>
              <a:rPr lang="en-US" sz="800" i="0" dirty="0">
                <a:solidFill>
                  <a:srgbClr val="000000"/>
                </a:solidFill>
                <a:effectLst/>
                <a:latin typeface="Lucida Grande"/>
              </a:rPr>
              <a:t>Arijit Khan, Xiangyu Ke, Yinghui Wu, and Francesco Bonchi, "GNN Explainers 2.0: User-centric and Data Driven Insights“, WSDM 2026 Tutorial</a:t>
            </a:r>
          </a:p>
        </p:txBody>
      </p:sp>
      <p:pic>
        <p:nvPicPr>
          <p:cNvPr id="5" name="Picture 2">
            <a:extLst>
              <a:ext uri="{FF2B5EF4-FFF2-40B4-BE49-F238E27FC236}">
                <a16:creationId xmlns:a16="http://schemas.microsoft.com/office/drawing/2014/main" id="{FCC58C56-ED89-DAFF-7119-BDF6AFFC4DC8}"/>
              </a:ext>
            </a:extLst>
          </p:cNvPr>
          <p:cNvPicPr>
            <a:picLocks noChangeAspect="1" noChangeArrowheads="1"/>
          </p:cNvPicPr>
          <p:nvPr/>
        </p:nvPicPr>
        <p:blipFill>
          <a:blip r:embed="rId2" cstate="print"/>
          <a:srcRect/>
          <a:stretch>
            <a:fillRect/>
          </a:stretch>
        </p:blipFill>
        <p:spPr bwMode="auto">
          <a:xfrm>
            <a:off x="471774" y="1981200"/>
            <a:ext cx="1085399" cy="838200"/>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D41AC913-3083-C418-7981-FFCDDE61B5E7}"/>
              </a:ext>
            </a:extLst>
          </p:cNvPr>
          <p:cNvSpPr txBox="1"/>
          <p:nvPr/>
        </p:nvSpPr>
        <p:spPr>
          <a:xfrm>
            <a:off x="471774" y="2706469"/>
            <a:ext cx="748923" cy="646331"/>
          </a:xfrm>
          <a:prstGeom prst="rect">
            <a:avLst/>
          </a:prstGeom>
          <a:noFill/>
        </p:spPr>
        <p:txBody>
          <a:bodyPr wrap="none" rtlCol="0">
            <a:spAutoFit/>
          </a:bodyPr>
          <a:lstStyle/>
          <a:p>
            <a:r>
              <a:rPr lang="en-US" b="1" dirty="0"/>
              <a:t>Input </a:t>
            </a:r>
          </a:p>
          <a:p>
            <a:r>
              <a:rPr lang="en-US" b="1" dirty="0"/>
              <a:t>Data</a:t>
            </a:r>
          </a:p>
        </p:txBody>
      </p:sp>
      <p:sp>
        <p:nvSpPr>
          <p:cNvPr id="9" name="TextBox 8">
            <a:extLst>
              <a:ext uri="{FF2B5EF4-FFF2-40B4-BE49-F238E27FC236}">
                <a16:creationId xmlns:a16="http://schemas.microsoft.com/office/drawing/2014/main" id="{7F4413AF-1BA6-514C-416D-E0CAEE06D54C}"/>
              </a:ext>
            </a:extLst>
          </p:cNvPr>
          <p:cNvSpPr txBox="1"/>
          <p:nvPr/>
        </p:nvSpPr>
        <p:spPr>
          <a:xfrm>
            <a:off x="304800" y="4419600"/>
            <a:ext cx="1243033" cy="646331"/>
          </a:xfrm>
          <a:prstGeom prst="rect">
            <a:avLst/>
          </a:prstGeom>
          <a:noFill/>
        </p:spPr>
        <p:txBody>
          <a:bodyPr wrap="none" rtlCol="0">
            <a:spAutoFit/>
          </a:bodyPr>
          <a:lstStyle/>
          <a:p>
            <a:r>
              <a:rPr lang="en-US" b="1" dirty="0"/>
              <a:t>Pretrained </a:t>
            </a:r>
          </a:p>
          <a:p>
            <a:r>
              <a:rPr lang="en-US" b="1" dirty="0"/>
              <a:t>Model</a:t>
            </a:r>
          </a:p>
        </p:txBody>
      </p:sp>
      <p:sp>
        <p:nvSpPr>
          <p:cNvPr id="10" name="Rounded Rectangle 6">
            <a:extLst>
              <a:ext uri="{FF2B5EF4-FFF2-40B4-BE49-F238E27FC236}">
                <a16:creationId xmlns:a16="http://schemas.microsoft.com/office/drawing/2014/main" id="{4B26D72F-E78A-B334-56A8-2D973C0590E7}"/>
              </a:ext>
            </a:extLst>
          </p:cNvPr>
          <p:cNvSpPr/>
          <p:nvPr/>
        </p:nvSpPr>
        <p:spPr>
          <a:xfrm>
            <a:off x="1690974" y="1751886"/>
            <a:ext cx="5334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313B3D0-230C-A435-1C54-B46ED618B307}"/>
              </a:ext>
            </a:extLst>
          </p:cNvPr>
          <p:cNvSpPr txBox="1"/>
          <p:nvPr/>
        </p:nvSpPr>
        <p:spPr>
          <a:xfrm>
            <a:off x="1768481" y="2514600"/>
            <a:ext cx="532518" cy="3693319"/>
          </a:xfrm>
          <a:prstGeom prst="rect">
            <a:avLst/>
          </a:prstGeom>
          <a:noFill/>
        </p:spPr>
        <p:txBody>
          <a:bodyPr wrap="none" rtlCol="0">
            <a:spAutoFit/>
          </a:bodyPr>
          <a:lstStyle/>
          <a:p>
            <a:r>
              <a:rPr lang="en-US" b="1" dirty="0"/>
              <a:t>E</a:t>
            </a:r>
          </a:p>
          <a:p>
            <a:r>
              <a:rPr lang="en-US" b="1" dirty="0"/>
              <a:t>X</a:t>
            </a:r>
          </a:p>
          <a:p>
            <a:r>
              <a:rPr lang="en-US" b="1" dirty="0"/>
              <a:t>P</a:t>
            </a:r>
          </a:p>
          <a:p>
            <a:r>
              <a:rPr lang="en-US" b="1" dirty="0"/>
              <a:t>L</a:t>
            </a:r>
          </a:p>
          <a:p>
            <a:r>
              <a:rPr lang="en-US" b="1" dirty="0"/>
              <a:t>A</a:t>
            </a:r>
          </a:p>
          <a:p>
            <a:r>
              <a:rPr lang="en-US" b="1" dirty="0"/>
              <a:t>I</a:t>
            </a:r>
          </a:p>
          <a:p>
            <a:r>
              <a:rPr lang="en-US" b="1" dirty="0"/>
              <a:t>N</a:t>
            </a:r>
          </a:p>
          <a:p>
            <a:r>
              <a:rPr lang="en-US" b="1" dirty="0"/>
              <a:t>E</a:t>
            </a:r>
          </a:p>
          <a:p>
            <a:r>
              <a:rPr lang="en-US" b="1" dirty="0"/>
              <a:t>R</a:t>
            </a:r>
          </a:p>
          <a:p>
            <a:r>
              <a:rPr lang="en-US" b="1" dirty="0"/>
              <a:t>S</a:t>
            </a:r>
          </a:p>
          <a:p>
            <a:endParaRPr lang="en-US" b="1" dirty="0"/>
          </a:p>
          <a:p>
            <a:r>
              <a:rPr lang="en-US" b="1" dirty="0"/>
              <a:t>2.0 </a:t>
            </a:r>
          </a:p>
          <a:p>
            <a:endParaRPr lang="en-US" b="1" dirty="0"/>
          </a:p>
        </p:txBody>
      </p:sp>
      <p:sp>
        <p:nvSpPr>
          <p:cNvPr id="13" name="Rounded Rectangle 8">
            <a:extLst>
              <a:ext uri="{FF2B5EF4-FFF2-40B4-BE49-F238E27FC236}">
                <a16:creationId xmlns:a16="http://schemas.microsoft.com/office/drawing/2014/main" id="{081C56AB-8C5B-AE7D-525F-D32C9273B6BD}"/>
              </a:ext>
            </a:extLst>
          </p:cNvPr>
          <p:cNvSpPr/>
          <p:nvPr/>
        </p:nvSpPr>
        <p:spPr>
          <a:xfrm>
            <a:off x="2608363" y="4126468"/>
            <a:ext cx="83521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GVEX</a:t>
            </a:r>
          </a:p>
        </p:txBody>
      </p:sp>
      <p:sp>
        <p:nvSpPr>
          <p:cNvPr id="14" name="Rounded Rectangle 9">
            <a:extLst>
              <a:ext uri="{FF2B5EF4-FFF2-40B4-BE49-F238E27FC236}">
                <a16:creationId xmlns:a16="http://schemas.microsoft.com/office/drawing/2014/main" id="{77FAC488-0EAF-C590-17B3-2A54A53CA435}"/>
              </a:ext>
            </a:extLst>
          </p:cNvPr>
          <p:cNvSpPr/>
          <p:nvPr/>
        </p:nvSpPr>
        <p:spPr>
          <a:xfrm>
            <a:off x="4434173" y="4126468"/>
            <a:ext cx="533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CE </a:t>
            </a:r>
          </a:p>
        </p:txBody>
      </p:sp>
      <p:sp>
        <p:nvSpPr>
          <p:cNvPr id="15" name="Rounded Rectangle 10">
            <a:extLst>
              <a:ext uri="{FF2B5EF4-FFF2-40B4-BE49-F238E27FC236}">
                <a16:creationId xmlns:a16="http://schemas.microsoft.com/office/drawing/2014/main" id="{D3AB4E53-E695-4434-40FC-98FE71AF1442}"/>
              </a:ext>
            </a:extLst>
          </p:cNvPr>
          <p:cNvSpPr/>
          <p:nvPr/>
        </p:nvSpPr>
        <p:spPr>
          <a:xfrm>
            <a:off x="5881973" y="4126468"/>
            <a:ext cx="1042485"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SliceGX</a:t>
            </a:r>
            <a:r>
              <a:rPr lang="en-US" b="1" dirty="0"/>
              <a:t> </a:t>
            </a:r>
          </a:p>
        </p:txBody>
      </p:sp>
      <p:sp>
        <p:nvSpPr>
          <p:cNvPr id="16" name="Rounded Rectangle 11">
            <a:extLst>
              <a:ext uri="{FF2B5EF4-FFF2-40B4-BE49-F238E27FC236}">
                <a16:creationId xmlns:a16="http://schemas.microsoft.com/office/drawing/2014/main" id="{6C510E59-8F49-6126-6260-D14CCDB2DFD3}"/>
              </a:ext>
            </a:extLst>
          </p:cNvPr>
          <p:cNvSpPr/>
          <p:nvPr/>
        </p:nvSpPr>
        <p:spPr>
          <a:xfrm>
            <a:off x="3519773" y="4126468"/>
            <a:ext cx="838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k-RCW </a:t>
            </a:r>
          </a:p>
        </p:txBody>
      </p:sp>
      <p:sp>
        <p:nvSpPr>
          <p:cNvPr id="17" name="Rounded Rectangle 12">
            <a:extLst>
              <a:ext uri="{FF2B5EF4-FFF2-40B4-BE49-F238E27FC236}">
                <a16:creationId xmlns:a16="http://schemas.microsoft.com/office/drawing/2014/main" id="{2DE7E8F9-A364-43EF-30E7-8314DE0190AA}"/>
              </a:ext>
            </a:extLst>
          </p:cNvPr>
          <p:cNvSpPr/>
          <p:nvPr/>
        </p:nvSpPr>
        <p:spPr>
          <a:xfrm>
            <a:off x="5043773" y="4126468"/>
            <a:ext cx="762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SXQ </a:t>
            </a:r>
          </a:p>
        </p:txBody>
      </p:sp>
      <p:sp>
        <p:nvSpPr>
          <p:cNvPr id="18" name="Rounded Rectangle 13">
            <a:extLst>
              <a:ext uri="{FF2B5EF4-FFF2-40B4-BE49-F238E27FC236}">
                <a16:creationId xmlns:a16="http://schemas.microsoft.com/office/drawing/2014/main" id="{D7F665FA-1FE4-0B27-A692-A03B81D9994D}"/>
              </a:ext>
            </a:extLst>
          </p:cNvPr>
          <p:cNvSpPr/>
          <p:nvPr/>
        </p:nvSpPr>
        <p:spPr>
          <a:xfrm>
            <a:off x="7024973" y="4126468"/>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ATEX-CF </a:t>
            </a:r>
          </a:p>
        </p:txBody>
      </p:sp>
      <p:pic>
        <p:nvPicPr>
          <p:cNvPr id="19" name="Picture 4">
            <a:extLst>
              <a:ext uri="{FF2B5EF4-FFF2-40B4-BE49-F238E27FC236}">
                <a16:creationId xmlns:a16="http://schemas.microsoft.com/office/drawing/2014/main" id="{6844AE85-8B32-9CE8-8075-BC4FB54542FA}"/>
              </a:ext>
            </a:extLst>
          </p:cNvPr>
          <p:cNvPicPr>
            <a:picLocks noChangeAspect="1" noChangeArrowheads="1"/>
          </p:cNvPicPr>
          <p:nvPr/>
        </p:nvPicPr>
        <p:blipFill>
          <a:blip r:embed="rId3"/>
          <a:srcRect/>
          <a:stretch>
            <a:fillRect/>
          </a:stretch>
        </p:blipFill>
        <p:spPr bwMode="auto">
          <a:xfrm>
            <a:off x="395574" y="5348300"/>
            <a:ext cx="891713" cy="519100"/>
          </a:xfrm>
          <a:prstGeom prst="rect">
            <a:avLst/>
          </a:prstGeom>
          <a:noFill/>
          <a:ln w="9525">
            <a:noFill/>
            <a:miter lim="800000"/>
            <a:headEnd/>
            <a:tailEnd/>
          </a:ln>
          <a:effectLst/>
        </p:spPr>
      </p:pic>
      <p:sp>
        <p:nvSpPr>
          <p:cNvPr id="20" name="Rounded Rectangle 15">
            <a:extLst>
              <a:ext uri="{FF2B5EF4-FFF2-40B4-BE49-F238E27FC236}">
                <a16:creationId xmlns:a16="http://schemas.microsoft.com/office/drawing/2014/main" id="{83244C91-F7B9-75F3-60B0-AA4F834E1895}"/>
              </a:ext>
            </a:extLst>
          </p:cNvPr>
          <p:cNvSpPr/>
          <p:nvPr/>
        </p:nvSpPr>
        <p:spPr>
          <a:xfrm>
            <a:off x="2529174" y="3745468"/>
            <a:ext cx="56388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854F0B-103F-A9A9-A648-2FDCFCA408B7}"/>
              </a:ext>
            </a:extLst>
          </p:cNvPr>
          <p:cNvSpPr txBox="1"/>
          <p:nvPr/>
        </p:nvSpPr>
        <p:spPr>
          <a:xfrm>
            <a:off x="377038" y="5879068"/>
            <a:ext cx="1161536" cy="369332"/>
          </a:xfrm>
          <a:prstGeom prst="rect">
            <a:avLst/>
          </a:prstGeom>
          <a:noFill/>
        </p:spPr>
        <p:txBody>
          <a:bodyPr wrap="none" rtlCol="0">
            <a:spAutoFit/>
          </a:bodyPr>
          <a:lstStyle/>
          <a:p>
            <a:r>
              <a:rPr lang="en-US" b="1" dirty="0"/>
              <a:t>Prediction</a:t>
            </a:r>
          </a:p>
        </p:txBody>
      </p:sp>
      <p:sp>
        <p:nvSpPr>
          <p:cNvPr id="22" name="Rectangle 21">
            <a:extLst>
              <a:ext uri="{FF2B5EF4-FFF2-40B4-BE49-F238E27FC236}">
                <a16:creationId xmlns:a16="http://schemas.microsoft.com/office/drawing/2014/main" id="{F95DA60D-E705-67C7-3869-B516EC6BAA6B}"/>
              </a:ext>
            </a:extLst>
          </p:cNvPr>
          <p:cNvSpPr/>
          <p:nvPr/>
        </p:nvSpPr>
        <p:spPr>
          <a:xfrm>
            <a:off x="2300573" y="5802868"/>
            <a:ext cx="7620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Views</a:t>
            </a:r>
          </a:p>
        </p:txBody>
      </p:sp>
      <p:sp>
        <p:nvSpPr>
          <p:cNvPr id="23" name="Rectangle 22">
            <a:extLst>
              <a:ext uri="{FF2B5EF4-FFF2-40B4-BE49-F238E27FC236}">
                <a16:creationId xmlns:a16="http://schemas.microsoft.com/office/drawing/2014/main" id="{DD9AE61D-54AC-AAD7-10C5-76556737743F}"/>
              </a:ext>
            </a:extLst>
          </p:cNvPr>
          <p:cNvSpPr/>
          <p:nvPr/>
        </p:nvSpPr>
        <p:spPr>
          <a:xfrm>
            <a:off x="3138774" y="5802868"/>
            <a:ext cx="1295399"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Robustness</a:t>
            </a:r>
          </a:p>
        </p:txBody>
      </p:sp>
      <p:sp>
        <p:nvSpPr>
          <p:cNvPr id="24" name="Rectangle 23">
            <a:extLst>
              <a:ext uri="{FF2B5EF4-FFF2-40B4-BE49-F238E27FC236}">
                <a16:creationId xmlns:a16="http://schemas.microsoft.com/office/drawing/2014/main" id="{BA94410B-D42E-23AA-0F58-33285FB14B8B}"/>
              </a:ext>
            </a:extLst>
          </p:cNvPr>
          <p:cNvSpPr/>
          <p:nvPr/>
        </p:nvSpPr>
        <p:spPr>
          <a:xfrm>
            <a:off x="4510373" y="5802868"/>
            <a:ext cx="990599"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Fairness</a:t>
            </a:r>
          </a:p>
        </p:txBody>
      </p:sp>
      <p:sp>
        <p:nvSpPr>
          <p:cNvPr id="25" name="Rectangle 24">
            <a:extLst>
              <a:ext uri="{FF2B5EF4-FFF2-40B4-BE49-F238E27FC236}">
                <a16:creationId xmlns:a16="http://schemas.microsoft.com/office/drawing/2014/main" id="{E39B6BFA-17EA-DD97-5C62-73DC1B923CD8}"/>
              </a:ext>
            </a:extLst>
          </p:cNvPr>
          <p:cNvSpPr/>
          <p:nvPr/>
        </p:nvSpPr>
        <p:spPr>
          <a:xfrm>
            <a:off x="5577174" y="5802868"/>
            <a:ext cx="914399"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Skyline</a:t>
            </a:r>
          </a:p>
        </p:txBody>
      </p:sp>
      <p:sp>
        <p:nvSpPr>
          <p:cNvPr id="26" name="Rectangle 25">
            <a:extLst>
              <a:ext uri="{FF2B5EF4-FFF2-40B4-BE49-F238E27FC236}">
                <a16:creationId xmlns:a16="http://schemas.microsoft.com/office/drawing/2014/main" id="{F35BF839-0148-19F8-DB70-2087D94192E9}"/>
              </a:ext>
            </a:extLst>
          </p:cNvPr>
          <p:cNvSpPr/>
          <p:nvPr/>
        </p:nvSpPr>
        <p:spPr>
          <a:xfrm>
            <a:off x="6567774" y="5802868"/>
            <a:ext cx="838199"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Slicing</a:t>
            </a:r>
          </a:p>
        </p:txBody>
      </p:sp>
      <p:sp>
        <p:nvSpPr>
          <p:cNvPr id="27" name="Rectangle 26">
            <a:extLst>
              <a:ext uri="{FF2B5EF4-FFF2-40B4-BE49-F238E27FC236}">
                <a16:creationId xmlns:a16="http://schemas.microsoft.com/office/drawing/2014/main" id="{C32B21D2-A2D1-5025-AF26-648CB80A4B9C}"/>
              </a:ext>
            </a:extLst>
          </p:cNvPr>
          <p:cNvSpPr/>
          <p:nvPr/>
        </p:nvSpPr>
        <p:spPr>
          <a:xfrm>
            <a:off x="7482174" y="5802868"/>
            <a:ext cx="1295399"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Adversarial</a:t>
            </a:r>
          </a:p>
        </p:txBody>
      </p:sp>
      <p:sp>
        <p:nvSpPr>
          <p:cNvPr id="28" name="TextBox 27">
            <a:extLst>
              <a:ext uri="{FF2B5EF4-FFF2-40B4-BE49-F238E27FC236}">
                <a16:creationId xmlns:a16="http://schemas.microsoft.com/office/drawing/2014/main" id="{2AFCB24D-BC0C-E4B7-FC71-06C1AA44A55E}"/>
              </a:ext>
            </a:extLst>
          </p:cNvPr>
          <p:cNvSpPr txBox="1"/>
          <p:nvPr/>
        </p:nvSpPr>
        <p:spPr>
          <a:xfrm>
            <a:off x="4129374" y="6488668"/>
            <a:ext cx="2942472" cy="369332"/>
          </a:xfrm>
          <a:prstGeom prst="rect">
            <a:avLst/>
          </a:prstGeom>
          <a:noFill/>
        </p:spPr>
        <p:txBody>
          <a:bodyPr wrap="none" rtlCol="0">
            <a:spAutoFit/>
          </a:bodyPr>
          <a:lstStyle/>
          <a:p>
            <a:r>
              <a:rPr lang="en-US" b="1" dirty="0"/>
              <a:t>Data Management Principles</a:t>
            </a:r>
          </a:p>
        </p:txBody>
      </p:sp>
      <p:cxnSp>
        <p:nvCxnSpPr>
          <p:cNvPr id="29" name="Straight Arrow Connector 28">
            <a:extLst>
              <a:ext uri="{FF2B5EF4-FFF2-40B4-BE49-F238E27FC236}">
                <a16:creationId xmlns:a16="http://schemas.microsoft.com/office/drawing/2014/main" id="{D09D9B46-ACB2-9BFF-C8C9-9EE453CCEAA3}"/>
              </a:ext>
            </a:extLst>
          </p:cNvPr>
          <p:cNvCxnSpPr>
            <a:stCxn id="22" idx="0"/>
            <a:endCxn id="13" idx="2"/>
          </p:cNvCxnSpPr>
          <p:nvPr/>
        </p:nvCxnSpPr>
        <p:spPr>
          <a:xfrm rot="5400000" flipH="1" flipV="1">
            <a:off x="2358470" y="5135371"/>
            <a:ext cx="990600" cy="3443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412EC10-6400-00AD-6CDB-F088EA20DF2B}"/>
              </a:ext>
            </a:extLst>
          </p:cNvPr>
          <p:cNvCxnSpPr>
            <a:stCxn id="23" idx="0"/>
            <a:endCxn id="16" idx="2"/>
          </p:cNvCxnSpPr>
          <p:nvPr/>
        </p:nvCxnSpPr>
        <p:spPr>
          <a:xfrm rot="5400000" flipH="1" flipV="1">
            <a:off x="3367373" y="5231369"/>
            <a:ext cx="990600" cy="1523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390874-940F-C442-A54E-C38A88C9DDAD}"/>
              </a:ext>
            </a:extLst>
          </p:cNvPr>
          <p:cNvCxnSpPr>
            <a:stCxn id="24" idx="0"/>
            <a:endCxn id="14" idx="2"/>
          </p:cNvCxnSpPr>
          <p:nvPr/>
        </p:nvCxnSpPr>
        <p:spPr>
          <a:xfrm rot="16200000" flipV="1">
            <a:off x="4357973" y="5155168"/>
            <a:ext cx="9906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8F018E-A87A-D6F2-12DD-D4442F9C3099}"/>
              </a:ext>
            </a:extLst>
          </p:cNvPr>
          <p:cNvCxnSpPr>
            <a:stCxn id="25" idx="0"/>
            <a:endCxn id="17" idx="2"/>
          </p:cNvCxnSpPr>
          <p:nvPr/>
        </p:nvCxnSpPr>
        <p:spPr>
          <a:xfrm rot="16200000" flipV="1">
            <a:off x="5234274" y="5002767"/>
            <a:ext cx="990600" cy="6096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A9AF77-22D9-D080-1E69-4FF3965AF8C2}"/>
              </a:ext>
            </a:extLst>
          </p:cNvPr>
          <p:cNvCxnSpPr>
            <a:stCxn id="26" idx="0"/>
            <a:endCxn id="15" idx="2"/>
          </p:cNvCxnSpPr>
          <p:nvPr/>
        </p:nvCxnSpPr>
        <p:spPr>
          <a:xfrm rot="16200000" flipV="1">
            <a:off x="6199745" y="5015739"/>
            <a:ext cx="990600" cy="5836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3FD988A-3D83-B2F9-901B-4E9FC4A69AA8}"/>
              </a:ext>
            </a:extLst>
          </p:cNvPr>
          <p:cNvCxnSpPr>
            <a:stCxn id="27" idx="0"/>
            <a:endCxn id="18" idx="2"/>
          </p:cNvCxnSpPr>
          <p:nvPr/>
        </p:nvCxnSpPr>
        <p:spPr>
          <a:xfrm rot="16200000" flipV="1">
            <a:off x="7348824" y="5021817"/>
            <a:ext cx="990600" cy="5715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80FB2E8-3F1D-329A-8EC4-B4415ECE1BCB}"/>
              </a:ext>
            </a:extLst>
          </p:cNvPr>
          <p:cNvSpPr txBox="1"/>
          <p:nvPr/>
        </p:nvSpPr>
        <p:spPr>
          <a:xfrm rot="5400000">
            <a:off x="7907704" y="4355068"/>
            <a:ext cx="1042273" cy="369332"/>
          </a:xfrm>
          <a:prstGeom prst="rect">
            <a:avLst/>
          </a:prstGeom>
          <a:noFill/>
        </p:spPr>
        <p:txBody>
          <a:bodyPr wrap="none" rtlCol="0">
            <a:spAutoFit/>
          </a:bodyPr>
          <a:lstStyle/>
          <a:p>
            <a:r>
              <a:rPr lang="en-US" b="1" dirty="0"/>
              <a:t>Methods</a:t>
            </a:r>
          </a:p>
        </p:txBody>
      </p:sp>
      <p:sp>
        <p:nvSpPr>
          <p:cNvPr id="36" name="Rectangle 35">
            <a:extLst>
              <a:ext uri="{FF2B5EF4-FFF2-40B4-BE49-F238E27FC236}">
                <a16:creationId xmlns:a16="http://schemas.microsoft.com/office/drawing/2014/main" id="{7F5CC120-8760-9D5D-CD67-A5A1EE189630}"/>
              </a:ext>
            </a:extLst>
          </p:cNvPr>
          <p:cNvSpPr/>
          <p:nvPr/>
        </p:nvSpPr>
        <p:spPr>
          <a:xfrm rot="5400000">
            <a:off x="1995774" y="2514600"/>
            <a:ext cx="12192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Interactive</a:t>
            </a:r>
          </a:p>
        </p:txBody>
      </p:sp>
      <p:sp>
        <p:nvSpPr>
          <p:cNvPr id="37" name="Rectangle 36">
            <a:extLst>
              <a:ext uri="{FF2B5EF4-FFF2-40B4-BE49-F238E27FC236}">
                <a16:creationId xmlns:a16="http://schemas.microsoft.com/office/drawing/2014/main" id="{B3C603BE-9F4F-E6C1-3E0C-1C49912C155C}"/>
              </a:ext>
            </a:extLst>
          </p:cNvPr>
          <p:cNvSpPr/>
          <p:nvPr/>
        </p:nvSpPr>
        <p:spPr>
          <a:xfrm rot="5400000">
            <a:off x="3176874" y="2552700"/>
            <a:ext cx="12192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Robust </a:t>
            </a:r>
          </a:p>
        </p:txBody>
      </p:sp>
      <p:sp>
        <p:nvSpPr>
          <p:cNvPr id="38" name="Rectangle 37">
            <a:extLst>
              <a:ext uri="{FF2B5EF4-FFF2-40B4-BE49-F238E27FC236}">
                <a16:creationId xmlns:a16="http://schemas.microsoft.com/office/drawing/2014/main" id="{0F91983F-60B8-D08B-107D-A0EDD56980CF}"/>
              </a:ext>
            </a:extLst>
          </p:cNvPr>
          <p:cNvSpPr/>
          <p:nvPr/>
        </p:nvSpPr>
        <p:spPr>
          <a:xfrm rot="5400000">
            <a:off x="5234274" y="2476500"/>
            <a:ext cx="12192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Model Debugging</a:t>
            </a:r>
          </a:p>
        </p:txBody>
      </p:sp>
      <p:sp>
        <p:nvSpPr>
          <p:cNvPr id="39" name="Rectangle 38">
            <a:extLst>
              <a:ext uri="{FF2B5EF4-FFF2-40B4-BE49-F238E27FC236}">
                <a16:creationId xmlns:a16="http://schemas.microsoft.com/office/drawing/2014/main" id="{DAC16470-685A-2660-0B4B-6FC94DF650F7}"/>
              </a:ext>
            </a:extLst>
          </p:cNvPr>
          <p:cNvSpPr/>
          <p:nvPr/>
        </p:nvSpPr>
        <p:spPr>
          <a:xfrm rot="5400000">
            <a:off x="2605374" y="2514600"/>
            <a:ext cx="12192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Queryable</a:t>
            </a:r>
          </a:p>
        </p:txBody>
      </p:sp>
      <p:sp>
        <p:nvSpPr>
          <p:cNvPr id="40" name="Rectangle 39">
            <a:extLst>
              <a:ext uri="{FF2B5EF4-FFF2-40B4-BE49-F238E27FC236}">
                <a16:creationId xmlns:a16="http://schemas.microsoft.com/office/drawing/2014/main" id="{8A5B0F7A-6174-36D7-6332-8FE2EBD4DA47}"/>
              </a:ext>
            </a:extLst>
          </p:cNvPr>
          <p:cNvSpPr/>
          <p:nvPr/>
        </p:nvSpPr>
        <p:spPr>
          <a:xfrm rot="5400000">
            <a:off x="3824573" y="2438400"/>
            <a:ext cx="12192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Bias Detection</a:t>
            </a:r>
          </a:p>
        </p:txBody>
      </p:sp>
      <p:sp>
        <p:nvSpPr>
          <p:cNvPr id="41" name="Rectangle 40">
            <a:extLst>
              <a:ext uri="{FF2B5EF4-FFF2-40B4-BE49-F238E27FC236}">
                <a16:creationId xmlns:a16="http://schemas.microsoft.com/office/drawing/2014/main" id="{3532A3C9-733D-EC91-3D51-68EAB2147AED}"/>
              </a:ext>
            </a:extLst>
          </p:cNvPr>
          <p:cNvSpPr/>
          <p:nvPr/>
        </p:nvSpPr>
        <p:spPr>
          <a:xfrm rot="5400000">
            <a:off x="4434174" y="2514600"/>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Multi-criteria Optimization</a:t>
            </a:r>
          </a:p>
        </p:txBody>
      </p:sp>
      <p:sp>
        <p:nvSpPr>
          <p:cNvPr id="42" name="Rectangle 41">
            <a:extLst>
              <a:ext uri="{FF2B5EF4-FFF2-40B4-BE49-F238E27FC236}">
                <a16:creationId xmlns:a16="http://schemas.microsoft.com/office/drawing/2014/main" id="{5A2B8486-B636-8B3D-294A-D70245204D60}"/>
              </a:ext>
            </a:extLst>
          </p:cNvPr>
          <p:cNvSpPr/>
          <p:nvPr/>
        </p:nvSpPr>
        <p:spPr>
          <a:xfrm rot="5400000">
            <a:off x="5767674" y="2476500"/>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Model Optimization</a:t>
            </a:r>
          </a:p>
        </p:txBody>
      </p:sp>
      <p:sp>
        <p:nvSpPr>
          <p:cNvPr id="43" name="Rectangle 42">
            <a:extLst>
              <a:ext uri="{FF2B5EF4-FFF2-40B4-BE49-F238E27FC236}">
                <a16:creationId xmlns:a16="http://schemas.microsoft.com/office/drawing/2014/main" id="{007226AE-3735-9C8B-CE25-2989EC6957F2}"/>
              </a:ext>
            </a:extLst>
          </p:cNvPr>
          <p:cNvSpPr/>
          <p:nvPr/>
        </p:nvSpPr>
        <p:spPr>
          <a:xfrm rot="5400000">
            <a:off x="6453474" y="2476500"/>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Data Provenance</a:t>
            </a:r>
          </a:p>
        </p:txBody>
      </p:sp>
      <p:sp>
        <p:nvSpPr>
          <p:cNvPr id="44" name="Rectangle 43">
            <a:extLst>
              <a:ext uri="{FF2B5EF4-FFF2-40B4-BE49-F238E27FC236}">
                <a16:creationId xmlns:a16="http://schemas.microsoft.com/office/drawing/2014/main" id="{F10F69EC-62F6-AE39-DE23-A85546CCB209}"/>
              </a:ext>
            </a:extLst>
          </p:cNvPr>
          <p:cNvSpPr/>
          <p:nvPr/>
        </p:nvSpPr>
        <p:spPr>
          <a:xfrm rot="5400000">
            <a:off x="7024974" y="2514600"/>
            <a:ext cx="16002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Counterfactual</a:t>
            </a:r>
          </a:p>
        </p:txBody>
      </p:sp>
      <p:sp>
        <p:nvSpPr>
          <p:cNvPr id="45" name="TextBox 44">
            <a:extLst>
              <a:ext uri="{FF2B5EF4-FFF2-40B4-BE49-F238E27FC236}">
                <a16:creationId xmlns:a16="http://schemas.microsoft.com/office/drawing/2014/main" id="{DA0D5B5E-F9FF-1E5C-959F-BD06727EC137}"/>
              </a:ext>
            </a:extLst>
          </p:cNvPr>
          <p:cNvSpPr txBox="1"/>
          <p:nvPr/>
        </p:nvSpPr>
        <p:spPr>
          <a:xfrm>
            <a:off x="3976974" y="1600200"/>
            <a:ext cx="2127377" cy="369332"/>
          </a:xfrm>
          <a:prstGeom prst="rect">
            <a:avLst/>
          </a:prstGeom>
          <a:noFill/>
        </p:spPr>
        <p:txBody>
          <a:bodyPr wrap="none" rtlCol="0">
            <a:spAutoFit/>
          </a:bodyPr>
          <a:lstStyle/>
          <a:p>
            <a:r>
              <a:rPr lang="en-US" b="1" dirty="0"/>
              <a:t>Explanation Criteria</a:t>
            </a:r>
          </a:p>
        </p:txBody>
      </p:sp>
      <p:cxnSp>
        <p:nvCxnSpPr>
          <p:cNvPr id="46" name="Straight Arrow Connector 45">
            <a:extLst>
              <a:ext uri="{FF2B5EF4-FFF2-40B4-BE49-F238E27FC236}">
                <a16:creationId xmlns:a16="http://schemas.microsoft.com/office/drawing/2014/main" id="{997D3D95-BEA5-FDB1-6101-F7C7A27475C0}"/>
              </a:ext>
            </a:extLst>
          </p:cNvPr>
          <p:cNvCxnSpPr>
            <a:stCxn id="13" idx="0"/>
            <a:endCxn id="36" idx="3"/>
          </p:cNvCxnSpPr>
          <p:nvPr/>
        </p:nvCxnSpPr>
        <p:spPr>
          <a:xfrm rot="16200000" flipV="1">
            <a:off x="2428837" y="3529337"/>
            <a:ext cx="773668" cy="4205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235C1DC-8988-ACF6-E334-87DEC2915A0D}"/>
              </a:ext>
            </a:extLst>
          </p:cNvPr>
          <p:cNvCxnSpPr>
            <a:stCxn id="13" idx="0"/>
            <a:endCxn id="39" idx="3"/>
          </p:cNvCxnSpPr>
          <p:nvPr/>
        </p:nvCxnSpPr>
        <p:spPr>
          <a:xfrm rot="5400000" flipH="1" flipV="1">
            <a:off x="2733637" y="3645131"/>
            <a:ext cx="773668" cy="18900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322585C-4124-D993-BE89-04E101A0E612}"/>
              </a:ext>
            </a:extLst>
          </p:cNvPr>
          <p:cNvCxnSpPr>
            <a:stCxn id="16" idx="0"/>
            <a:endCxn id="37" idx="3"/>
          </p:cNvCxnSpPr>
          <p:nvPr/>
        </p:nvCxnSpPr>
        <p:spPr>
          <a:xfrm rot="16200000" flipV="1">
            <a:off x="3475840" y="3663434"/>
            <a:ext cx="773668" cy="1523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B96F828-7DCA-68FB-3C08-DE90AD02657B}"/>
              </a:ext>
            </a:extLst>
          </p:cNvPr>
          <p:cNvCxnSpPr>
            <a:stCxn id="14" idx="0"/>
            <a:endCxn id="40" idx="3"/>
          </p:cNvCxnSpPr>
          <p:nvPr/>
        </p:nvCxnSpPr>
        <p:spPr>
          <a:xfrm rot="16200000" flipV="1">
            <a:off x="4180689" y="3606284"/>
            <a:ext cx="773668" cy="266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CA3FF3D-5C77-73E5-4F9B-2708B5AA4326}"/>
              </a:ext>
            </a:extLst>
          </p:cNvPr>
          <p:cNvCxnSpPr>
            <a:stCxn id="17" idx="0"/>
            <a:endCxn id="41" idx="3"/>
          </p:cNvCxnSpPr>
          <p:nvPr/>
        </p:nvCxnSpPr>
        <p:spPr>
          <a:xfrm rot="16200000" flipV="1">
            <a:off x="4980790" y="3682484"/>
            <a:ext cx="621268" cy="2666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35A7F45-A438-8A98-B5F4-FDD9DA1428D3}"/>
              </a:ext>
            </a:extLst>
          </p:cNvPr>
          <p:cNvCxnSpPr>
            <a:stCxn id="15" idx="0"/>
            <a:endCxn id="38" idx="3"/>
          </p:cNvCxnSpPr>
          <p:nvPr/>
        </p:nvCxnSpPr>
        <p:spPr>
          <a:xfrm rot="16200000" flipV="1">
            <a:off x="5736711" y="3459963"/>
            <a:ext cx="773668" cy="5593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D23076A-4AFC-3C4E-A61B-53AA5CA1C7B8}"/>
              </a:ext>
            </a:extLst>
          </p:cNvPr>
          <p:cNvCxnSpPr>
            <a:stCxn id="15" idx="0"/>
            <a:endCxn id="42" idx="3"/>
          </p:cNvCxnSpPr>
          <p:nvPr/>
        </p:nvCxnSpPr>
        <p:spPr>
          <a:xfrm rot="5400000" flipH="1" flipV="1">
            <a:off x="6136761" y="3771655"/>
            <a:ext cx="621268" cy="883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56AF49D-CC39-F16A-44BD-0AEED3F26F33}"/>
              </a:ext>
            </a:extLst>
          </p:cNvPr>
          <p:cNvCxnSpPr>
            <a:stCxn id="15" idx="0"/>
            <a:endCxn id="43" idx="3"/>
          </p:cNvCxnSpPr>
          <p:nvPr/>
        </p:nvCxnSpPr>
        <p:spPr>
          <a:xfrm rot="5400000" flipH="1" flipV="1">
            <a:off x="6479661" y="3428755"/>
            <a:ext cx="621268" cy="7741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15F379-5A6F-EDA2-1B8C-9BA16651DEDD}"/>
              </a:ext>
            </a:extLst>
          </p:cNvPr>
          <p:cNvCxnSpPr>
            <a:stCxn id="18" idx="0"/>
            <a:endCxn id="44" idx="3"/>
          </p:cNvCxnSpPr>
          <p:nvPr/>
        </p:nvCxnSpPr>
        <p:spPr>
          <a:xfrm rot="5400000" flipH="1" flipV="1">
            <a:off x="7419189" y="3720584"/>
            <a:ext cx="545068" cy="2667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5" name="Picture 2" descr="Neural network - Free technology icons">
            <a:extLst>
              <a:ext uri="{FF2B5EF4-FFF2-40B4-BE49-F238E27FC236}">
                <a16:creationId xmlns:a16="http://schemas.microsoft.com/office/drawing/2014/main" id="{3E5C833A-3B9C-E65B-BA10-0A560DEB3D66}"/>
              </a:ext>
            </a:extLst>
          </p:cNvPr>
          <p:cNvPicPr>
            <a:picLocks noChangeAspect="1" noChangeArrowheads="1"/>
          </p:cNvPicPr>
          <p:nvPr/>
        </p:nvPicPr>
        <p:blipFill>
          <a:blip r:embed="rId4" cstate="print"/>
          <a:srcRect/>
          <a:stretch>
            <a:fillRect/>
          </a:stretch>
        </p:blipFill>
        <p:spPr bwMode="auto">
          <a:xfrm>
            <a:off x="471774" y="3581400"/>
            <a:ext cx="914401" cy="914401"/>
          </a:xfrm>
          <a:prstGeom prst="rect">
            <a:avLst/>
          </a:prstGeom>
          <a:noFill/>
        </p:spPr>
      </p:pic>
      <p:sp>
        <p:nvSpPr>
          <p:cNvPr id="56" name="Right Arrow 52">
            <a:extLst>
              <a:ext uri="{FF2B5EF4-FFF2-40B4-BE49-F238E27FC236}">
                <a16:creationId xmlns:a16="http://schemas.microsoft.com/office/drawing/2014/main" id="{DC848634-0D63-C777-632D-D7C2D2BCCCC9}"/>
              </a:ext>
            </a:extLst>
          </p:cNvPr>
          <p:cNvSpPr/>
          <p:nvPr/>
        </p:nvSpPr>
        <p:spPr>
          <a:xfrm>
            <a:off x="1309974" y="5486400"/>
            <a:ext cx="35967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3">
            <a:extLst>
              <a:ext uri="{FF2B5EF4-FFF2-40B4-BE49-F238E27FC236}">
                <a16:creationId xmlns:a16="http://schemas.microsoft.com/office/drawing/2014/main" id="{13021D65-81F9-BEDD-836C-23A537191C67}"/>
              </a:ext>
            </a:extLst>
          </p:cNvPr>
          <p:cNvSpPr/>
          <p:nvPr/>
        </p:nvSpPr>
        <p:spPr>
          <a:xfrm>
            <a:off x="852774" y="32766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5">
            <a:extLst>
              <a:ext uri="{FF2B5EF4-FFF2-40B4-BE49-F238E27FC236}">
                <a16:creationId xmlns:a16="http://schemas.microsoft.com/office/drawing/2014/main" id="{29A376A8-73F9-68C0-21BE-986824898C68}"/>
              </a:ext>
            </a:extLst>
          </p:cNvPr>
          <p:cNvSpPr/>
          <p:nvPr/>
        </p:nvSpPr>
        <p:spPr>
          <a:xfrm>
            <a:off x="852774" y="50292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13;p10">
            <a:extLst>
              <a:ext uri="{FF2B5EF4-FFF2-40B4-BE49-F238E27FC236}">
                <a16:creationId xmlns:a16="http://schemas.microsoft.com/office/drawing/2014/main" id="{3EE1FFCF-FA23-4BC2-1568-0C68E31FD70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0162007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47344-5EA5-9F37-7B2C-1E7FDC274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4E0F8-259B-6AE0-F606-F5074FE97045}"/>
              </a:ext>
            </a:extLst>
          </p:cNvPr>
          <p:cNvSpPr>
            <a:spLocks noGrp="1"/>
          </p:cNvSpPr>
          <p:nvPr>
            <p:ph type="title"/>
          </p:nvPr>
        </p:nvSpPr>
        <p:spPr>
          <a:xfrm>
            <a:off x="228600" y="1"/>
            <a:ext cx="8441432" cy="609600"/>
          </a:xfrm>
        </p:spPr>
        <p:txBody>
          <a:bodyPr>
            <a:normAutofit/>
          </a:bodyPr>
          <a:lstStyle/>
          <a:p>
            <a:r>
              <a:rPr lang="en-US" altLang="zh-CN" sz="3200" b="1" dirty="0"/>
              <a:t>Explainability, Responsibility, and Reliability</a:t>
            </a:r>
          </a:p>
        </p:txBody>
      </p:sp>
      <p:sp>
        <p:nvSpPr>
          <p:cNvPr id="3" name="矩形 2">
            <a:extLst>
              <a:ext uri="{FF2B5EF4-FFF2-40B4-BE49-F238E27FC236}">
                <a16:creationId xmlns:a16="http://schemas.microsoft.com/office/drawing/2014/main" id="{F7A54B2F-D5CF-ACF2-369B-DE3D94E6722D}"/>
              </a:ext>
            </a:extLst>
          </p:cNvPr>
          <p:cNvSpPr/>
          <p:nvPr/>
        </p:nvSpPr>
        <p:spPr>
          <a:xfrm>
            <a:off x="152400" y="533400"/>
            <a:ext cx="8949270" cy="4461221"/>
          </a:xfrm>
          <a:prstGeom prst="rect">
            <a:avLst/>
          </a:prstGeom>
        </p:spPr>
        <p:txBody>
          <a:bodyPr wrap="square">
            <a:spAutoFit/>
          </a:bodyPr>
          <a:lstStyle/>
          <a:p>
            <a:pPr marL="800100" lvl="1" indent="-342900">
              <a:lnSpc>
                <a:spcPct val="130000"/>
              </a:lnSpc>
              <a:buFontTx/>
              <a:buChar char="-"/>
            </a:pPr>
            <a:r>
              <a:rPr lang="en-US" altLang="zh-CN" sz="2000" dirty="0">
                <a:cs typeface="Times New Roman" panose="02020603050405020304" pitchFamily="18" charset="0"/>
              </a:rPr>
              <a:t>Evaluation science that measures and explains failures at the process level and identifies where misalignment emerges inside graph-structured reasoning. </a:t>
            </a:r>
          </a:p>
          <a:p>
            <a:pPr marL="800100" lvl="1" indent="-342900">
              <a:lnSpc>
                <a:spcPct val="130000"/>
              </a:lnSpc>
              <a:buFontTx/>
              <a:buChar char="-"/>
            </a:pPr>
            <a:endParaRPr lang="en-HK" altLang="zh-CN" sz="2000" dirty="0">
              <a:cs typeface="Times New Roman" panose="02020603050405020304" pitchFamily="18" charset="0"/>
            </a:endParaRPr>
          </a:p>
          <a:p>
            <a:pPr marL="800100" lvl="1" indent="-342900">
              <a:lnSpc>
                <a:spcPct val="130000"/>
              </a:lnSpc>
              <a:buFontTx/>
              <a:buChar char="-"/>
            </a:pPr>
            <a:endParaRPr lang="en-HK" altLang="zh-CN" sz="2000" dirty="0">
              <a:cs typeface="Times New Roman" panose="02020603050405020304" pitchFamily="18" charset="0"/>
            </a:endParaRPr>
          </a:p>
          <a:p>
            <a:pPr marL="800100" lvl="1" indent="-342900">
              <a:lnSpc>
                <a:spcPct val="130000"/>
              </a:lnSpc>
              <a:buFontTx/>
              <a:buChar char="-"/>
            </a:pPr>
            <a:endParaRPr lang="en-HK" altLang="zh-CN" sz="2000" dirty="0">
              <a:cs typeface="Times New Roman" panose="02020603050405020304" pitchFamily="18" charset="0"/>
            </a:endParaRPr>
          </a:p>
          <a:p>
            <a:pPr lvl="1">
              <a:lnSpc>
                <a:spcPct val="130000"/>
              </a:lnSpc>
            </a:pPr>
            <a:endParaRPr lang="en-HK" altLang="zh-CN" sz="2000" dirty="0">
              <a:cs typeface="Times New Roman" panose="02020603050405020304" pitchFamily="18" charset="0"/>
            </a:endParaRPr>
          </a:p>
          <a:p>
            <a:pPr lvl="1">
              <a:lnSpc>
                <a:spcPct val="130000"/>
              </a:lnSpc>
            </a:pPr>
            <a:endParaRPr lang="en-US" sz="2000" dirty="0"/>
          </a:p>
          <a:p>
            <a:pPr marL="800100" lvl="1" indent="-342900">
              <a:lnSpc>
                <a:spcPct val="130000"/>
              </a:lnSpc>
              <a:buFontTx/>
              <a:buChar char="-"/>
            </a:pPr>
            <a:endParaRPr lang="en-US" sz="2000" dirty="0"/>
          </a:p>
          <a:p>
            <a:pPr marL="800100" lvl="1" indent="-342900">
              <a:lnSpc>
                <a:spcPct val="130000"/>
              </a:lnSpc>
              <a:buFontTx/>
              <a:buChar char="-"/>
            </a:pPr>
            <a:endParaRPr lang="en-US" sz="2000" dirty="0"/>
          </a:p>
          <a:p>
            <a:pPr marL="800100" lvl="1" indent="-342900">
              <a:lnSpc>
                <a:spcPct val="130000"/>
              </a:lnSpc>
              <a:buFontTx/>
              <a:buChar char="-"/>
            </a:pPr>
            <a:endParaRPr lang="en-HK" altLang="zh-CN" sz="2000" dirty="0">
              <a:cs typeface="Times New Roman" panose="02020603050405020304" pitchFamily="18" charset="0"/>
            </a:endParaRPr>
          </a:p>
        </p:txBody>
      </p:sp>
      <p:sp>
        <p:nvSpPr>
          <p:cNvPr id="28" name="TextBox 27">
            <a:extLst>
              <a:ext uri="{FF2B5EF4-FFF2-40B4-BE49-F238E27FC236}">
                <a16:creationId xmlns:a16="http://schemas.microsoft.com/office/drawing/2014/main" id="{2445C274-B6CE-116C-4D67-997A9B828C6B}"/>
              </a:ext>
            </a:extLst>
          </p:cNvPr>
          <p:cNvSpPr txBox="1"/>
          <p:nvPr/>
        </p:nvSpPr>
        <p:spPr>
          <a:xfrm>
            <a:off x="533400" y="4800600"/>
            <a:ext cx="2641557" cy="369332"/>
          </a:xfrm>
          <a:prstGeom prst="rect">
            <a:avLst/>
          </a:prstGeom>
          <a:noFill/>
        </p:spPr>
        <p:txBody>
          <a:bodyPr wrap="none" rtlCol="0">
            <a:spAutoFit/>
          </a:bodyPr>
          <a:lstStyle/>
          <a:p>
            <a:r>
              <a:rPr lang="en-US" b="1" dirty="0"/>
              <a:t>Workflow of tool learning</a:t>
            </a:r>
          </a:p>
        </p:txBody>
      </p:sp>
      <p:pic>
        <p:nvPicPr>
          <p:cNvPr id="59" name="Picture 58">
            <a:extLst>
              <a:ext uri="{FF2B5EF4-FFF2-40B4-BE49-F238E27FC236}">
                <a16:creationId xmlns:a16="http://schemas.microsoft.com/office/drawing/2014/main" id="{AFB1FFBE-57E9-5730-A0C3-C5954A6FA41D}"/>
              </a:ext>
            </a:extLst>
          </p:cNvPr>
          <p:cNvPicPr>
            <a:picLocks noChangeAspect="1"/>
          </p:cNvPicPr>
          <p:nvPr/>
        </p:nvPicPr>
        <p:blipFill>
          <a:blip r:embed="rId2"/>
          <a:stretch>
            <a:fillRect/>
          </a:stretch>
        </p:blipFill>
        <p:spPr>
          <a:xfrm>
            <a:off x="126869" y="1752600"/>
            <a:ext cx="3977985" cy="3063505"/>
          </a:xfrm>
          <a:prstGeom prst="rect">
            <a:avLst/>
          </a:prstGeom>
        </p:spPr>
      </p:pic>
      <p:pic>
        <p:nvPicPr>
          <p:cNvPr id="61" name="Picture 60">
            <a:extLst>
              <a:ext uri="{FF2B5EF4-FFF2-40B4-BE49-F238E27FC236}">
                <a16:creationId xmlns:a16="http://schemas.microsoft.com/office/drawing/2014/main" id="{995176BF-ADB0-B8B1-FDF0-5984F262A01F}"/>
              </a:ext>
            </a:extLst>
          </p:cNvPr>
          <p:cNvPicPr>
            <a:picLocks noChangeAspect="1"/>
          </p:cNvPicPr>
          <p:nvPr/>
        </p:nvPicPr>
        <p:blipFill>
          <a:blip r:embed="rId3"/>
          <a:stretch>
            <a:fillRect/>
          </a:stretch>
        </p:blipFill>
        <p:spPr>
          <a:xfrm>
            <a:off x="152400" y="5257800"/>
            <a:ext cx="8885690" cy="1036410"/>
          </a:xfrm>
          <a:prstGeom prst="rect">
            <a:avLst/>
          </a:prstGeom>
        </p:spPr>
      </p:pic>
      <p:sp>
        <p:nvSpPr>
          <p:cNvPr id="63" name="TextBox 62">
            <a:extLst>
              <a:ext uri="{FF2B5EF4-FFF2-40B4-BE49-F238E27FC236}">
                <a16:creationId xmlns:a16="http://schemas.microsoft.com/office/drawing/2014/main" id="{E3D46B44-B861-64FB-C361-D8690AB58E6B}"/>
              </a:ext>
            </a:extLst>
          </p:cNvPr>
          <p:cNvSpPr txBox="1"/>
          <p:nvPr/>
        </p:nvSpPr>
        <p:spPr>
          <a:xfrm>
            <a:off x="4781274" y="2590800"/>
            <a:ext cx="4178242" cy="2031325"/>
          </a:xfrm>
          <a:prstGeom prst="rect">
            <a:avLst/>
          </a:prstGeom>
          <a:noFill/>
        </p:spPr>
        <p:txBody>
          <a:bodyPr wrap="square">
            <a:spAutoFit/>
          </a:bodyPr>
          <a:lstStyle/>
          <a:p>
            <a:pPr marL="285750" indent="-285750">
              <a:buFontTx/>
              <a:buChar char="-"/>
            </a:pPr>
            <a:r>
              <a:rPr lang="en-US" sz="1800" b="0" i="0" u="none" strike="noStrike" baseline="0" dirty="0">
                <a:latin typeface="NimbusRomNo9L-Regu"/>
              </a:rPr>
              <a:t>Current benchmarks mainly focus on final answer accuracy and do not assess intermediate capabilities such as sequential graph comprehension or quantitative conflict detection between tool outputs and model knowledge.</a:t>
            </a:r>
          </a:p>
          <a:p>
            <a:endParaRPr lang="en-US" dirty="0">
              <a:latin typeface="NimbusRomNo9L-Regu"/>
            </a:endParaRPr>
          </a:p>
        </p:txBody>
      </p:sp>
      <p:sp>
        <p:nvSpPr>
          <p:cNvPr id="7" name="Google Shape;213;p10">
            <a:extLst>
              <a:ext uri="{FF2B5EF4-FFF2-40B4-BE49-F238E27FC236}">
                <a16:creationId xmlns:a16="http://schemas.microsoft.com/office/drawing/2014/main" id="{C1A663C0-367D-DA42-850B-9DEFA76A866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52397738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BAAEC-3AB9-F2D8-CC0E-94CB96E83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02994-1652-2457-B42C-1E8911AC3A85}"/>
              </a:ext>
            </a:extLst>
          </p:cNvPr>
          <p:cNvSpPr>
            <a:spLocks noGrp="1"/>
          </p:cNvSpPr>
          <p:nvPr>
            <p:ph type="title"/>
          </p:nvPr>
        </p:nvSpPr>
        <p:spPr>
          <a:xfrm>
            <a:off x="228600" y="0"/>
            <a:ext cx="8441432" cy="732115"/>
          </a:xfrm>
        </p:spPr>
        <p:txBody>
          <a:bodyPr>
            <a:normAutofit/>
          </a:bodyPr>
          <a:lstStyle/>
          <a:p>
            <a:r>
              <a:rPr lang="en-US" altLang="zh-CN" sz="3200" b="1" dirty="0"/>
              <a:t>Security and Privacy</a:t>
            </a:r>
          </a:p>
        </p:txBody>
      </p:sp>
      <p:sp>
        <p:nvSpPr>
          <p:cNvPr id="19" name="Content Placeholder 2">
            <a:extLst>
              <a:ext uri="{FF2B5EF4-FFF2-40B4-BE49-F238E27FC236}">
                <a16:creationId xmlns:a16="http://schemas.microsoft.com/office/drawing/2014/main" id="{F1D901F3-4A59-EABB-B45F-A5F0FA4CA2BB}"/>
              </a:ext>
            </a:extLst>
          </p:cNvPr>
          <p:cNvSpPr txBox="1">
            <a:spLocks/>
          </p:cNvSpPr>
          <p:nvPr/>
        </p:nvSpPr>
        <p:spPr>
          <a:xfrm>
            <a:off x="457200" y="839036"/>
            <a:ext cx="8441432" cy="937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Courier New" pitchFamily="49" charset="0"/>
              <a:buChar char="o"/>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Security &amp; Privacy:</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Unifying domain-specific KGs raises privacy risks.</a:t>
            </a:r>
          </a:p>
        </p:txBody>
      </p:sp>
      <p:grpSp>
        <p:nvGrpSpPr>
          <p:cNvPr id="20" name="组合 30">
            <a:extLst>
              <a:ext uri="{FF2B5EF4-FFF2-40B4-BE49-F238E27FC236}">
                <a16:creationId xmlns:a16="http://schemas.microsoft.com/office/drawing/2014/main" id="{19AFCED2-54C3-261F-176B-15D811200A26}"/>
              </a:ext>
            </a:extLst>
          </p:cNvPr>
          <p:cNvGrpSpPr/>
          <p:nvPr/>
        </p:nvGrpSpPr>
        <p:grpSpPr>
          <a:xfrm>
            <a:off x="677067" y="1693970"/>
            <a:ext cx="8085933" cy="1514541"/>
            <a:chOff x="3218478" y="1693970"/>
            <a:chExt cx="8085933" cy="1514541"/>
          </a:xfrm>
        </p:grpSpPr>
        <p:grpSp>
          <p:nvGrpSpPr>
            <p:cNvPr id="21" name="组合 21">
              <a:extLst>
                <a:ext uri="{FF2B5EF4-FFF2-40B4-BE49-F238E27FC236}">
                  <a16:creationId xmlns:a16="http://schemas.microsoft.com/office/drawing/2014/main" id="{7C92DF82-AE5A-440E-2021-B66CCC3FF597}"/>
                </a:ext>
              </a:extLst>
            </p:cNvPr>
            <p:cNvGrpSpPr/>
            <p:nvPr/>
          </p:nvGrpSpPr>
          <p:grpSpPr>
            <a:xfrm>
              <a:off x="3218478" y="1884708"/>
              <a:ext cx="4602760" cy="1323803"/>
              <a:chOff x="3048876" y="1922672"/>
              <a:chExt cx="4602760" cy="1323803"/>
            </a:xfrm>
          </p:grpSpPr>
          <p:pic>
            <p:nvPicPr>
              <p:cNvPr id="26" name="Picture 2" descr="授权许可协议》翻译之有关“许可”的翻译_手机搜狐网">
                <a:extLst>
                  <a:ext uri="{FF2B5EF4-FFF2-40B4-BE49-F238E27FC236}">
                    <a16:creationId xmlns:a16="http://schemas.microsoft.com/office/drawing/2014/main" id="{40B5C66A-5ECE-DC85-2410-1422B22293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781" y="2479962"/>
                <a:ext cx="1385855" cy="766513"/>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4" descr="形状&#10;&#10;低可信度描述已自动生成">
                <a:extLst>
                  <a:ext uri="{FF2B5EF4-FFF2-40B4-BE49-F238E27FC236}">
                    <a16:creationId xmlns:a16="http://schemas.microsoft.com/office/drawing/2014/main" id="{04EC35BA-6887-E1BA-DB33-935D497F27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876" y="1950387"/>
                <a:ext cx="834622" cy="834622"/>
              </a:xfrm>
              <a:prstGeom prst="rect">
                <a:avLst/>
              </a:prstGeom>
            </p:spPr>
          </p:pic>
          <p:sp>
            <p:nvSpPr>
              <p:cNvPr id="28" name="箭头: 左右 10">
                <a:extLst>
                  <a:ext uri="{FF2B5EF4-FFF2-40B4-BE49-F238E27FC236}">
                    <a16:creationId xmlns:a16="http://schemas.microsoft.com/office/drawing/2014/main" id="{AA88B7E7-ADC5-D6A8-F945-E22B10392070}"/>
                  </a:ext>
                </a:extLst>
              </p:cNvPr>
              <p:cNvSpPr/>
              <p:nvPr/>
            </p:nvSpPr>
            <p:spPr>
              <a:xfrm>
                <a:off x="4099457" y="2256048"/>
                <a:ext cx="3162554" cy="263888"/>
              </a:xfrm>
              <a:prstGeom prst="leftRightArrow">
                <a:avLst/>
              </a:prstGeom>
              <a:solidFill>
                <a:srgbClr val="5B9BD5">
                  <a:lumMod val="40000"/>
                  <a:lumOff val="60000"/>
                </a:srgbClr>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文本框 11">
                <a:extLst>
                  <a:ext uri="{FF2B5EF4-FFF2-40B4-BE49-F238E27FC236}">
                    <a16:creationId xmlns:a16="http://schemas.microsoft.com/office/drawing/2014/main" id="{5047EFDD-7B69-144D-6300-340C25B43DF5}"/>
                  </a:ext>
                </a:extLst>
              </p:cNvPr>
              <p:cNvSpPr txBox="1"/>
              <p:nvPr/>
            </p:nvSpPr>
            <p:spPr>
              <a:xfrm>
                <a:off x="4099457" y="1922672"/>
                <a:ext cx="3162554" cy="408623"/>
              </a:xfrm>
              <a:prstGeom prst="round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ED7D31"/>
                    </a:solidFill>
                    <a:effectLst/>
                    <a:uLnTx/>
                    <a:uFillTx/>
                    <a:latin typeface="Calibri"/>
                    <a:ea typeface="宋体" panose="02010600030101010101" pitchFamily="2" charset="-122"/>
                    <a:cs typeface="+mn-cs"/>
                  </a:rPr>
                  <a:t>Privacy-Preserving Techniques</a:t>
                </a:r>
                <a:endParaRPr kumimoji="0" lang="zh-CN" altLang="en-US" sz="1800" b="1" i="0" u="none" strike="noStrike" kern="0" cap="none" spc="0" normalizeH="0" baseline="0" noProof="0" dirty="0">
                  <a:ln>
                    <a:noFill/>
                  </a:ln>
                  <a:solidFill>
                    <a:srgbClr val="ED7D31"/>
                  </a:solidFill>
                  <a:effectLst/>
                  <a:uLnTx/>
                  <a:uFillTx/>
                  <a:latin typeface="Calibri"/>
                  <a:ea typeface="宋体" panose="02010600030101010101" pitchFamily="2" charset="-122"/>
                  <a:cs typeface="+mn-cs"/>
                </a:endParaRPr>
              </a:p>
            </p:txBody>
          </p:sp>
        </p:grpSp>
        <p:sp>
          <p:nvSpPr>
            <p:cNvPr id="22" name="文本框 20">
              <a:extLst>
                <a:ext uri="{FF2B5EF4-FFF2-40B4-BE49-F238E27FC236}">
                  <a16:creationId xmlns:a16="http://schemas.microsoft.com/office/drawing/2014/main" id="{BD0635D4-7146-FEDA-9FE5-21592289A47D}"/>
                </a:ext>
              </a:extLst>
            </p:cNvPr>
            <p:cNvSpPr txBox="1"/>
            <p:nvPr/>
          </p:nvSpPr>
          <p:spPr>
            <a:xfrm>
              <a:off x="8904983" y="1693970"/>
              <a:ext cx="2399428" cy="1260630"/>
            </a:xfrm>
            <a:prstGeom prst="roundRect">
              <a:avLst>
                <a:gd name="adj" fmla="val 12092"/>
              </a:avLst>
            </a:prstGeom>
            <a:solidFill>
              <a:sysClr val="window" lastClr="FFFFFF"/>
            </a:solidFill>
            <a:ln w="12700" cap="flat" cmpd="sng" algn="ctr">
              <a:solidFill>
                <a:srgbClr val="ED7D31"/>
              </a:solidFill>
              <a:prstDash val="solid"/>
              <a:miter lim="800000"/>
            </a:ln>
            <a:effectLst/>
          </p:spPr>
          <p:txBody>
            <a:bodyPr wrap="square" lIns="72000" tIns="36000" rIns="72000" bIns="36000"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Differential Privacy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Federated Learning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Anonymization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Access Control</a:t>
              </a:r>
            </a:p>
          </p:txBody>
        </p:sp>
        <p:grpSp>
          <p:nvGrpSpPr>
            <p:cNvPr id="23" name="组合 29">
              <a:extLst>
                <a:ext uri="{FF2B5EF4-FFF2-40B4-BE49-F238E27FC236}">
                  <a16:creationId xmlns:a16="http://schemas.microsoft.com/office/drawing/2014/main" id="{F67CEAC7-3C72-BBF8-6C5A-DFB26834F402}"/>
                </a:ext>
              </a:extLst>
            </p:cNvPr>
            <p:cNvGrpSpPr/>
            <p:nvPr/>
          </p:nvGrpSpPr>
          <p:grpSpPr>
            <a:xfrm>
              <a:off x="7431613" y="2032060"/>
              <a:ext cx="1216614" cy="932265"/>
              <a:chOff x="7541131" y="2032060"/>
              <a:chExt cx="1073503" cy="841806"/>
            </a:xfrm>
          </p:grpSpPr>
          <p:pic>
            <p:nvPicPr>
              <p:cNvPr id="24" name="Picture 2" descr="ChatGPT - Wikipedia">
                <a:extLst>
                  <a:ext uri="{FF2B5EF4-FFF2-40B4-BE49-F238E27FC236}">
                    <a16:creationId xmlns:a16="http://schemas.microsoft.com/office/drawing/2014/main" id="{12E8AC7F-DF75-A40A-45E5-326D53524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008" y="2032060"/>
                <a:ext cx="507750" cy="507750"/>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7">
                <a:extLst>
                  <a:ext uri="{FF2B5EF4-FFF2-40B4-BE49-F238E27FC236}">
                    <a16:creationId xmlns:a16="http://schemas.microsoft.com/office/drawing/2014/main" id="{043D324A-8EA1-63DB-D447-4F4C980452BB}"/>
                  </a:ext>
                </a:extLst>
              </p:cNvPr>
              <p:cNvSpPr txBox="1"/>
              <p:nvPr/>
            </p:nvSpPr>
            <p:spPr>
              <a:xfrm>
                <a:off x="7541131" y="2465243"/>
                <a:ext cx="1073503" cy="408623"/>
              </a:xfrm>
              <a:prstGeom prst="round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LLMs</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grpSp>
      <p:sp>
        <p:nvSpPr>
          <p:cNvPr id="31" name="TextBox 30">
            <a:extLst>
              <a:ext uri="{FF2B5EF4-FFF2-40B4-BE49-F238E27FC236}">
                <a16:creationId xmlns:a16="http://schemas.microsoft.com/office/drawing/2014/main" id="{5559513A-8FAD-927D-EB72-C569F940BF5B}"/>
              </a:ext>
            </a:extLst>
          </p:cNvPr>
          <p:cNvSpPr txBox="1"/>
          <p:nvPr/>
        </p:nvSpPr>
        <p:spPr>
          <a:xfrm>
            <a:off x="205399" y="3730693"/>
            <a:ext cx="8763000"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mj-lt"/>
              </a:rPr>
              <a:t>Compositional guarantees </a:t>
            </a:r>
            <a:r>
              <a:rPr lang="en-US" dirty="0">
                <a:latin typeface="+mj-lt"/>
              </a:rPr>
              <a:t>— enforce policies across agents, models, and workflows.</a:t>
            </a:r>
          </a:p>
          <a:p>
            <a:pPr marL="285750" indent="-285750">
              <a:buFont typeface="Arial" panose="020B0604020202020204" pitchFamily="34" charset="0"/>
              <a:buChar char="•"/>
            </a:pPr>
            <a:r>
              <a:rPr lang="en-US" b="1" dirty="0">
                <a:latin typeface="+mj-lt"/>
              </a:rPr>
              <a:t>Policy-aware retrieval </a:t>
            </a:r>
            <a:r>
              <a:rPr lang="en-US" dirty="0">
                <a:latin typeface="+mj-lt"/>
              </a:rPr>
              <a:t>— ensure queries respect access controls and governance rules.</a:t>
            </a:r>
          </a:p>
          <a:p>
            <a:pPr marL="285750" indent="-285750">
              <a:buFont typeface="Arial" panose="020B0604020202020204" pitchFamily="34" charset="0"/>
              <a:buChar char="•"/>
            </a:pPr>
            <a:r>
              <a:rPr lang="en-US" b="1" dirty="0">
                <a:latin typeface="+mj-lt"/>
              </a:rPr>
              <a:t>Leakage-aware design </a:t>
            </a:r>
            <a:r>
              <a:rPr lang="en-US" dirty="0">
                <a:latin typeface="+mj-lt"/>
              </a:rPr>
              <a:t>— prevent sensitive data exposure in embeddings, memory, and intermediate states.</a:t>
            </a:r>
          </a:p>
          <a:p>
            <a:pPr marL="285750" indent="-285750">
              <a:buFont typeface="Arial" panose="020B0604020202020204" pitchFamily="34" charset="0"/>
              <a:buChar char="•"/>
            </a:pPr>
            <a:r>
              <a:rPr lang="en-US" b="1" dirty="0">
                <a:latin typeface="+mj-lt"/>
              </a:rPr>
              <a:t>Cross-user privacy </a:t>
            </a:r>
            <a:r>
              <a:rPr lang="en-US" dirty="0">
                <a:latin typeface="+mj-lt"/>
              </a:rPr>
              <a:t>— manage shared context without violating individual confidentiality.</a:t>
            </a:r>
          </a:p>
          <a:p>
            <a:pPr marL="285750" indent="-285750">
              <a:buFont typeface="Arial" panose="020B0604020202020204" pitchFamily="34" charset="0"/>
              <a:buChar char="•"/>
            </a:pPr>
            <a:r>
              <a:rPr lang="en-US" b="1" dirty="0">
                <a:latin typeface="+mj-lt"/>
              </a:rPr>
              <a:t>Sustained interactions </a:t>
            </a:r>
            <a:r>
              <a:rPr lang="en-US" dirty="0">
                <a:latin typeface="+mj-lt"/>
              </a:rPr>
              <a:t>— long-running, context-rich exchanges demand new abstractions for secure state management.</a:t>
            </a:r>
          </a:p>
          <a:p>
            <a:pPr marL="285750" indent="-285750">
              <a:buFont typeface="Arial" panose="020B0604020202020204" pitchFamily="34" charset="0"/>
              <a:buChar char="•"/>
            </a:pPr>
            <a:r>
              <a:rPr lang="en-US" b="1" dirty="0">
                <a:latin typeface="+mj-lt"/>
              </a:rPr>
              <a:t>Auditable compliance </a:t>
            </a:r>
            <a:r>
              <a:rPr lang="en-US" dirty="0">
                <a:latin typeface="+mj-lt"/>
              </a:rPr>
              <a:t>— log agent intent, provenance, and data use for accountability.</a:t>
            </a:r>
          </a:p>
        </p:txBody>
      </p:sp>
      <p:sp>
        <p:nvSpPr>
          <p:cNvPr id="5" name="Google Shape;213;p10">
            <a:extLst>
              <a:ext uri="{FF2B5EF4-FFF2-40B4-BE49-F238E27FC236}">
                <a16:creationId xmlns:a16="http://schemas.microsoft.com/office/drawing/2014/main" id="{CCD8767A-DEB5-392E-B063-BE0E1C32572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5715547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0B604-9CED-2F48-492D-BC6839F2F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BE8CB-D47A-ECD4-A08D-F25050894F38}"/>
              </a:ext>
            </a:extLst>
          </p:cNvPr>
          <p:cNvSpPr>
            <a:spLocks noGrp="1"/>
          </p:cNvSpPr>
          <p:nvPr>
            <p:ph type="title"/>
          </p:nvPr>
        </p:nvSpPr>
        <p:spPr>
          <a:xfrm>
            <a:off x="228600" y="0"/>
            <a:ext cx="8441432" cy="732115"/>
          </a:xfrm>
        </p:spPr>
        <p:txBody>
          <a:bodyPr>
            <a:normAutofit/>
          </a:bodyPr>
          <a:lstStyle/>
          <a:p>
            <a:r>
              <a:rPr lang="en-US" altLang="zh-CN" sz="3200" b="1" dirty="0"/>
              <a:t>Knowledge Graph-based Agentic Memory</a:t>
            </a:r>
          </a:p>
        </p:txBody>
      </p:sp>
      <p:sp>
        <p:nvSpPr>
          <p:cNvPr id="4" name="Title 1">
            <a:extLst>
              <a:ext uri="{FF2B5EF4-FFF2-40B4-BE49-F238E27FC236}">
                <a16:creationId xmlns:a16="http://schemas.microsoft.com/office/drawing/2014/main" id="{A884B3B3-04B3-BE4C-B6BD-D55A1C754F2F}"/>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7" name="TextBox 6">
            <a:extLst>
              <a:ext uri="{FF2B5EF4-FFF2-40B4-BE49-F238E27FC236}">
                <a16:creationId xmlns:a16="http://schemas.microsoft.com/office/drawing/2014/main" id="{4D159C4D-1E4E-3061-75E9-81C346BC5A98}"/>
              </a:ext>
            </a:extLst>
          </p:cNvPr>
          <p:cNvSpPr txBox="1"/>
          <p:nvPr/>
        </p:nvSpPr>
        <p:spPr>
          <a:xfrm>
            <a:off x="381000" y="1024441"/>
            <a:ext cx="8289032" cy="4247317"/>
          </a:xfrm>
          <a:prstGeom prst="rect">
            <a:avLst/>
          </a:prstGeom>
          <a:noFill/>
        </p:spPr>
        <p:txBody>
          <a:bodyPr wrap="square">
            <a:spAutoFit/>
          </a:bodyPr>
          <a:lstStyle/>
          <a:p>
            <a:r>
              <a:rPr lang="en-US" b="1" dirty="0"/>
              <a:t>Unified graph memory </a:t>
            </a:r>
            <a:r>
              <a:rPr lang="en-US" dirty="0"/>
              <a:t>— Knowledge graphs unify text, logs, sensor streams, documents, and multimodal data, aligning heterogeneous signals into a coherent temporal‑causal context.</a:t>
            </a:r>
          </a:p>
          <a:p>
            <a:endParaRPr lang="en-US" dirty="0"/>
          </a:p>
          <a:p>
            <a:r>
              <a:rPr lang="en-US" b="1" dirty="0"/>
              <a:t>Long‑horizon, multi‑session workloads </a:t>
            </a:r>
            <a:r>
              <a:rPr lang="en-US" dirty="0"/>
              <a:t>— KG memory maintains evolving state, schema, and causal dependencies across sessions, making it uniquely suited for sustained reasoning beyond single queries.</a:t>
            </a:r>
          </a:p>
          <a:p>
            <a:endParaRPr lang="en-US" dirty="0"/>
          </a:p>
          <a:p>
            <a:r>
              <a:rPr lang="en-US" b="1" dirty="0"/>
              <a:t>Transparency &amp; auditability </a:t>
            </a:r>
            <a:r>
              <a:rPr lang="en-US" dirty="0"/>
              <a:t>— Provenance‑rich KG traces provide explainable reasoning, causal attribution, and compliance, ensuring trustworthy agentic planning.</a:t>
            </a:r>
          </a:p>
          <a:p>
            <a:endParaRPr lang="en-US" dirty="0"/>
          </a:p>
          <a:p>
            <a:r>
              <a:rPr lang="en-US" b="1" dirty="0"/>
              <a:t>Corrective knowledge </a:t>
            </a:r>
            <a:r>
              <a:rPr lang="en-US" dirty="0"/>
              <a:t>— Counterfactual reasoning captures why past actions failed, encoding reusable graph‑linked constraints that prevent agents from repeating errors.</a:t>
            </a:r>
          </a:p>
          <a:p>
            <a:endParaRPr lang="en-US" dirty="0"/>
          </a:p>
          <a:p>
            <a:endParaRPr lang="en-US" dirty="0"/>
          </a:p>
        </p:txBody>
      </p:sp>
      <p:sp>
        <p:nvSpPr>
          <p:cNvPr id="11" name="TextBox 10">
            <a:extLst>
              <a:ext uri="{FF2B5EF4-FFF2-40B4-BE49-F238E27FC236}">
                <a16:creationId xmlns:a16="http://schemas.microsoft.com/office/drawing/2014/main" id="{423FDB7F-1B7E-8C50-7435-946D76EF4DF1}"/>
              </a:ext>
            </a:extLst>
          </p:cNvPr>
          <p:cNvSpPr txBox="1"/>
          <p:nvPr/>
        </p:nvSpPr>
        <p:spPr>
          <a:xfrm>
            <a:off x="4191000" y="5684642"/>
            <a:ext cx="4576010" cy="400110"/>
          </a:xfrm>
          <a:prstGeom prst="rect">
            <a:avLst/>
          </a:prstGeom>
          <a:noFill/>
        </p:spPr>
        <p:txBody>
          <a:bodyPr wrap="square">
            <a:spAutoFit/>
          </a:bodyPr>
          <a:lstStyle/>
          <a:p>
            <a:pPr algn="l"/>
            <a:r>
              <a:rPr lang="en-US" sz="1000" b="0" i="0" u="none" strike="noStrike" baseline="0" dirty="0"/>
              <a:t>Shubham Agarwal, Asim Biswal, Sepanta </a:t>
            </a:r>
            <a:r>
              <a:rPr lang="en-US" sz="1000" b="0" i="0" u="none" strike="noStrike" baseline="0" dirty="0" err="1"/>
              <a:t>Zeighami</a:t>
            </a:r>
            <a:r>
              <a:rPr lang="en-US" sz="1000" b="0" i="0" u="none" strike="noStrike" baseline="0" dirty="0"/>
              <a:t>, Alvin Cheung, Joseph Gonzalez, and Aditya G. Parameswaran, “Arming Data Agents with Tribal Knowledge”</a:t>
            </a:r>
            <a:endParaRPr lang="en-US" sz="1000" dirty="0"/>
          </a:p>
        </p:txBody>
      </p:sp>
      <p:sp>
        <p:nvSpPr>
          <p:cNvPr id="8" name="Google Shape;213;p10">
            <a:extLst>
              <a:ext uri="{FF2B5EF4-FFF2-40B4-BE49-F238E27FC236}">
                <a16:creationId xmlns:a16="http://schemas.microsoft.com/office/drawing/2014/main" id="{E307D045-2303-83F6-70C9-650FF69B9878}"/>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7386298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8A2B-1347-66BC-FB8F-7E07A1F25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3D93D-985C-0453-4DD1-715EB67A6B15}"/>
              </a:ext>
            </a:extLst>
          </p:cNvPr>
          <p:cNvSpPr>
            <a:spLocks noGrp="1"/>
          </p:cNvSpPr>
          <p:nvPr>
            <p:ph type="title"/>
          </p:nvPr>
        </p:nvSpPr>
        <p:spPr>
          <a:xfrm>
            <a:off x="228600" y="0"/>
            <a:ext cx="8441432" cy="732115"/>
          </a:xfrm>
        </p:spPr>
        <p:txBody>
          <a:bodyPr>
            <a:normAutofit/>
          </a:bodyPr>
          <a:lstStyle/>
          <a:p>
            <a:r>
              <a:rPr lang="en-US" altLang="zh-CN" sz="3200" b="1" dirty="0"/>
              <a:t>AI Agents with Graph DB &amp; Analytics</a:t>
            </a:r>
          </a:p>
        </p:txBody>
      </p:sp>
      <p:sp>
        <p:nvSpPr>
          <p:cNvPr id="4" name="Title 1">
            <a:extLst>
              <a:ext uri="{FF2B5EF4-FFF2-40B4-BE49-F238E27FC236}">
                <a16:creationId xmlns:a16="http://schemas.microsoft.com/office/drawing/2014/main" id="{E15FC679-8187-1CA7-2CE9-D12F0BB88399}"/>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39D44D63-CAEE-AE54-EB62-78FC43B4DC33}"/>
              </a:ext>
            </a:extLst>
          </p:cNvPr>
          <p:cNvSpPr/>
          <p:nvPr/>
        </p:nvSpPr>
        <p:spPr>
          <a:xfrm>
            <a:off x="286473" y="1232180"/>
            <a:ext cx="5657128" cy="4744504"/>
          </a:xfrm>
          <a:prstGeom prst="rect">
            <a:avLst/>
          </a:prstGeom>
        </p:spPr>
        <p:txBody>
          <a:bodyPr wrap="square">
            <a:spAutoFit/>
          </a:bodyPr>
          <a:lstStyle/>
          <a:p>
            <a:pPr marL="800100" lvl="1" indent="-342900">
              <a:lnSpc>
                <a:spcPct val="130000"/>
              </a:lnSpc>
              <a:buFontTx/>
              <a:buChar char="-"/>
            </a:pPr>
            <a:r>
              <a:rPr lang="en-HK" altLang="zh-CN" b="1" dirty="0">
                <a:cs typeface="Times New Roman" panose="02020603050405020304" pitchFamily="18" charset="0"/>
              </a:rPr>
              <a:t>Agent‑driven hypothesis exploration </a:t>
            </a:r>
            <a:r>
              <a:rPr lang="en-HK" altLang="zh-CN" dirty="0">
                <a:cs typeface="Times New Roman" panose="02020603050405020304" pitchFamily="18" charset="0"/>
              </a:rPr>
              <a:t>— data analysts will orchestrate swarms of agents to probe diverse hypotheses across complex datasets.</a:t>
            </a:r>
          </a:p>
          <a:p>
            <a:pPr marL="800100" lvl="1" indent="-342900">
              <a:lnSpc>
                <a:spcPct val="130000"/>
              </a:lnSpc>
              <a:buFontTx/>
              <a:buChar char="-"/>
            </a:pPr>
            <a:endParaRPr lang="en-HK" altLang="zh-CN" dirty="0">
              <a:cs typeface="Times New Roman" panose="02020603050405020304" pitchFamily="18" charset="0"/>
            </a:endParaRPr>
          </a:p>
          <a:p>
            <a:pPr marL="800100" lvl="1" indent="-342900">
              <a:lnSpc>
                <a:spcPct val="130000"/>
              </a:lnSpc>
              <a:buFontTx/>
              <a:buChar char="-"/>
            </a:pPr>
            <a:r>
              <a:rPr lang="en-HK" altLang="zh-CN" b="1" dirty="0">
                <a:cs typeface="Times New Roman" panose="02020603050405020304" pitchFamily="18" charset="0"/>
              </a:rPr>
              <a:t>Combinatorial query space </a:t>
            </a:r>
            <a:r>
              <a:rPr lang="en-HK" altLang="zh-CN" dirty="0">
                <a:cs typeface="Times New Roman" panose="02020603050405020304" pitchFamily="18" charset="0"/>
              </a:rPr>
              <a:t>— agents must navigate an exponential landscape of possible queries, including NP‑hard graph problems.</a:t>
            </a:r>
          </a:p>
          <a:p>
            <a:pPr marL="800100" lvl="1" indent="-342900">
              <a:lnSpc>
                <a:spcPct val="130000"/>
              </a:lnSpc>
              <a:buFontTx/>
              <a:buChar char="-"/>
            </a:pPr>
            <a:endParaRPr lang="en-HK" altLang="zh-CN" dirty="0">
              <a:cs typeface="Times New Roman" panose="02020603050405020304" pitchFamily="18" charset="0"/>
            </a:endParaRPr>
          </a:p>
          <a:p>
            <a:pPr marL="800100" lvl="1" indent="-342900">
              <a:lnSpc>
                <a:spcPct val="130000"/>
              </a:lnSpc>
              <a:buFontTx/>
              <a:buChar char="-"/>
            </a:pPr>
            <a:r>
              <a:rPr lang="en-HK" altLang="zh-CN" b="1" dirty="0">
                <a:cs typeface="Times New Roman" panose="02020603050405020304" pitchFamily="18" charset="0"/>
              </a:rPr>
              <a:t>Graph DBs for agentic workloads </a:t>
            </a:r>
            <a:r>
              <a:rPr lang="en-HK" altLang="zh-CN" dirty="0">
                <a:cs typeface="Times New Roman" panose="02020603050405020304" pitchFamily="18" charset="0"/>
              </a:rPr>
              <a:t>— future systems must evolve to support adaptive, multi‑agent query planning, optimization, and analytics at scale.</a:t>
            </a:r>
          </a:p>
        </p:txBody>
      </p:sp>
      <p:pic>
        <p:nvPicPr>
          <p:cNvPr id="7" name="Picture 6">
            <a:extLst>
              <a:ext uri="{FF2B5EF4-FFF2-40B4-BE49-F238E27FC236}">
                <a16:creationId xmlns:a16="http://schemas.microsoft.com/office/drawing/2014/main" id="{C86B27D2-3860-908B-7DF3-6FB362B3F342}"/>
              </a:ext>
            </a:extLst>
          </p:cNvPr>
          <p:cNvPicPr>
            <a:picLocks noChangeAspect="1"/>
          </p:cNvPicPr>
          <p:nvPr/>
        </p:nvPicPr>
        <p:blipFill>
          <a:blip r:embed="rId2"/>
          <a:stretch>
            <a:fillRect/>
          </a:stretch>
        </p:blipFill>
        <p:spPr>
          <a:xfrm>
            <a:off x="6614894" y="631993"/>
            <a:ext cx="2270957" cy="5387807"/>
          </a:xfrm>
          <a:prstGeom prst="rect">
            <a:avLst/>
          </a:prstGeom>
        </p:spPr>
      </p:pic>
      <p:pic>
        <p:nvPicPr>
          <p:cNvPr id="9" name="Picture 2">
            <a:extLst>
              <a:ext uri="{FF2B5EF4-FFF2-40B4-BE49-F238E27FC236}">
                <a16:creationId xmlns:a16="http://schemas.microsoft.com/office/drawing/2014/main" id="{2F28C6A0-F8A5-B868-94E7-92465E1ED90A}"/>
              </a:ext>
            </a:extLst>
          </p:cNvPr>
          <p:cNvPicPr>
            <a:picLocks noChangeAspect="1" noChangeArrowheads="1"/>
          </p:cNvPicPr>
          <p:nvPr/>
        </p:nvPicPr>
        <p:blipFill>
          <a:blip r:embed="rId3" cstate="print"/>
          <a:srcRect/>
          <a:stretch>
            <a:fillRect/>
          </a:stretch>
        </p:blipFill>
        <p:spPr bwMode="auto">
          <a:xfrm>
            <a:off x="7506108" y="5539200"/>
            <a:ext cx="488528" cy="377266"/>
          </a:xfrm>
          <a:prstGeom prst="rect">
            <a:avLst/>
          </a:prstGeom>
          <a:noFill/>
          <a:ln w="9525">
            <a:noFill/>
            <a:miter lim="800000"/>
            <a:headEnd/>
            <a:tailEnd/>
          </a:ln>
          <a:effectLst/>
        </p:spPr>
      </p:pic>
      <p:sp>
        <p:nvSpPr>
          <p:cNvPr id="10" name="TextBox 9">
            <a:extLst>
              <a:ext uri="{FF2B5EF4-FFF2-40B4-BE49-F238E27FC236}">
                <a16:creationId xmlns:a16="http://schemas.microsoft.com/office/drawing/2014/main" id="{A815C06E-5A76-A4A1-6696-240C8929AAB1}"/>
              </a:ext>
            </a:extLst>
          </p:cNvPr>
          <p:cNvSpPr txBox="1"/>
          <p:nvPr/>
        </p:nvSpPr>
        <p:spPr>
          <a:xfrm>
            <a:off x="6553200" y="3059668"/>
            <a:ext cx="838884" cy="369332"/>
          </a:xfrm>
          <a:prstGeom prst="rect">
            <a:avLst/>
          </a:prstGeom>
          <a:noFill/>
        </p:spPr>
        <p:txBody>
          <a:bodyPr wrap="none" rtlCol="0">
            <a:spAutoFit/>
          </a:bodyPr>
          <a:lstStyle/>
          <a:p>
            <a:r>
              <a:rPr lang="en-US" b="1" dirty="0"/>
              <a:t>Agents</a:t>
            </a:r>
          </a:p>
        </p:txBody>
      </p:sp>
      <p:sp>
        <p:nvSpPr>
          <p:cNvPr id="11" name="Google Shape;213;p10">
            <a:extLst>
              <a:ext uri="{FF2B5EF4-FFF2-40B4-BE49-F238E27FC236}">
                <a16:creationId xmlns:a16="http://schemas.microsoft.com/office/drawing/2014/main" id="{535E9F83-8A55-1E0B-AB25-8AB06B9BDF7D}"/>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669100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3A0EB-402A-B368-DF87-B59362AC1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3BD98-F7F4-5870-F6A3-CD33F97BD7FD}"/>
              </a:ext>
            </a:extLst>
          </p:cNvPr>
          <p:cNvSpPr>
            <a:spLocks noGrp="1"/>
          </p:cNvSpPr>
          <p:nvPr>
            <p:ph type="title"/>
          </p:nvPr>
        </p:nvSpPr>
        <p:spPr>
          <a:xfrm>
            <a:off x="228600" y="0"/>
            <a:ext cx="8441432" cy="732115"/>
          </a:xfrm>
        </p:spPr>
        <p:txBody>
          <a:bodyPr>
            <a:normAutofit/>
          </a:bodyPr>
          <a:lstStyle/>
          <a:p>
            <a:r>
              <a:rPr lang="en-US" altLang="zh-CN" sz="3200" b="1" dirty="0"/>
              <a:t>Domain-specific Applications</a:t>
            </a:r>
          </a:p>
        </p:txBody>
      </p:sp>
      <p:sp>
        <p:nvSpPr>
          <p:cNvPr id="4" name="Title 1">
            <a:extLst>
              <a:ext uri="{FF2B5EF4-FFF2-40B4-BE49-F238E27FC236}">
                <a16:creationId xmlns:a16="http://schemas.microsoft.com/office/drawing/2014/main" id="{7887EDDA-B308-1096-444F-C52FA367CB79}"/>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Content Placeholder 2">
            <a:extLst>
              <a:ext uri="{FF2B5EF4-FFF2-40B4-BE49-F238E27FC236}">
                <a16:creationId xmlns:a16="http://schemas.microsoft.com/office/drawing/2014/main" id="{143EF658-8DAA-6C4D-8C9C-0432A06565FE}"/>
              </a:ext>
            </a:extLst>
          </p:cNvPr>
          <p:cNvSpPr>
            <a:spLocks noGrp="1"/>
          </p:cNvSpPr>
          <p:nvPr>
            <p:ph idx="1"/>
          </p:nvPr>
        </p:nvSpPr>
        <p:spPr>
          <a:xfrm>
            <a:off x="672000" y="983373"/>
            <a:ext cx="8229600" cy="932752"/>
          </a:xfrm>
        </p:spPr>
        <p:txBody>
          <a:bodyPr>
            <a:normAutofit fontScale="92500" lnSpcReduction="20000"/>
          </a:bodyPr>
          <a:lstStyle/>
          <a:p>
            <a:pPr>
              <a:buFont typeface="Courier New" pitchFamily="49" charset="0"/>
              <a:buChar char="o"/>
            </a:pPr>
            <a:r>
              <a:rPr lang="en-US" altLang="zh-CN" sz="2400" dirty="0">
                <a:solidFill>
                  <a:prstClr val="black"/>
                </a:solidFill>
                <a:latin typeface="Calibri"/>
              </a:rPr>
              <a:t>The combination of LLMs and KGs leverages </a:t>
            </a:r>
            <a:r>
              <a:rPr lang="en-US" altLang="zh-CN" sz="2400" b="1" dirty="0">
                <a:solidFill>
                  <a:prstClr val="black"/>
                </a:solidFill>
                <a:latin typeface="Calibri"/>
              </a:rPr>
              <a:t>LLMs’ natural language understanding </a:t>
            </a:r>
            <a:r>
              <a:rPr lang="en-US" altLang="zh-CN" sz="2400" dirty="0">
                <a:solidFill>
                  <a:prstClr val="black"/>
                </a:solidFill>
                <a:latin typeface="Calibri"/>
              </a:rPr>
              <a:t>and </a:t>
            </a:r>
            <a:r>
              <a:rPr lang="en-US" altLang="zh-CN" sz="2400" b="1" dirty="0">
                <a:solidFill>
                  <a:prstClr val="black"/>
                </a:solidFill>
                <a:latin typeface="Calibri"/>
              </a:rPr>
              <a:t>KGs’ structured knowledge </a:t>
            </a:r>
            <a:r>
              <a:rPr lang="en-US" altLang="zh-CN" sz="2400" dirty="0">
                <a:solidFill>
                  <a:prstClr val="black"/>
                </a:solidFill>
                <a:latin typeface="Calibri"/>
              </a:rPr>
              <a:t>to enhance applications like:</a:t>
            </a:r>
            <a:endParaRPr lang="en-CA" sz="2400" dirty="0"/>
          </a:p>
        </p:txBody>
      </p:sp>
      <p:sp>
        <p:nvSpPr>
          <p:cNvPr id="7" name="Content Placeholder 2">
            <a:extLst>
              <a:ext uri="{FF2B5EF4-FFF2-40B4-BE49-F238E27FC236}">
                <a16:creationId xmlns:a16="http://schemas.microsoft.com/office/drawing/2014/main" id="{2B068720-779B-F99A-5FBF-B949623B9665}"/>
              </a:ext>
            </a:extLst>
          </p:cNvPr>
          <p:cNvSpPr txBox="1">
            <a:spLocks/>
          </p:cNvSpPr>
          <p:nvPr/>
        </p:nvSpPr>
        <p:spPr>
          <a:xfrm>
            <a:off x="729699" y="6046197"/>
            <a:ext cx="7940333" cy="525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itchFamily="49" charset="0"/>
              <a:buChar char="o"/>
            </a:pPr>
            <a:r>
              <a:rPr lang="en-US" altLang="zh-CN" sz="2400" b="1" dirty="0">
                <a:solidFill>
                  <a:prstClr val="black"/>
                </a:solidFill>
                <a:latin typeface="Calibri"/>
              </a:rPr>
              <a:t>Future</a:t>
            </a:r>
            <a:r>
              <a:rPr lang="en-US" altLang="zh-CN" sz="2400" dirty="0">
                <a:solidFill>
                  <a:prstClr val="black"/>
                </a:solidFill>
                <a:latin typeface="Calibri"/>
              </a:rPr>
              <a:t>: Smarter, knowledge-rich solutions across domains.</a:t>
            </a:r>
          </a:p>
        </p:txBody>
      </p:sp>
      <p:graphicFrame>
        <p:nvGraphicFramePr>
          <p:cNvPr id="9" name="图示 19">
            <a:extLst>
              <a:ext uri="{FF2B5EF4-FFF2-40B4-BE49-F238E27FC236}">
                <a16:creationId xmlns:a16="http://schemas.microsoft.com/office/drawing/2014/main" id="{66424E8B-B915-F978-7BEE-3D7905E89E50}"/>
              </a:ext>
            </a:extLst>
          </p:cNvPr>
          <p:cNvGraphicFramePr/>
          <p:nvPr/>
        </p:nvGraphicFramePr>
        <p:xfrm>
          <a:off x="990600" y="1981200"/>
          <a:ext cx="7696200" cy="2635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AI4Science Lab sets out to take scientific data analysis to the next level  - HIMS - University of Amsterdam">
            <a:extLst>
              <a:ext uri="{FF2B5EF4-FFF2-40B4-BE49-F238E27FC236}">
                <a16:creationId xmlns:a16="http://schemas.microsoft.com/office/drawing/2014/main" id="{EADA2A13-3125-1263-4FA9-A01FBD17BA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7611" y="4249723"/>
            <a:ext cx="5253789" cy="1541477"/>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13;p10">
            <a:extLst>
              <a:ext uri="{FF2B5EF4-FFF2-40B4-BE49-F238E27FC236}">
                <a16:creationId xmlns:a16="http://schemas.microsoft.com/office/drawing/2014/main" id="{DE121349-9B66-3E62-4D5D-CC4627F22F2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185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55881987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143000" y="182285"/>
            <a:ext cx="5591871" cy="1143000"/>
          </a:xfrm>
        </p:spPr>
        <p:txBody>
          <a:bodyPr>
            <a:normAutofit/>
          </a:bodyPr>
          <a:lstStyle/>
          <a:p>
            <a:r>
              <a:rPr lang="en-US" altLang="zh-CN" b="1" dirty="0"/>
              <a:t>Thank You!</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12" name="Rectangle 11"/>
          <p:cNvSpPr/>
          <p:nvPr/>
        </p:nvSpPr>
        <p:spPr>
          <a:xfrm rot="20313524">
            <a:off x="6154275" y="3215580"/>
            <a:ext cx="2743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Questions? </a:t>
            </a:r>
          </a:p>
        </p:txBody>
      </p:sp>
      <p:pic>
        <p:nvPicPr>
          <p:cNvPr id="3" name="Picture 2">
            <a:extLst>
              <a:ext uri="{FF2B5EF4-FFF2-40B4-BE49-F238E27FC236}">
                <a16:creationId xmlns:a16="http://schemas.microsoft.com/office/drawing/2014/main" id="{54E5047E-19F0-BAE6-EFF0-51ECBA4247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49" b="10149"/>
          <a:stretch/>
        </p:blipFill>
        <p:spPr bwMode="auto">
          <a:xfrm>
            <a:off x="4648200" y="5105400"/>
            <a:ext cx="1261114" cy="1261114"/>
          </a:xfrm>
          <a:prstGeom prst="ellipse">
            <a:avLst/>
          </a:prstGeom>
          <a:noFill/>
          <a:ln w="9525">
            <a:noFill/>
            <a:miter lim="800000"/>
            <a:headEnd/>
            <a:tailEnd/>
          </a:ln>
          <a:effectLst/>
        </p:spPr>
      </p:pic>
      <p:pic>
        <p:nvPicPr>
          <p:cNvPr id="5" name="Picture 3">
            <a:extLst>
              <a:ext uri="{FF2B5EF4-FFF2-40B4-BE49-F238E27FC236}">
                <a16:creationId xmlns:a16="http://schemas.microsoft.com/office/drawing/2014/main" id="{6BEC6702-1358-D51A-8367-DD677A7FB0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006" b="10006"/>
          <a:stretch/>
        </p:blipFill>
        <p:spPr bwMode="auto">
          <a:xfrm>
            <a:off x="3242350" y="5219682"/>
            <a:ext cx="1143000" cy="1143000"/>
          </a:xfrm>
          <a:prstGeom prst="ellipse">
            <a:avLst/>
          </a:prstGeom>
          <a:noFill/>
          <a:ln w="9525">
            <a:noFill/>
            <a:miter lim="800000"/>
            <a:headEnd/>
            <a:tailEnd/>
          </a:ln>
          <a:effectLst/>
        </p:spPr>
      </p:pic>
      <p:pic>
        <p:nvPicPr>
          <p:cNvPr id="6" name="Picture 1">
            <a:extLst>
              <a:ext uri="{FF2B5EF4-FFF2-40B4-BE49-F238E27FC236}">
                <a16:creationId xmlns:a16="http://schemas.microsoft.com/office/drawing/2014/main" id="{D4D3C265-DDAD-B603-FD1E-4EE483275D1C}"/>
              </a:ext>
            </a:extLst>
          </p:cNvPr>
          <p:cNvPicPr>
            <a:picLocks noChangeAspect="1" noChangeArrowheads="1"/>
          </p:cNvPicPr>
          <p:nvPr/>
        </p:nvPicPr>
        <p:blipFill>
          <a:blip r:embed="rId6"/>
          <a:srcRect/>
          <a:stretch>
            <a:fillRect/>
          </a:stretch>
        </p:blipFill>
        <p:spPr bwMode="auto">
          <a:xfrm>
            <a:off x="1828800" y="5091401"/>
            <a:ext cx="1306794" cy="1313242"/>
          </a:xfrm>
          <a:prstGeom prst="rect">
            <a:avLst/>
          </a:prstGeom>
          <a:noFill/>
          <a:ln w="9525">
            <a:noFill/>
            <a:miter lim="800000"/>
            <a:headEnd/>
            <a:tailEnd/>
          </a:ln>
          <a:effectLst/>
        </p:spPr>
      </p:pic>
      <p:pic>
        <p:nvPicPr>
          <p:cNvPr id="7" name="Google Shape;214;p8">
            <a:extLst>
              <a:ext uri="{FF2B5EF4-FFF2-40B4-BE49-F238E27FC236}">
                <a16:creationId xmlns:a16="http://schemas.microsoft.com/office/drawing/2014/main" id="{B4BB7650-BFED-C724-EB64-9CA55D4923AE}"/>
              </a:ext>
            </a:extLst>
          </p:cNvPr>
          <p:cNvPicPr preferRelativeResize="0"/>
          <p:nvPr/>
        </p:nvPicPr>
        <p:blipFill rotWithShape="1">
          <a:blip r:embed="rId7">
            <a:alphaModFix/>
          </a:blip>
          <a:srcRect/>
          <a:stretch/>
        </p:blipFill>
        <p:spPr>
          <a:xfrm>
            <a:off x="590965" y="2133600"/>
            <a:ext cx="3523835" cy="1676400"/>
          </a:xfrm>
          <a:prstGeom prst="rect">
            <a:avLst/>
          </a:prstGeom>
          <a:noFill/>
          <a:ln>
            <a:noFill/>
          </a:ln>
        </p:spPr>
      </p:pic>
      <p:sp>
        <p:nvSpPr>
          <p:cNvPr id="8" name="Google Shape;215;p8">
            <a:extLst>
              <a:ext uri="{FF2B5EF4-FFF2-40B4-BE49-F238E27FC236}">
                <a16:creationId xmlns:a16="http://schemas.microsoft.com/office/drawing/2014/main" id="{748C6D05-8883-F552-DF31-0C1499E155D4}"/>
              </a:ext>
            </a:extLst>
          </p:cNvPr>
          <p:cNvSpPr txBox="1"/>
          <p:nvPr/>
        </p:nvSpPr>
        <p:spPr>
          <a:xfrm>
            <a:off x="152400" y="3844280"/>
            <a:ext cx="441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https://seucoin.github.io/workshop/ag2026/</a:t>
            </a:r>
            <a:r>
              <a:rPr lang="en-US" sz="1800" dirty="0">
                <a:solidFill>
                  <a:schemeClr val="dk1"/>
                </a:solidFill>
                <a:latin typeface="Calibri"/>
                <a:ea typeface="Calibri"/>
                <a:cs typeface="Calibri"/>
                <a:sym typeface="Calibri"/>
              </a:rPr>
              <a:t> </a:t>
            </a:r>
            <a:endParaRPr dirty="0"/>
          </a:p>
        </p:txBody>
      </p:sp>
    </p:spTree>
    <p:extLst>
      <p:ext uri="{BB962C8B-B14F-4D97-AF65-F5344CB8AC3E}">
        <p14:creationId xmlns:p14="http://schemas.microsoft.com/office/powerpoint/2010/main" val="142325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744B048-C970-414C-8E82-43644CC33996}"/>
              </a:ext>
            </a:extLst>
          </p:cNvPr>
          <p:cNvSpPr>
            <a:spLocks noGrp="1"/>
          </p:cNvSpPr>
          <p:nvPr>
            <p:ph idx="1"/>
          </p:nvPr>
        </p:nvSpPr>
        <p:spPr/>
        <p:txBody>
          <a:bodyPr/>
          <a:lstStyle/>
          <a:p>
            <a:endParaRPr lang="en-HK" dirty="0"/>
          </a:p>
        </p:txBody>
      </p:sp>
      <p:pic>
        <p:nvPicPr>
          <p:cNvPr id="7" name="Picture 2">
            <a:extLst>
              <a:ext uri="{FF2B5EF4-FFF2-40B4-BE49-F238E27FC236}">
                <a16:creationId xmlns:a16="http://schemas.microsoft.com/office/drawing/2014/main" id="{D8CD8D33-68EA-4698-8F8A-91862F51D6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221" t="-2659" b="-1"/>
          <a:stretch/>
        </p:blipFill>
        <p:spPr bwMode="auto">
          <a:xfrm>
            <a:off x="2514600" y="1295400"/>
            <a:ext cx="3584338" cy="5449446"/>
          </a:xfrm>
          <a:prstGeom prst="rect">
            <a:avLst/>
          </a:prstGeom>
          <a:noFill/>
          <a:extLst>
            <a:ext uri="{909E8E84-426E-40DD-AFC4-6F175D3DCCD1}">
              <a14:hiddenFill xmlns:a14="http://schemas.microsoft.com/office/drawing/2010/main">
                <a:solidFill>
                  <a:srgbClr val="FFFFFF"/>
                </a:solidFill>
              </a14:hiddenFill>
            </a:ext>
          </a:extLst>
        </p:spPr>
      </p:pic>
      <p:sp>
        <p:nvSpPr>
          <p:cNvPr id="9" name="标题 1">
            <a:extLst>
              <a:ext uri="{FF2B5EF4-FFF2-40B4-BE49-F238E27FC236}">
                <a16:creationId xmlns:a16="http://schemas.microsoft.com/office/drawing/2014/main" id="{E535EF14-CEC7-4C4B-8EAA-46FA0B41D459}"/>
              </a:ext>
            </a:extLst>
          </p:cNvPr>
          <p:cNvSpPr txBox="1">
            <a:spLocks/>
          </p:cNvSpPr>
          <p:nvPr/>
        </p:nvSpPr>
        <p:spPr>
          <a:xfrm>
            <a:off x="450980" y="382373"/>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HK" sz="4900" b="1" dirty="0">
                <a:latin typeface="+mn-lt"/>
                <a:cs typeface="Times New Roman" panose="02020603050405020304" pitchFamily="18" charset="0"/>
              </a:rPr>
              <a:t>Graph </a:t>
            </a:r>
            <a:r>
              <a:rPr lang="en-US" altLang="zh-CN" sz="4900" b="1" dirty="0">
                <a:latin typeface="+mn-lt"/>
                <a:cs typeface="Times New Roman" panose="02020603050405020304" pitchFamily="18" charset="0"/>
              </a:rPr>
              <a:t>Structure Understanding</a:t>
            </a:r>
            <a:br>
              <a:rPr lang="en-HK" sz="4000" b="1" dirty="0">
                <a:solidFill>
                  <a:srgbClr val="025483"/>
                </a:solidFill>
                <a:latin typeface="Times New Roman" panose="02020603050405020304" pitchFamily="18" charset="0"/>
                <a:cs typeface="Times New Roman" panose="02020603050405020304" pitchFamily="18" charset="0"/>
              </a:rPr>
            </a:br>
            <a:endParaRPr lang="en-HK" sz="4000" b="1" dirty="0">
              <a:solidFill>
                <a:srgbClr val="025483"/>
              </a:solidFill>
              <a:latin typeface="Times New Roman" panose="02020603050405020304" pitchFamily="18" charset="0"/>
              <a:cs typeface="Times New Roman" panose="02020603050405020304" pitchFamily="18" charset="0"/>
            </a:endParaRPr>
          </a:p>
        </p:txBody>
      </p:sp>
      <p:sp>
        <p:nvSpPr>
          <p:cNvPr id="5" name="Google Shape;213;p10">
            <a:extLst>
              <a:ext uri="{FF2B5EF4-FFF2-40B4-BE49-F238E27FC236}">
                <a16:creationId xmlns:a16="http://schemas.microsoft.com/office/drawing/2014/main" id="{F5EEF4C4-FBD9-8A35-C431-EE97A3C16B6E}"/>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19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670449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1B625B-869C-4F6E-8D4D-CAB35027CA9E}"/>
              </a:ext>
            </a:extLst>
          </p:cNvPr>
          <p:cNvSpPr>
            <a:spLocks noGrp="1"/>
          </p:cNvSpPr>
          <p:nvPr>
            <p:ph type="title"/>
          </p:nvPr>
        </p:nvSpPr>
        <p:spPr/>
        <p:txBody>
          <a:bodyPr/>
          <a:lstStyle/>
          <a:p>
            <a:r>
              <a:rPr lang="en-HK" b="1" dirty="0"/>
              <a:t>Outlines</a:t>
            </a:r>
          </a:p>
        </p:txBody>
      </p:sp>
      <p:sp>
        <p:nvSpPr>
          <p:cNvPr id="3" name="内容占位符 2">
            <a:extLst>
              <a:ext uri="{FF2B5EF4-FFF2-40B4-BE49-F238E27FC236}">
                <a16:creationId xmlns:a16="http://schemas.microsoft.com/office/drawing/2014/main" id="{3E7A2680-D709-4C97-9B1A-1585F5AEC938}"/>
              </a:ext>
            </a:extLst>
          </p:cNvPr>
          <p:cNvSpPr>
            <a:spLocks noGrp="1"/>
          </p:cNvSpPr>
          <p:nvPr>
            <p:ph idx="1"/>
          </p:nvPr>
        </p:nvSpPr>
        <p:spPr>
          <a:xfrm>
            <a:off x="445477" y="1434204"/>
            <a:ext cx="8229600" cy="4343400"/>
          </a:xfrm>
        </p:spPr>
        <p:txBody>
          <a:bodyPr>
            <a:normAutofit lnSpcReduction="10000"/>
          </a:bodyPr>
          <a:lstStyle/>
          <a:p>
            <a:pPr marL="0" indent="0">
              <a:buNone/>
            </a:pPr>
            <a:r>
              <a:rPr lang="en-HK" sz="3000" dirty="0"/>
              <a:t>1. Introduction (Xin)</a:t>
            </a:r>
          </a:p>
          <a:p>
            <a:pPr marL="0" indent="0">
              <a:buNone/>
            </a:pPr>
            <a:r>
              <a:rPr lang="en-HK" sz="3000" dirty="0"/>
              <a:t>2. LLMs for Graphs (Xin)</a:t>
            </a:r>
          </a:p>
          <a:p>
            <a:pPr marL="0" indent="0">
              <a:buNone/>
            </a:pPr>
            <a:r>
              <a:rPr lang="en-HK" sz="3000" dirty="0"/>
              <a:t>3. Graphs for LLMs (</a:t>
            </a:r>
            <a:r>
              <a:rPr lang="en-US" sz="3000" dirty="0" err="1"/>
              <a:t>Longxu</a:t>
            </a:r>
            <a:r>
              <a:rPr lang="en-HK" sz="3000" dirty="0"/>
              <a:t>)</a:t>
            </a:r>
          </a:p>
          <a:p>
            <a:pPr marL="0" indent="0">
              <a:buNone/>
            </a:pPr>
            <a:r>
              <a:rPr lang="en-HK" sz="3000" dirty="0"/>
              <a:t>4. KGs for LLMs (</a:t>
            </a:r>
            <a:r>
              <a:rPr lang="en-US" sz="3000" dirty="0"/>
              <a:t>Arijit</a:t>
            </a:r>
            <a:r>
              <a:rPr lang="en-HK" sz="3000" dirty="0"/>
              <a:t>)</a:t>
            </a:r>
          </a:p>
          <a:p>
            <a:pPr marL="0" indent="0">
              <a:buNone/>
            </a:pPr>
            <a:r>
              <a:rPr lang="en-HK" sz="3000" dirty="0"/>
              <a:t>5. LLMs for KGs (</a:t>
            </a:r>
            <a:r>
              <a:rPr lang="en-US" sz="3000" dirty="0" err="1"/>
              <a:t>Longxu</a:t>
            </a:r>
            <a:r>
              <a:rPr lang="en-HK" sz="3000" dirty="0"/>
              <a:t>)</a:t>
            </a:r>
          </a:p>
          <a:p>
            <a:pPr marL="0" indent="0">
              <a:buNone/>
            </a:pPr>
            <a:r>
              <a:rPr lang="en-HK" sz="3000" dirty="0"/>
              <a:t>6. Graphs for AI Agents (</a:t>
            </a:r>
            <a:r>
              <a:rPr lang="en-US" sz="3000" dirty="0"/>
              <a:t>Arijit</a:t>
            </a:r>
            <a:r>
              <a:rPr lang="en-HK" sz="3000" dirty="0"/>
              <a:t>)</a:t>
            </a:r>
          </a:p>
          <a:p>
            <a:pPr marL="0" indent="0">
              <a:buNone/>
            </a:pPr>
            <a:r>
              <a:rPr lang="en-HK" sz="3000" dirty="0"/>
              <a:t>7. AI Agents for Graphs (</a:t>
            </a:r>
            <a:r>
              <a:rPr lang="en-HK" sz="3000" dirty="0" err="1"/>
              <a:t>Longxu</a:t>
            </a:r>
            <a:r>
              <a:rPr lang="en-HK" sz="3000" dirty="0"/>
              <a:t>)</a:t>
            </a:r>
          </a:p>
          <a:p>
            <a:pPr marL="0" indent="0">
              <a:buNone/>
            </a:pPr>
            <a:r>
              <a:rPr lang="en-HK" sz="3000" dirty="0"/>
              <a:t>8. Future Directions (</a:t>
            </a:r>
            <a:r>
              <a:rPr lang="en-US" sz="3000" dirty="0"/>
              <a:t>Arijit</a:t>
            </a:r>
            <a:r>
              <a:rPr lang="en-HK" sz="3000" dirty="0"/>
              <a:t>)</a:t>
            </a:r>
          </a:p>
          <a:p>
            <a:endParaRPr lang="en-HK" dirty="0"/>
          </a:p>
        </p:txBody>
      </p:sp>
      <p:pic>
        <p:nvPicPr>
          <p:cNvPr id="4" name="Picture 3">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5" name="TextBox 4">
            <a:extLst>
              <a:ext uri="{FF2B5EF4-FFF2-40B4-BE49-F238E27FC236}">
                <a16:creationId xmlns:a16="http://schemas.microsoft.com/office/drawing/2014/main" id="{A25F335D-6211-E2B6-8980-BD50A022BE45}"/>
              </a:ext>
            </a:extLst>
          </p:cNvPr>
          <p:cNvSpPr txBox="1"/>
          <p:nvPr/>
        </p:nvSpPr>
        <p:spPr>
          <a:xfrm>
            <a:off x="568570" y="5767181"/>
            <a:ext cx="8294076" cy="830997"/>
          </a:xfrm>
          <a:prstGeom prst="rect">
            <a:avLst/>
          </a:prstGeom>
          <a:noFill/>
        </p:spPr>
        <p:txBody>
          <a:bodyPr wrap="square" rtlCol="0">
            <a:spAutoFit/>
          </a:bodyPr>
          <a:lstStyle/>
          <a:p>
            <a:r>
              <a:rPr lang="en-US" altLang="zh-CN" sz="2400" b="1" i="1" dirty="0">
                <a:solidFill>
                  <a:schemeClr val="tx1">
                    <a:lumMod val="75000"/>
                    <a:lumOff val="25000"/>
                  </a:schemeClr>
                </a:solidFill>
              </a:rPr>
              <a:t>Disclaimer:</a:t>
            </a:r>
            <a:r>
              <a:rPr lang="zh-CN" altLang="en-US" sz="2400" b="1" i="1" dirty="0">
                <a:solidFill>
                  <a:schemeClr val="tx1">
                    <a:lumMod val="75000"/>
                    <a:lumOff val="25000"/>
                  </a:schemeClr>
                </a:solidFill>
              </a:rPr>
              <a:t>  </a:t>
            </a:r>
            <a:r>
              <a:rPr lang="en-HK" sz="2400" i="1" dirty="0">
                <a:solidFill>
                  <a:schemeClr val="tx1">
                    <a:lumMod val="75000"/>
                    <a:lumOff val="25000"/>
                  </a:schemeClr>
                </a:solidFill>
              </a:rPr>
              <a:t>Some slides contain adapted material, and our discussion of related work is selective rather than comprehensive.</a:t>
            </a:r>
          </a:p>
        </p:txBody>
      </p:sp>
      <p:sp>
        <p:nvSpPr>
          <p:cNvPr id="6" name="Rectangle 5">
            <a:extLst>
              <a:ext uri="{FF2B5EF4-FFF2-40B4-BE49-F238E27FC236}">
                <a16:creationId xmlns:a16="http://schemas.microsoft.com/office/drawing/2014/main" id="{42F30CC7-D718-892C-79DD-3D1B4FCE34F8}"/>
              </a:ext>
            </a:extLst>
          </p:cNvPr>
          <p:cNvSpPr/>
          <p:nvPr/>
        </p:nvSpPr>
        <p:spPr>
          <a:xfrm>
            <a:off x="545123" y="5752365"/>
            <a:ext cx="8217877" cy="830997"/>
          </a:xfrm>
          <a:prstGeom prst="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Tree>
    <p:extLst>
      <p:ext uri="{BB962C8B-B14F-4D97-AF65-F5344CB8AC3E}">
        <p14:creationId xmlns:p14="http://schemas.microsoft.com/office/powerpoint/2010/main" val="400785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C0D1FC-0FA8-4CAE-B45B-CEF9EC6144DD}"/>
              </a:ext>
            </a:extLst>
          </p:cNvPr>
          <p:cNvSpPr>
            <a:spLocks noGrp="1"/>
          </p:cNvSpPr>
          <p:nvPr>
            <p:ph type="title"/>
          </p:nvPr>
        </p:nvSpPr>
        <p:spPr/>
        <p:txBody>
          <a:bodyPr>
            <a:normAutofit fontScale="90000"/>
          </a:bodyPr>
          <a:lstStyle/>
          <a:p>
            <a:r>
              <a:rPr lang="en-US" altLang="zh-CN" b="1" dirty="0">
                <a:latin typeface="+mn-lt"/>
                <a:cs typeface="Times New Roman" panose="02020603050405020304" pitchFamily="18" charset="0"/>
                <a:sym typeface="+mn-ea"/>
              </a:rPr>
              <a:t>G</a:t>
            </a:r>
            <a:r>
              <a:rPr lang="en-US" b="1" dirty="0">
                <a:latin typeface="+mn-lt"/>
                <a:cs typeface="Times New Roman" panose="02020603050405020304" pitchFamily="18" charset="0"/>
                <a:sym typeface="+mn-ea"/>
              </a:rPr>
              <a:t>raph </a:t>
            </a:r>
            <a:r>
              <a:rPr lang="en-US" altLang="zh-CN" b="1" dirty="0">
                <a:latin typeface="+mn-lt"/>
                <a:cs typeface="Times New Roman" panose="02020603050405020304" pitchFamily="18" charset="0"/>
                <a:sym typeface="+mn-ea"/>
              </a:rPr>
              <a:t>S</a:t>
            </a:r>
            <a:r>
              <a:rPr lang="en-US" b="1" dirty="0">
                <a:latin typeface="+mn-lt"/>
                <a:cs typeface="Times New Roman" panose="02020603050405020304" pitchFamily="18" charset="0"/>
                <a:sym typeface="+mn-ea"/>
              </a:rPr>
              <a:t>tructure </a:t>
            </a:r>
            <a:r>
              <a:rPr lang="en-US" altLang="zh-CN" b="1" dirty="0">
                <a:latin typeface="+mn-lt"/>
                <a:cs typeface="Times New Roman" panose="02020603050405020304" pitchFamily="18" charset="0"/>
                <a:sym typeface="+mn-ea"/>
              </a:rPr>
              <a:t>U</a:t>
            </a:r>
            <a:r>
              <a:rPr lang="en-US" b="1" dirty="0">
                <a:latin typeface="+mn-lt"/>
                <a:cs typeface="Times New Roman" panose="02020603050405020304" pitchFamily="18" charset="0"/>
                <a:sym typeface="+mn-ea"/>
              </a:rPr>
              <a:t>nderstanding Methods</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82D01EDE-0EB0-455C-85C4-726D6DF162B4}"/>
              </a:ext>
            </a:extLst>
          </p:cNvPr>
          <p:cNvSpPr>
            <a:spLocks noGrp="1"/>
          </p:cNvSpPr>
          <p:nvPr>
            <p:ph idx="1"/>
          </p:nvPr>
        </p:nvSpPr>
        <p:spPr/>
        <p:txBody>
          <a:bodyPr/>
          <a:lstStyle/>
          <a:p>
            <a:endParaRPr lang="en-HK"/>
          </a:p>
        </p:txBody>
      </p:sp>
      <p:pic>
        <p:nvPicPr>
          <p:cNvPr id="4" name="Picture 2">
            <a:extLst>
              <a:ext uri="{FF2B5EF4-FFF2-40B4-BE49-F238E27FC236}">
                <a16:creationId xmlns:a16="http://schemas.microsoft.com/office/drawing/2014/main" id="{9C40CDCD-609E-47B2-8267-E9A68B4A0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2" y="2514600"/>
            <a:ext cx="8976649" cy="228624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A947F18C-5B6D-6540-BAAC-DA89F7A050D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34423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9F710-517A-379E-508E-E3772838D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2C4D6-7A87-AE4C-8432-8E3C3FB52314}"/>
              </a:ext>
            </a:extLst>
          </p:cNvPr>
          <p:cNvSpPr>
            <a:spLocks noGrp="1"/>
          </p:cNvSpPr>
          <p:nvPr>
            <p:ph type="title"/>
          </p:nvPr>
        </p:nvSpPr>
        <p:spPr>
          <a:xfrm>
            <a:off x="76200" y="228600"/>
            <a:ext cx="8991600" cy="1143000"/>
          </a:xfrm>
        </p:spPr>
        <p:txBody>
          <a:bodyPr>
            <a:noAutofit/>
          </a:bodyPr>
          <a:lstStyle/>
          <a:p>
            <a:r>
              <a:rPr lang="en-HK" sz="4000" b="1" dirty="0"/>
              <a:t>Graph Pattern Comprehension</a:t>
            </a:r>
            <a:endParaRPr lang="en-US" sz="2800" b="1" dirty="0"/>
          </a:p>
        </p:txBody>
      </p:sp>
      <p:sp>
        <p:nvSpPr>
          <p:cNvPr id="6" name="TextBox 5">
            <a:extLst>
              <a:ext uri="{FF2B5EF4-FFF2-40B4-BE49-F238E27FC236}">
                <a16:creationId xmlns:a16="http://schemas.microsoft.com/office/drawing/2014/main" id="{554C9769-F835-222D-2162-422935EFC784}"/>
              </a:ext>
            </a:extLst>
          </p:cNvPr>
          <p:cNvSpPr txBox="1"/>
          <p:nvPr/>
        </p:nvSpPr>
        <p:spPr>
          <a:xfrm>
            <a:off x="152400" y="6167735"/>
            <a:ext cx="8991600" cy="923330"/>
          </a:xfrm>
          <a:prstGeom prst="rect">
            <a:avLst/>
          </a:prstGeom>
          <a:noFill/>
        </p:spPr>
        <p:txBody>
          <a:bodyPr wrap="square">
            <a:spAutoFit/>
          </a:bodyPr>
          <a:lstStyle/>
          <a:p>
            <a:pPr lvl="0">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lang="en-HK" dirty="0"/>
              <a:t>How Do Large Language Models Understand Graph Patterns? A Benchmark for Graph Pattern Comprehension </a:t>
            </a:r>
            <a:r>
              <a:rPr lang="en-US" altLang="zh-CN" dirty="0"/>
              <a:t>[</a:t>
            </a:r>
            <a:r>
              <a:rPr lang="en-HK" dirty="0"/>
              <a:t>ICLR</a:t>
            </a:r>
            <a:r>
              <a:rPr lang="en-US" altLang="zh-CN" dirty="0"/>
              <a:t>’</a:t>
            </a:r>
            <a:r>
              <a:rPr lang="en-HK" dirty="0"/>
              <a:t>25</a:t>
            </a:r>
            <a:r>
              <a:rPr lang="en-US" altLang="zh-CN" dirty="0"/>
              <a:t>]</a:t>
            </a: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4" name="Picture 13">
            <a:extLst>
              <a:ext uri="{FF2B5EF4-FFF2-40B4-BE49-F238E27FC236}">
                <a16:creationId xmlns:a16="http://schemas.microsoft.com/office/drawing/2014/main" id="{F6416101-9664-95B5-E7D4-BC4B8BCC6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302" y="3440723"/>
            <a:ext cx="5080000" cy="2717800"/>
          </a:xfrm>
          <a:prstGeom prst="rect">
            <a:avLst/>
          </a:prstGeom>
        </p:spPr>
      </p:pic>
      <p:pic>
        <p:nvPicPr>
          <p:cNvPr id="12" name="Content Placeholder 11">
            <a:extLst>
              <a:ext uri="{FF2B5EF4-FFF2-40B4-BE49-F238E27FC236}">
                <a16:creationId xmlns:a16="http://schemas.microsoft.com/office/drawing/2014/main" id="{D8E8F053-51D3-018F-F1AE-06B50B29E6A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655"/>
          <a:stretch>
            <a:fillRect/>
          </a:stretch>
        </p:blipFill>
        <p:spPr>
          <a:xfrm>
            <a:off x="183502" y="1600200"/>
            <a:ext cx="8229600" cy="2008632"/>
          </a:xfrm>
          <a:prstGeom prst="rect">
            <a:avLst/>
          </a:prstGeom>
        </p:spPr>
      </p:pic>
      <p:sp>
        <p:nvSpPr>
          <p:cNvPr id="5" name="Google Shape;213;p10">
            <a:extLst>
              <a:ext uri="{FF2B5EF4-FFF2-40B4-BE49-F238E27FC236}">
                <a16:creationId xmlns:a16="http://schemas.microsoft.com/office/drawing/2014/main" id="{BB1CF1F1-289B-112D-FB2E-3DC0AEF9926D}"/>
              </a:ext>
            </a:extLst>
          </p:cNvPr>
          <p:cNvSpPr txBox="1">
            <a:spLocks/>
          </p:cNvSpPr>
          <p:nvPr/>
        </p:nvSpPr>
        <p:spPr>
          <a:xfrm>
            <a:off x="7848600"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13388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5CE4-098B-58DA-5FDD-B102BDD0BF92}"/>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507CAA5-2273-8CDE-4AB7-0F88537BE7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52600"/>
            <a:ext cx="8229600" cy="3920213"/>
          </a:xfrm>
          <a:prstGeom prst="rect">
            <a:avLst/>
          </a:prstGeom>
        </p:spPr>
      </p:pic>
      <p:sp>
        <p:nvSpPr>
          <p:cNvPr id="4" name="Title 1">
            <a:extLst>
              <a:ext uri="{FF2B5EF4-FFF2-40B4-BE49-F238E27FC236}">
                <a16:creationId xmlns:a16="http://schemas.microsoft.com/office/drawing/2014/main" id="{9B843585-AEA9-1D44-7BE0-DADA7E299ED8}"/>
              </a:ext>
            </a:extLst>
          </p:cNvPr>
          <p:cNvSpPr>
            <a:spLocks noGrp="1"/>
          </p:cNvSpPr>
          <p:nvPr>
            <p:ph type="title"/>
          </p:nvPr>
        </p:nvSpPr>
        <p:spPr>
          <a:xfrm>
            <a:off x="76200" y="228600"/>
            <a:ext cx="8991600" cy="1143000"/>
          </a:xfrm>
        </p:spPr>
        <p:txBody>
          <a:bodyPr>
            <a:noAutofit/>
          </a:bodyPr>
          <a:lstStyle/>
          <a:p>
            <a:r>
              <a:rPr lang="en-HK" sz="4000" b="1" dirty="0"/>
              <a:t>Graph Pattern Comprehension</a:t>
            </a:r>
            <a:endParaRPr lang="en-US" sz="2800" b="1" dirty="0"/>
          </a:p>
        </p:txBody>
      </p:sp>
      <p:sp>
        <p:nvSpPr>
          <p:cNvPr id="5" name="TextBox 4">
            <a:extLst>
              <a:ext uri="{FF2B5EF4-FFF2-40B4-BE49-F238E27FC236}">
                <a16:creationId xmlns:a16="http://schemas.microsoft.com/office/drawing/2014/main" id="{5E88EFA7-CCC6-6047-46C3-031A0D5772C6}"/>
              </a:ext>
            </a:extLst>
          </p:cNvPr>
          <p:cNvSpPr txBox="1"/>
          <p:nvPr/>
        </p:nvSpPr>
        <p:spPr>
          <a:xfrm>
            <a:off x="152400" y="6167735"/>
            <a:ext cx="8991600" cy="923330"/>
          </a:xfrm>
          <a:prstGeom prst="rect">
            <a:avLst/>
          </a:prstGeom>
          <a:noFill/>
        </p:spPr>
        <p:txBody>
          <a:bodyPr wrap="square">
            <a:spAutoFit/>
          </a:bodyPr>
          <a:lstStyle/>
          <a:p>
            <a:pPr lvl="0">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lang="en-HK" dirty="0"/>
              <a:t>How Do Large Language Models Understand Graph Patterns? A Benchmark for Graph Pattern Comprehension </a:t>
            </a:r>
            <a:r>
              <a:rPr lang="en-US" altLang="zh-CN" dirty="0"/>
              <a:t>[</a:t>
            </a:r>
            <a:r>
              <a:rPr lang="en-HK" dirty="0"/>
              <a:t>ICLR</a:t>
            </a:r>
            <a:r>
              <a:rPr lang="en-US" altLang="zh-CN" dirty="0"/>
              <a:t>’</a:t>
            </a:r>
            <a:r>
              <a:rPr lang="en-HK" dirty="0"/>
              <a:t>25</a:t>
            </a:r>
            <a:r>
              <a:rPr lang="en-US" altLang="zh-CN" dirty="0"/>
              <a:t>]</a:t>
            </a: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 name="Google Shape;213;p10">
            <a:extLst>
              <a:ext uri="{FF2B5EF4-FFF2-40B4-BE49-F238E27FC236}">
                <a16:creationId xmlns:a16="http://schemas.microsoft.com/office/drawing/2014/main" id="{E980443D-6CBE-9023-E569-7AB0D1BD828E}"/>
              </a:ext>
            </a:extLst>
          </p:cNvPr>
          <p:cNvSpPr txBox="1">
            <a:spLocks/>
          </p:cNvSpPr>
          <p:nvPr/>
        </p:nvSpPr>
        <p:spPr>
          <a:xfrm>
            <a:off x="7772400" y="6446837"/>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36594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92335C-6020-A467-409A-C4B56B7528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133" y="1600200"/>
            <a:ext cx="6315733" cy="4525963"/>
          </a:xfrm>
          <a:prstGeom prst="rect">
            <a:avLst/>
          </a:prstGeom>
        </p:spPr>
      </p:pic>
      <p:sp>
        <p:nvSpPr>
          <p:cNvPr id="4" name="Title 1">
            <a:extLst>
              <a:ext uri="{FF2B5EF4-FFF2-40B4-BE49-F238E27FC236}">
                <a16:creationId xmlns:a16="http://schemas.microsoft.com/office/drawing/2014/main" id="{FE2D651A-F473-6C14-5275-D04256FE7B4E}"/>
              </a:ext>
            </a:extLst>
          </p:cNvPr>
          <p:cNvSpPr>
            <a:spLocks noGrp="1"/>
          </p:cNvSpPr>
          <p:nvPr>
            <p:ph type="title"/>
          </p:nvPr>
        </p:nvSpPr>
        <p:spPr>
          <a:xfrm>
            <a:off x="457200" y="274638"/>
            <a:ext cx="8229600" cy="1143000"/>
          </a:xfrm>
        </p:spPr>
        <p:txBody>
          <a:bodyPr>
            <a:noAutofit/>
          </a:bodyPr>
          <a:lstStyle/>
          <a:p>
            <a:r>
              <a:rPr lang="en-US" altLang="zh-CN" sz="3600" b="1" dirty="0"/>
              <a:t>LLM</a:t>
            </a:r>
            <a:r>
              <a:rPr lang="zh-CN" altLang="en-US" sz="3600" b="1" dirty="0"/>
              <a:t> </a:t>
            </a:r>
            <a:r>
              <a:rPr lang="en-US" altLang="zh-CN" sz="3600" b="1" dirty="0"/>
              <a:t>on</a:t>
            </a:r>
            <a:r>
              <a:rPr lang="zh-CN" altLang="en-US" sz="3600" b="1" dirty="0"/>
              <a:t> </a:t>
            </a:r>
            <a:r>
              <a:rPr lang="en-US" sz="3600" b="1" dirty="0"/>
              <a:t>Graph Computation</a:t>
            </a:r>
            <a:r>
              <a:rPr lang="en-US" altLang="zh-CN" sz="3600" b="1" dirty="0"/>
              <a:t>al</a:t>
            </a:r>
            <a:r>
              <a:rPr lang="zh-CN" altLang="en-US" sz="3600" b="1" dirty="0"/>
              <a:t> </a:t>
            </a:r>
            <a:r>
              <a:rPr lang="en-US" altLang="zh-CN" sz="3600" b="1" dirty="0"/>
              <a:t>Problems</a:t>
            </a:r>
            <a:endParaRPr lang="en-US" sz="3600" b="1" dirty="0"/>
          </a:p>
        </p:txBody>
      </p:sp>
      <p:sp>
        <p:nvSpPr>
          <p:cNvPr id="7" name="TextBox 6">
            <a:extLst>
              <a:ext uri="{FF2B5EF4-FFF2-40B4-BE49-F238E27FC236}">
                <a16:creationId xmlns:a16="http://schemas.microsoft.com/office/drawing/2014/main" id="{B7D4B060-6438-DFBB-0E09-E3ECC45ACEA7}"/>
              </a:ext>
            </a:extLst>
          </p:cNvPr>
          <p:cNvSpPr txBox="1"/>
          <p:nvPr/>
        </p:nvSpPr>
        <p:spPr>
          <a:xfrm>
            <a:off x="152400" y="6121697"/>
            <a:ext cx="8534400" cy="923330"/>
          </a:xfrm>
          <a:prstGeom prst="rect">
            <a:avLst/>
          </a:prstGeom>
          <a:noFill/>
        </p:spPr>
        <p:txBody>
          <a:bodyPr wrap="square">
            <a:spAutoFit/>
          </a:bodyPr>
          <a:lstStyle/>
          <a:p>
            <a:pPr lvl="0">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lang="en-US" dirty="0" err="1"/>
              <a:t>GraphArena</a:t>
            </a:r>
            <a:r>
              <a:rPr lang="en-US" dirty="0"/>
              <a:t>: Evaluating and Exploring Large Language Models on Graph Computation</a:t>
            </a:r>
            <a:r>
              <a:rPr lang="zh-CN" altLang="en-US" dirty="0"/>
              <a:t> </a:t>
            </a:r>
            <a:r>
              <a:rPr lang="en-US" altLang="zh-CN" dirty="0"/>
              <a:t>[ICLR’25]</a:t>
            </a: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 name="Google Shape;213;p10">
            <a:extLst>
              <a:ext uri="{FF2B5EF4-FFF2-40B4-BE49-F238E27FC236}">
                <a16:creationId xmlns:a16="http://schemas.microsoft.com/office/drawing/2014/main" id="{44737D13-1CBC-AA2A-4E66-5842F40A7BDB}"/>
              </a:ext>
            </a:extLst>
          </p:cNvPr>
          <p:cNvSpPr txBox="1">
            <a:spLocks/>
          </p:cNvSpPr>
          <p:nvPr/>
        </p:nvSpPr>
        <p:spPr>
          <a:xfrm>
            <a:off x="7729866" y="6420617"/>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857485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007B4-B9FB-C369-BFA0-49D5670099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CE22F-A2DC-3EB3-7683-B330ACC57FE8}"/>
              </a:ext>
            </a:extLst>
          </p:cNvPr>
          <p:cNvSpPr>
            <a:spLocks noGrp="1"/>
          </p:cNvSpPr>
          <p:nvPr>
            <p:ph type="title"/>
          </p:nvPr>
        </p:nvSpPr>
        <p:spPr/>
        <p:txBody>
          <a:bodyPr>
            <a:noAutofit/>
          </a:bodyPr>
          <a:lstStyle/>
          <a:p>
            <a:r>
              <a:rPr lang="en-US" altLang="zh-CN" sz="3600" b="1" dirty="0"/>
              <a:t>LLM</a:t>
            </a:r>
            <a:r>
              <a:rPr lang="zh-CN" altLang="en-US" sz="3600" b="1" dirty="0"/>
              <a:t> </a:t>
            </a:r>
            <a:r>
              <a:rPr lang="en-US" altLang="zh-CN" sz="3600" b="1" dirty="0"/>
              <a:t>on</a:t>
            </a:r>
            <a:r>
              <a:rPr lang="zh-CN" altLang="en-US" sz="3600" b="1" dirty="0"/>
              <a:t> </a:t>
            </a:r>
            <a:r>
              <a:rPr lang="en-US" sz="3600" b="1" dirty="0"/>
              <a:t>Graph Computation</a:t>
            </a:r>
            <a:r>
              <a:rPr lang="en-US" altLang="zh-CN" sz="3600" b="1" dirty="0"/>
              <a:t>al</a:t>
            </a:r>
            <a:r>
              <a:rPr lang="zh-CN" altLang="en-US" sz="3600" b="1" dirty="0"/>
              <a:t> </a:t>
            </a:r>
            <a:r>
              <a:rPr lang="en-US" altLang="zh-CN" sz="3600" b="1" dirty="0"/>
              <a:t>Problems</a:t>
            </a:r>
            <a:endParaRPr lang="en-US" sz="3600" b="1" dirty="0"/>
          </a:p>
        </p:txBody>
      </p:sp>
      <p:sp>
        <p:nvSpPr>
          <p:cNvPr id="6" name="TextBox 5">
            <a:extLst>
              <a:ext uri="{FF2B5EF4-FFF2-40B4-BE49-F238E27FC236}">
                <a16:creationId xmlns:a16="http://schemas.microsoft.com/office/drawing/2014/main" id="{4864CD7F-6DF7-07D5-4E40-A3B4EA032DF6}"/>
              </a:ext>
            </a:extLst>
          </p:cNvPr>
          <p:cNvSpPr txBox="1"/>
          <p:nvPr/>
        </p:nvSpPr>
        <p:spPr>
          <a:xfrm>
            <a:off x="152400" y="6121697"/>
            <a:ext cx="8534400" cy="923330"/>
          </a:xfrm>
          <a:prstGeom prst="rect">
            <a:avLst/>
          </a:prstGeom>
          <a:noFill/>
        </p:spPr>
        <p:txBody>
          <a:bodyPr wrap="square">
            <a:spAutoFit/>
          </a:bodyPr>
          <a:lstStyle/>
          <a:p>
            <a:pPr lvl="0">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lang="en-US" dirty="0" err="1"/>
              <a:t>GraphArena</a:t>
            </a:r>
            <a:r>
              <a:rPr lang="en-US" dirty="0"/>
              <a:t>: Evaluating and Exploring Large Language Models on Graph Computation</a:t>
            </a:r>
            <a:r>
              <a:rPr lang="zh-CN" altLang="en-US" dirty="0"/>
              <a:t> </a:t>
            </a:r>
            <a:r>
              <a:rPr lang="en-US" altLang="zh-CN" dirty="0"/>
              <a:t>[ICLR’25]</a:t>
            </a: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8" name="Content Placeholder 7">
            <a:extLst>
              <a:ext uri="{FF2B5EF4-FFF2-40B4-BE49-F238E27FC236}">
                <a16:creationId xmlns:a16="http://schemas.microsoft.com/office/drawing/2014/main" id="{151B4720-5287-783A-DE8E-2E280CDB1A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0"/>
            <a:ext cx="8229600" cy="3360014"/>
          </a:xfrm>
          <a:prstGeom prst="rect">
            <a:avLst/>
          </a:prstGeom>
        </p:spPr>
      </p:pic>
      <p:sp>
        <p:nvSpPr>
          <p:cNvPr id="5" name="Google Shape;213;p10">
            <a:extLst>
              <a:ext uri="{FF2B5EF4-FFF2-40B4-BE49-F238E27FC236}">
                <a16:creationId xmlns:a16="http://schemas.microsoft.com/office/drawing/2014/main" id="{6FD1F3A9-0922-2D0E-D2F3-43F1186F7DA8}"/>
              </a:ext>
            </a:extLst>
          </p:cNvPr>
          <p:cNvSpPr txBox="1">
            <a:spLocks/>
          </p:cNvSpPr>
          <p:nvPr/>
        </p:nvSpPr>
        <p:spPr>
          <a:xfrm>
            <a:off x="7658100" y="6400799"/>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56526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9C452-E892-4DFB-A4BC-35D14664D91E}"/>
              </a:ext>
            </a:extLst>
          </p:cNvPr>
          <p:cNvSpPr>
            <a:spLocks noGrp="1"/>
          </p:cNvSpPr>
          <p:nvPr>
            <p:ph type="title"/>
          </p:nvPr>
        </p:nvSpPr>
        <p:spPr/>
        <p:txBody>
          <a:bodyPr>
            <a:normAutofit/>
          </a:bodyPr>
          <a:lstStyle/>
          <a:p>
            <a:r>
              <a:rPr lang="en-HK" b="1" dirty="0">
                <a:latin typeface="+mn-lt"/>
                <a:cs typeface="Times New Roman" panose="02020603050405020304" pitchFamily="18" charset="0"/>
              </a:rPr>
              <a:t>Graph Learning</a:t>
            </a:r>
          </a:p>
        </p:txBody>
      </p:sp>
      <p:pic>
        <p:nvPicPr>
          <p:cNvPr id="4" name="Picture 2">
            <a:extLst>
              <a:ext uri="{FF2B5EF4-FFF2-40B4-BE49-F238E27FC236}">
                <a16:creationId xmlns:a16="http://schemas.microsoft.com/office/drawing/2014/main" id="{25A7551E-E8B8-451C-87FA-2127B975A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839200" cy="34505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3;p10">
            <a:extLst>
              <a:ext uri="{FF2B5EF4-FFF2-40B4-BE49-F238E27FC236}">
                <a16:creationId xmlns:a16="http://schemas.microsoft.com/office/drawing/2014/main" id="{1A5FFB7A-C8D5-264C-60B1-79A7F12A184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448856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9FC1AD-F098-4C19-982F-343A4E1A0F46}"/>
              </a:ext>
            </a:extLst>
          </p:cNvPr>
          <p:cNvSpPr>
            <a:spLocks noGrp="1"/>
          </p:cNvSpPr>
          <p:nvPr>
            <p:ph type="title"/>
          </p:nvPr>
        </p:nvSpPr>
        <p:spPr/>
        <p:txBody>
          <a:bodyPr>
            <a:normAutofit/>
          </a:bodyPr>
          <a:lstStyle/>
          <a:p>
            <a:pPr lvl="0" defTabSz="457200">
              <a:lnSpc>
                <a:spcPct val="110000"/>
              </a:lnSpc>
              <a:spcBef>
                <a:spcPts val="0"/>
              </a:spcBef>
            </a:pPr>
            <a:r>
              <a:rPr lang="en-US" altLang="zh-CN" b="1" dirty="0">
                <a:latin typeface="+mn-lt"/>
                <a:cs typeface="Times New Roman" panose="02020603050405020304" pitchFamily="18" charset="0"/>
                <a:sym typeface="+mn-ea"/>
              </a:rPr>
              <a:t>Graph</a:t>
            </a:r>
            <a:r>
              <a:rPr lang="zh-CN" altLang="en-US" b="1" dirty="0">
                <a:latin typeface="+mn-lt"/>
                <a:cs typeface="Times New Roman" panose="02020603050405020304" pitchFamily="18" charset="0"/>
                <a:sym typeface="+mn-ea"/>
              </a:rPr>
              <a:t> </a:t>
            </a:r>
            <a:r>
              <a:rPr lang="en-US" altLang="zh-CN" b="1" dirty="0">
                <a:latin typeface="+mn-lt"/>
                <a:cs typeface="Times New Roman" panose="02020603050405020304" pitchFamily="18" charset="0"/>
                <a:sym typeface="+mn-ea"/>
              </a:rPr>
              <a:t>Learning</a:t>
            </a:r>
            <a:endParaRPr lang="en-US" b="1" dirty="0">
              <a:latin typeface="+mn-lt"/>
              <a:cs typeface="Times New Roman" panose="02020603050405020304" pitchFamily="18" charset="0"/>
              <a:sym typeface="+mn-lt"/>
            </a:endParaRPr>
          </a:p>
        </p:txBody>
      </p:sp>
      <p:sp>
        <p:nvSpPr>
          <p:cNvPr id="3" name="内容占位符 2">
            <a:extLst>
              <a:ext uri="{FF2B5EF4-FFF2-40B4-BE49-F238E27FC236}">
                <a16:creationId xmlns:a16="http://schemas.microsoft.com/office/drawing/2014/main" id="{6CE619EC-E979-406E-BDFF-8B8D85482405}"/>
              </a:ext>
            </a:extLst>
          </p:cNvPr>
          <p:cNvSpPr>
            <a:spLocks noGrp="1"/>
          </p:cNvSpPr>
          <p:nvPr>
            <p:ph idx="1"/>
          </p:nvPr>
        </p:nvSpPr>
        <p:spPr>
          <a:xfrm>
            <a:off x="420755" y="1417638"/>
            <a:ext cx="8229600" cy="4525963"/>
          </a:xfrm>
        </p:spPr>
        <p:txBody>
          <a:bodyPr>
            <a:normAutofit/>
          </a:bodyPr>
          <a:lstStyle/>
          <a:p>
            <a:r>
              <a:rPr lang="en-US" altLang="zh-CN" sz="2400" b="1" dirty="0">
                <a:solidFill>
                  <a:srgbClr val="025483"/>
                </a:solidFill>
                <a:cs typeface="Times New Roman" panose="02020603050405020304" pitchFamily="18" charset="0"/>
                <a:sym typeface="+mn-ea"/>
              </a:rPr>
              <a:t>LLMs-as-enhancers</a:t>
            </a:r>
            <a:endParaRPr lang="en-US" sz="2400" b="1" dirty="0">
              <a:solidFill>
                <a:srgbClr val="025483"/>
              </a:solidFill>
              <a:cs typeface="Times New Roman" panose="02020603050405020304" pitchFamily="18" charset="0"/>
              <a:sym typeface="+mn-ea"/>
            </a:endParaRPr>
          </a:p>
          <a:p>
            <a:endParaRPr lang="en-US" sz="2400" b="1" dirty="0">
              <a:solidFill>
                <a:srgbClr val="025483"/>
              </a:solidFill>
              <a:cs typeface="Times New Roman" panose="02020603050405020304" pitchFamily="18" charset="0"/>
              <a:sym typeface="+mn-ea"/>
            </a:endParaRPr>
          </a:p>
          <a:p>
            <a:endParaRPr lang="en-US" sz="2400" b="1" dirty="0">
              <a:solidFill>
                <a:srgbClr val="025483"/>
              </a:solidFill>
              <a:cs typeface="Times New Roman" panose="02020603050405020304" pitchFamily="18" charset="0"/>
              <a:sym typeface="+mn-ea"/>
            </a:endParaRPr>
          </a:p>
          <a:p>
            <a:endParaRPr lang="en-US" sz="2400" b="1" dirty="0">
              <a:solidFill>
                <a:srgbClr val="025483"/>
              </a:solidFill>
              <a:cs typeface="Times New Roman" panose="02020603050405020304" pitchFamily="18" charset="0"/>
              <a:sym typeface="+mn-ea"/>
            </a:endParaRPr>
          </a:p>
          <a:p>
            <a:pPr marL="0" indent="0">
              <a:buNone/>
            </a:pPr>
            <a:endParaRPr lang="en-US" sz="2400" b="1" dirty="0">
              <a:solidFill>
                <a:srgbClr val="025483"/>
              </a:solidFill>
              <a:cs typeface="Times New Roman" panose="02020603050405020304" pitchFamily="18" charset="0"/>
              <a:sym typeface="+mn-ea"/>
            </a:endParaRPr>
          </a:p>
          <a:p>
            <a:pPr marL="0" indent="0">
              <a:buNone/>
            </a:pPr>
            <a:endParaRPr lang="en-US" sz="2400" b="1" dirty="0">
              <a:solidFill>
                <a:srgbClr val="025483"/>
              </a:solidFill>
              <a:cs typeface="Times New Roman" panose="02020603050405020304" pitchFamily="18" charset="0"/>
              <a:sym typeface="+mn-ea"/>
            </a:endParaRPr>
          </a:p>
          <a:p>
            <a:r>
              <a:rPr lang="en-US" altLang="zh-CN" sz="2400" b="1" dirty="0">
                <a:solidFill>
                  <a:srgbClr val="025483"/>
                </a:solidFill>
                <a:cs typeface="Times New Roman" panose="02020603050405020304" pitchFamily="18" charset="0"/>
                <a:sym typeface="+mn-ea"/>
              </a:rPr>
              <a:t>LLMs-as-predictors</a:t>
            </a:r>
            <a:endParaRPr lang="en-HK" sz="2400" dirty="0"/>
          </a:p>
        </p:txBody>
      </p:sp>
      <p:pic>
        <p:nvPicPr>
          <p:cNvPr id="4" name="Picture 2">
            <a:extLst>
              <a:ext uri="{FF2B5EF4-FFF2-40B4-BE49-F238E27FC236}">
                <a16:creationId xmlns:a16="http://schemas.microsoft.com/office/drawing/2014/main" id="{AB53ABEB-FA47-4528-8644-7B034A4E6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8" y="1806443"/>
            <a:ext cx="8194192" cy="2191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9457C99-7E35-4470-A459-2400EEB01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41" y="4575773"/>
            <a:ext cx="8405717" cy="198650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3;p10">
            <a:extLst>
              <a:ext uri="{FF2B5EF4-FFF2-40B4-BE49-F238E27FC236}">
                <a16:creationId xmlns:a16="http://schemas.microsoft.com/office/drawing/2014/main" id="{86CA41A0-6BFE-4256-9900-3D77A26A2A24}"/>
              </a:ext>
            </a:extLst>
          </p:cNvPr>
          <p:cNvSpPr txBox="1">
            <a:spLocks/>
          </p:cNvSpPr>
          <p:nvPr/>
        </p:nvSpPr>
        <p:spPr>
          <a:xfrm>
            <a:off x="7746158"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87260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AAC178-3C06-4404-857C-E037434427ED}"/>
              </a:ext>
            </a:extLst>
          </p:cNvPr>
          <p:cNvSpPr>
            <a:spLocks noGrp="1"/>
          </p:cNvSpPr>
          <p:nvPr>
            <p:ph type="title"/>
          </p:nvPr>
        </p:nvSpPr>
        <p:spPr/>
        <p:txBody>
          <a:bodyPr/>
          <a:lstStyle/>
          <a:p>
            <a:pPr defTabSz="457200">
              <a:lnSpc>
                <a:spcPct val="110000"/>
              </a:lnSpc>
              <a:spcBef>
                <a:spcPts val="0"/>
              </a:spcBef>
            </a:pPr>
            <a:r>
              <a:rPr lang="en-US" altLang="zh-CN" b="1" dirty="0">
                <a:latin typeface="+mn-lt"/>
                <a:cs typeface="Times New Roman" panose="02020603050405020304" pitchFamily="18" charset="0"/>
                <a:sym typeface="+mn-ea"/>
              </a:rPr>
              <a:t>Graph</a:t>
            </a:r>
            <a:r>
              <a:rPr lang="zh-CN" altLang="en-US" b="1" dirty="0">
                <a:latin typeface="+mn-lt"/>
                <a:cs typeface="Times New Roman" panose="02020603050405020304" pitchFamily="18" charset="0"/>
                <a:sym typeface="+mn-ea"/>
              </a:rPr>
              <a:t> </a:t>
            </a:r>
            <a:r>
              <a:rPr lang="en-US" altLang="zh-CN" b="1" dirty="0">
                <a:latin typeface="+mn-lt"/>
                <a:cs typeface="Times New Roman" panose="02020603050405020304" pitchFamily="18" charset="0"/>
                <a:sym typeface="+mn-ea"/>
              </a:rPr>
              <a:t>Learning</a:t>
            </a:r>
            <a:endParaRPr lang="en-HK" b="1" dirty="0">
              <a:latin typeface="+mn-lt"/>
              <a:cs typeface="Times New Roman" panose="02020603050405020304" pitchFamily="18" charset="0"/>
            </a:endParaRPr>
          </a:p>
        </p:txBody>
      </p:sp>
      <p:pic>
        <p:nvPicPr>
          <p:cNvPr id="4" name="Picture 2">
            <a:extLst>
              <a:ext uri="{FF2B5EF4-FFF2-40B4-BE49-F238E27FC236}">
                <a16:creationId xmlns:a16="http://schemas.microsoft.com/office/drawing/2014/main" id="{532D2C9C-1C27-4F48-B5CA-A3A9C5DC8F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5181600" cy="4295857"/>
          </a:xfrm>
          <a:prstGeom prst="rect">
            <a:avLst/>
          </a:prstGeom>
          <a:noFill/>
          <a:extLst>
            <a:ext uri="{909E8E84-426E-40DD-AFC4-6F175D3DCCD1}">
              <a14:hiddenFill xmlns:a14="http://schemas.microsoft.com/office/drawing/2010/main">
                <a:solidFill>
                  <a:srgbClr val="FFFFFF"/>
                </a:solidFill>
              </a14:hiddenFill>
            </a:ext>
          </a:extLst>
        </p:spPr>
      </p:pic>
      <p:sp>
        <p:nvSpPr>
          <p:cNvPr id="5" name="内容占位符 2">
            <a:extLst>
              <a:ext uri="{FF2B5EF4-FFF2-40B4-BE49-F238E27FC236}">
                <a16:creationId xmlns:a16="http://schemas.microsoft.com/office/drawing/2014/main" id="{C511B26B-5780-4D59-A4F0-326E46376C6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b="1" dirty="0">
                <a:solidFill>
                  <a:srgbClr val="025483"/>
                </a:solidFill>
                <a:cs typeface="Times New Roman" panose="02020603050405020304" pitchFamily="18" charset="0"/>
                <a:sym typeface="+mn-ea"/>
              </a:rPr>
              <a:t>LLMs-as-generators</a:t>
            </a:r>
            <a:endParaRPr lang="en-US" sz="2800" b="1" dirty="0">
              <a:solidFill>
                <a:srgbClr val="025483"/>
              </a:solidFill>
              <a:cs typeface="Times New Roman" panose="02020603050405020304" pitchFamily="18" charset="0"/>
              <a:sym typeface="+mn-ea"/>
            </a:endParaRPr>
          </a:p>
          <a:p>
            <a:endParaRPr lang="en-US" sz="2800" b="1" dirty="0">
              <a:solidFill>
                <a:srgbClr val="025483"/>
              </a:solidFill>
              <a:cs typeface="Times New Roman" panose="02020603050405020304" pitchFamily="18" charset="0"/>
              <a:sym typeface="+mn-ea"/>
            </a:endParaRPr>
          </a:p>
          <a:p>
            <a:endParaRPr lang="en-US" sz="2800" b="1" dirty="0">
              <a:solidFill>
                <a:srgbClr val="025483"/>
              </a:solidFill>
              <a:cs typeface="Times New Roman" panose="02020603050405020304" pitchFamily="18" charset="0"/>
              <a:sym typeface="+mn-ea"/>
            </a:endParaRPr>
          </a:p>
          <a:p>
            <a:endParaRPr lang="en-US" sz="2800" b="1" dirty="0">
              <a:solidFill>
                <a:srgbClr val="025483"/>
              </a:solidFill>
              <a:cs typeface="Times New Roman" panose="02020603050405020304" pitchFamily="18" charset="0"/>
              <a:sym typeface="+mn-ea"/>
            </a:endParaRPr>
          </a:p>
          <a:p>
            <a:endParaRPr lang="en-US" sz="2800" b="1" dirty="0">
              <a:solidFill>
                <a:srgbClr val="025483"/>
              </a:solidFill>
              <a:cs typeface="Times New Roman" panose="02020603050405020304" pitchFamily="18" charset="0"/>
              <a:sym typeface="+mn-ea"/>
            </a:endParaRPr>
          </a:p>
          <a:p>
            <a:pPr marL="0" indent="0">
              <a:buFont typeface="Arial" pitchFamily="34" charset="0"/>
              <a:buNone/>
            </a:pPr>
            <a:endParaRPr lang="en-US" sz="2800" b="1" dirty="0">
              <a:solidFill>
                <a:srgbClr val="025483"/>
              </a:solidFill>
              <a:cs typeface="Times New Roman" panose="02020603050405020304" pitchFamily="18" charset="0"/>
              <a:sym typeface="+mn-ea"/>
            </a:endParaRPr>
          </a:p>
        </p:txBody>
      </p:sp>
      <p:sp>
        <p:nvSpPr>
          <p:cNvPr id="7" name="Google Shape;213;p10">
            <a:extLst>
              <a:ext uri="{FF2B5EF4-FFF2-40B4-BE49-F238E27FC236}">
                <a16:creationId xmlns:a16="http://schemas.microsoft.com/office/drawing/2014/main" id="{32597595-1777-68A0-3F51-E76ED25E45C9}"/>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253025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4907-81FB-F219-A770-7AAE782399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EE06D4-5D4D-857C-F45A-915B84D79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78" y="1600200"/>
            <a:ext cx="9096641" cy="3352800"/>
          </a:xfrm>
          <a:prstGeom prst="rect">
            <a:avLst/>
          </a:prstGeom>
        </p:spPr>
      </p:pic>
      <p:sp>
        <p:nvSpPr>
          <p:cNvPr id="6" name="Title 1">
            <a:extLst>
              <a:ext uri="{FF2B5EF4-FFF2-40B4-BE49-F238E27FC236}">
                <a16:creationId xmlns:a16="http://schemas.microsoft.com/office/drawing/2014/main" id="{638E990F-B49C-D0B5-09BC-C48DB114F120}"/>
              </a:ext>
            </a:extLst>
          </p:cNvPr>
          <p:cNvSpPr>
            <a:spLocks noGrp="1"/>
          </p:cNvSpPr>
          <p:nvPr>
            <p:ph type="title"/>
          </p:nvPr>
        </p:nvSpPr>
        <p:spPr>
          <a:xfrm>
            <a:off x="76199" y="136789"/>
            <a:ext cx="9067801" cy="1143000"/>
          </a:xfrm>
        </p:spPr>
        <p:txBody>
          <a:bodyPr>
            <a:noAutofit/>
          </a:bodyPr>
          <a:lstStyle/>
          <a:p>
            <a:r>
              <a:rPr lang="en-US" sz="3600" b="1" dirty="0"/>
              <a:t>LLM-powered </a:t>
            </a:r>
            <a:r>
              <a:rPr lang="en-US" sz="3600" b="1" dirty="0" err="1"/>
              <a:t>GraphQL</a:t>
            </a:r>
            <a:r>
              <a:rPr lang="en-US" sz="3600" b="1" dirty="0"/>
              <a:t> Generator</a:t>
            </a:r>
          </a:p>
        </p:txBody>
      </p:sp>
      <p:sp>
        <p:nvSpPr>
          <p:cNvPr id="7" name="TextBox 6">
            <a:extLst>
              <a:ext uri="{FF2B5EF4-FFF2-40B4-BE49-F238E27FC236}">
                <a16:creationId xmlns:a16="http://schemas.microsoft.com/office/drawing/2014/main" id="{E33B144E-13A2-3E4D-6ADC-67E7D960511F}"/>
              </a:ext>
            </a:extLst>
          </p:cNvPr>
          <p:cNvSpPr txBox="1"/>
          <p:nvPr/>
        </p:nvSpPr>
        <p:spPr>
          <a:xfrm>
            <a:off x="152400" y="6488668"/>
            <a:ext cx="7239000" cy="646331"/>
          </a:xfrm>
          <a:prstGeom prst="rect">
            <a:avLst/>
          </a:prstGeom>
          <a:noFill/>
        </p:spPr>
        <p:txBody>
          <a:bodyPr wrap="square">
            <a:spAutoFit/>
          </a:bodyPr>
          <a:lstStyle/>
          <a:p>
            <a:r>
              <a:rPr lang="en-US" altLang="zh-CN" dirty="0"/>
              <a:t>[1]</a:t>
            </a:r>
            <a:r>
              <a:rPr lang="zh-CN" altLang="en-US" dirty="0"/>
              <a:t> </a:t>
            </a:r>
            <a:r>
              <a:rPr lang="en-US" dirty="0"/>
              <a:t>LLM-powered </a:t>
            </a:r>
            <a:r>
              <a:rPr lang="en-US" dirty="0" err="1"/>
              <a:t>GraphQL</a:t>
            </a:r>
            <a:r>
              <a:rPr lang="en-US" dirty="0"/>
              <a:t> Generator for Data Retrieval</a:t>
            </a:r>
            <a:r>
              <a:rPr lang="zh-CN" altLang="en-US" dirty="0"/>
              <a:t> </a:t>
            </a:r>
            <a:r>
              <a:rPr lang="en-US" altLang="zh-CN" dirty="0"/>
              <a:t>[IJCAI’24]</a:t>
            </a:r>
          </a:p>
          <a:p>
            <a:endParaRPr lang="en-US" altLang="zh-CN" dirty="0"/>
          </a:p>
        </p:txBody>
      </p:sp>
      <p:sp>
        <p:nvSpPr>
          <p:cNvPr id="5" name="Google Shape;213;p10">
            <a:extLst>
              <a:ext uri="{FF2B5EF4-FFF2-40B4-BE49-F238E27FC236}">
                <a16:creationId xmlns:a16="http://schemas.microsoft.com/office/drawing/2014/main" id="{4D67664A-10F8-4D74-CA90-0CB29215B9AC}"/>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53147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5BE2-238E-B59E-66E6-278B86C712E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D42534-B67C-E07B-B57D-A1B59985D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11034"/>
            <a:ext cx="5178679" cy="5477634"/>
          </a:xfrm>
          <a:prstGeom prst="rect">
            <a:avLst/>
          </a:prstGeom>
        </p:spPr>
      </p:pic>
      <p:sp>
        <p:nvSpPr>
          <p:cNvPr id="4" name="Title 1">
            <a:extLst>
              <a:ext uri="{FF2B5EF4-FFF2-40B4-BE49-F238E27FC236}">
                <a16:creationId xmlns:a16="http://schemas.microsoft.com/office/drawing/2014/main" id="{A2902786-F5DA-E30E-CDF4-C6BCD7447A11}"/>
              </a:ext>
            </a:extLst>
          </p:cNvPr>
          <p:cNvSpPr>
            <a:spLocks noGrp="1"/>
          </p:cNvSpPr>
          <p:nvPr>
            <p:ph type="title"/>
          </p:nvPr>
        </p:nvSpPr>
        <p:spPr>
          <a:xfrm>
            <a:off x="76199" y="-119270"/>
            <a:ext cx="9067801" cy="1143000"/>
          </a:xfrm>
        </p:spPr>
        <p:txBody>
          <a:bodyPr>
            <a:noAutofit/>
          </a:bodyPr>
          <a:lstStyle/>
          <a:p>
            <a:r>
              <a:rPr lang="en-US" sz="3600" b="1" dirty="0"/>
              <a:t>LLM-powered </a:t>
            </a:r>
            <a:r>
              <a:rPr lang="en-US" sz="3600" b="1" dirty="0" err="1"/>
              <a:t>GraphQL</a:t>
            </a:r>
            <a:r>
              <a:rPr lang="en-US" sz="3600" b="1" dirty="0"/>
              <a:t> Generator</a:t>
            </a:r>
          </a:p>
        </p:txBody>
      </p:sp>
      <p:sp>
        <p:nvSpPr>
          <p:cNvPr id="6" name="TextBox 5">
            <a:extLst>
              <a:ext uri="{FF2B5EF4-FFF2-40B4-BE49-F238E27FC236}">
                <a16:creationId xmlns:a16="http://schemas.microsoft.com/office/drawing/2014/main" id="{F6915DF4-F8FA-D10A-9F40-4EE9A94D5D15}"/>
              </a:ext>
            </a:extLst>
          </p:cNvPr>
          <p:cNvSpPr txBox="1"/>
          <p:nvPr/>
        </p:nvSpPr>
        <p:spPr>
          <a:xfrm>
            <a:off x="152400" y="6488668"/>
            <a:ext cx="7239000" cy="646331"/>
          </a:xfrm>
          <a:prstGeom prst="rect">
            <a:avLst/>
          </a:prstGeom>
          <a:noFill/>
        </p:spPr>
        <p:txBody>
          <a:bodyPr wrap="square">
            <a:spAutoFit/>
          </a:bodyPr>
          <a:lstStyle/>
          <a:p>
            <a:r>
              <a:rPr lang="en-US" altLang="zh-CN" dirty="0"/>
              <a:t>[1]</a:t>
            </a:r>
            <a:r>
              <a:rPr lang="zh-CN" altLang="en-US" dirty="0"/>
              <a:t> </a:t>
            </a:r>
            <a:r>
              <a:rPr lang="en-US" dirty="0"/>
              <a:t>LLM-powered </a:t>
            </a:r>
            <a:r>
              <a:rPr lang="en-US" dirty="0" err="1"/>
              <a:t>GraphQL</a:t>
            </a:r>
            <a:r>
              <a:rPr lang="en-US" dirty="0"/>
              <a:t> Generator for Data Retrieval</a:t>
            </a:r>
            <a:r>
              <a:rPr lang="zh-CN" altLang="en-US" dirty="0"/>
              <a:t> </a:t>
            </a:r>
            <a:r>
              <a:rPr lang="en-US" altLang="zh-CN" dirty="0"/>
              <a:t>[IJCAI’24]</a:t>
            </a:r>
          </a:p>
          <a:p>
            <a:endParaRPr lang="en-US" altLang="zh-CN" dirty="0"/>
          </a:p>
        </p:txBody>
      </p:sp>
      <p:sp>
        <p:nvSpPr>
          <p:cNvPr id="5" name="Google Shape;213;p10">
            <a:extLst>
              <a:ext uri="{FF2B5EF4-FFF2-40B4-BE49-F238E27FC236}">
                <a16:creationId xmlns:a16="http://schemas.microsoft.com/office/drawing/2014/main" id="{2C3C6956-3C39-062B-D79A-75FB26B895D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29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35026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524000" y="182285"/>
            <a:ext cx="5591871" cy="1143000"/>
          </a:xfrm>
        </p:spPr>
        <p:txBody>
          <a:bodyPr>
            <a:normAutofit/>
          </a:bodyPr>
          <a:lstStyle/>
          <a:p>
            <a:r>
              <a:rPr lang="en-US" altLang="zh-CN" b="1" dirty="0"/>
              <a:t>1. Introduction</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651930" y="1457768"/>
            <a:ext cx="7438329" cy="2445093"/>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LLMs</a:t>
            </a:r>
          </a:p>
          <a:p>
            <a:pPr marL="800100" lvl="1" indent="-342900" algn="just">
              <a:lnSpc>
                <a:spcPct val="130000"/>
              </a:lnSpc>
              <a:buFontTx/>
              <a:buChar char="-"/>
            </a:pPr>
            <a:r>
              <a:rPr lang="en-HK" altLang="zh-CN" sz="2400" dirty="0">
                <a:cs typeface="Times New Roman" panose="02020603050405020304" pitchFamily="18" charset="0"/>
              </a:rPr>
              <a:t>AI Agents</a:t>
            </a:r>
          </a:p>
          <a:p>
            <a:pPr marL="800100" lvl="1" indent="-342900" algn="just">
              <a:lnSpc>
                <a:spcPct val="130000"/>
              </a:lnSpc>
              <a:buFontTx/>
              <a:buChar char="-"/>
            </a:pPr>
            <a:r>
              <a:rPr lang="en-HK" altLang="zh-CN" sz="2400" dirty="0">
                <a:cs typeface="Times New Roman" panose="02020603050405020304" pitchFamily="18" charset="0"/>
              </a:rPr>
              <a:t>Graph Foundation </a:t>
            </a:r>
            <a:r>
              <a:rPr lang="en-US" altLang="zh-CN" sz="2400" dirty="0">
                <a:cs typeface="Times New Roman" panose="02020603050405020304" pitchFamily="18" charset="0"/>
              </a:rPr>
              <a:t>M</a:t>
            </a:r>
            <a:r>
              <a:rPr lang="en-HK" altLang="zh-CN" sz="2400" dirty="0" err="1">
                <a:cs typeface="Times New Roman" panose="02020603050405020304" pitchFamily="18" charset="0"/>
              </a:rPr>
              <a:t>odels</a:t>
            </a:r>
            <a:endParaRPr lang="en-HK" altLang="zh-CN" sz="2400" dirty="0">
              <a:cs typeface="Times New Roman" panose="02020603050405020304" pitchFamily="18" charset="0"/>
            </a:endParaRPr>
          </a:p>
          <a:p>
            <a:pPr marL="800100" lvl="1" indent="-342900" algn="just">
              <a:lnSpc>
                <a:spcPct val="130000"/>
              </a:lnSpc>
              <a:buFontTx/>
              <a:buChar char="-"/>
            </a:pPr>
            <a:r>
              <a:rPr lang="en-HK" sz="2400" dirty="0">
                <a:cs typeface="Times New Roman" panose="02020603050405020304" pitchFamily="18" charset="0"/>
              </a:rPr>
              <a:t>Retrieval-Augmented Generation</a:t>
            </a:r>
          </a:p>
          <a:p>
            <a:pPr marL="800100" lvl="1" indent="-342900" algn="just">
              <a:lnSpc>
                <a:spcPct val="130000"/>
              </a:lnSpc>
              <a:buFontTx/>
              <a:buChar char="-"/>
            </a:pPr>
            <a:r>
              <a:rPr lang="en-HK" altLang="zh-CN" sz="2400" dirty="0">
                <a:cs typeface="Times New Roman" panose="02020603050405020304" pitchFamily="18" charset="0"/>
              </a:rPr>
              <a:t>Knowledge Graphs</a:t>
            </a:r>
          </a:p>
        </p:txBody>
      </p:sp>
      <p:sp>
        <p:nvSpPr>
          <p:cNvPr id="7" name="矩形 6">
            <a:extLst>
              <a:ext uri="{FF2B5EF4-FFF2-40B4-BE49-F238E27FC236}">
                <a16:creationId xmlns:a16="http://schemas.microsoft.com/office/drawing/2014/main" id="{71E7C5DD-D074-459D-9EA6-7C81551E6660}"/>
              </a:ext>
            </a:extLst>
          </p:cNvPr>
          <p:cNvSpPr/>
          <p:nvPr/>
        </p:nvSpPr>
        <p:spPr>
          <a:xfrm>
            <a:off x="2483196" y="5605185"/>
            <a:ext cx="4144071" cy="523220"/>
          </a:xfrm>
          <a:prstGeom prst="rect">
            <a:avLst/>
          </a:prstGeom>
        </p:spPr>
        <p:txBody>
          <a:bodyPr wrap="square">
            <a:spAutoFit/>
          </a:bodyPr>
          <a:lstStyle/>
          <a:p>
            <a:r>
              <a:rPr lang="en-US" altLang="zh-CN" sz="2800" dirty="0"/>
              <a:t>P</a:t>
            </a:r>
            <a:r>
              <a:rPr lang="en-HK" sz="2800" dirty="0"/>
              <a:t>resented by </a:t>
            </a:r>
            <a:r>
              <a:rPr lang="en-US" sz="2800" dirty="0">
                <a:solidFill>
                  <a:schemeClr val="tx2"/>
                </a:solidFill>
              </a:rPr>
              <a:t>Xin Huang</a:t>
            </a:r>
            <a:endParaRPr lang="en-HK" sz="2800" dirty="0">
              <a:solidFill>
                <a:schemeClr val="tx2"/>
              </a:solidFill>
            </a:endParaRPr>
          </a:p>
        </p:txBody>
      </p:sp>
      <p:pic>
        <p:nvPicPr>
          <p:cNvPr id="5" name="Picture 4">
            <a:extLst>
              <a:ext uri="{FF2B5EF4-FFF2-40B4-BE49-F238E27FC236}">
                <a16:creationId xmlns:a16="http://schemas.microsoft.com/office/drawing/2014/main" id="{5D530EE4-FD99-99C8-C9E8-8881DC462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49155"/>
            <a:ext cx="2060627" cy="1524132"/>
          </a:xfrm>
          <a:prstGeom prst="rect">
            <a:avLst/>
          </a:prstGeom>
        </p:spPr>
      </p:pic>
      <p:pic>
        <p:nvPicPr>
          <p:cNvPr id="8" name="Picture 2">
            <a:extLst>
              <a:ext uri="{FF2B5EF4-FFF2-40B4-BE49-F238E27FC236}">
                <a16:creationId xmlns:a16="http://schemas.microsoft.com/office/drawing/2014/main" id="{9522AD15-EA3E-E671-0466-268C7DC40D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49" b="10149"/>
          <a:stretch/>
        </p:blipFill>
        <p:spPr bwMode="auto">
          <a:xfrm>
            <a:off x="3941443" y="4139118"/>
            <a:ext cx="1261114" cy="1261114"/>
          </a:xfrm>
          <a:prstGeom prst="ellipse">
            <a:avLst/>
          </a:prstGeom>
          <a:noFill/>
          <a:ln w="9525">
            <a:noFill/>
            <a:miter lim="800000"/>
            <a:headEnd/>
            <a:tailEnd/>
          </a:ln>
          <a:effectLst/>
        </p:spPr>
      </p:pic>
    </p:spTree>
    <p:extLst>
      <p:ext uri="{BB962C8B-B14F-4D97-AF65-F5344CB8AC3E}">
        <p14:creationId xmlns:p14="http://schemas.microsoft.com/office/powerpoint/2010/main" val="528989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FD928-6125-2EA6-66F8-396F8024B45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3E5F555-D928-51B9-1E7B-1C12EE63D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006419"/>
            <a:ext cx="6794500" cy="5232400"/>
          </a:xfrm>
          <a:prstGeom prst="rect">
            <a:avLst/>
          </a:prstGeom>
        </p:spPr>
      </p:pic>
      <p:sp>
        <p:nvSpPr>
          <p:cNvPr id="2" name="矩形 1">
            <a:extLst>
              <a:ext uri="{FF2B5EF4-FFF2-40B4-BE49-F238E27FC236}">
                <a16:creationId xmlns:a16="http://schemas.microsoft.com/office/drawing/2014/main" id="{C9A8EA85-782B-4A8D-B425-623AD116B361}"/>
              </a:ext>
            </a:extLst>
          </p:cNvPr>
          <p:cNvSpPr/>
          <p:nvPr/>
        </p:nvSpPr>
        <p:spPr>
          <a:xfrm>
            <a:off x="987490" y="3611733"/>
            <a:ext cx="2365310" cy="262708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 name="矩形 5">
            <a:extLst>
              <a:ext uri="{FF2B5EF4-FFF2-40B4-BE49-F238E27FC236}">
                <a16:creationId xmlns:a16="http://schemas.microsoft.com/office/drawing/2014/main" id="{8545CC7F-25A1-49C9-9543-ECDE9B74E805}"/>
              </a:ext>
            </a:extLst>
          </p:cNvPr>
          <p:cNvSpPr/>
          <p:nvPr/>
        </p:nvSpPr>
        <p:spPr>
          <a:xfrm>
            <a:off x="873190" y="1006419"/>
            <a:ext cx="2365310" cy="36518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Title 1">
            <a:extLst>
              <a:ext uri="{FF2B5EF4-FFF2-40B4-BE49-F238E27FC236}">
                <a16:creationId xmlns:a16="http://schemas.microsoft.com/office/drawing/2014/main" id="{5B3E3930-CD12-B755-EC66-7173592A4A69}"/>
              </a:ext>
            </a:extLst>
          </p:cNvPr>
          <p:cNvSpPr>
            <a:spLocks noGrp="1"/>
          </p:cNvSpPr>
          <p:nvPr>
            <p:ph type="title"/>
          </p:nvPr>
        </p:nvSpPr>
        <p:spPr>
          <a:xfrm>
            <a:off x="109329" y="-53382"/>
            <a:ext cx="9067801" cy="1143000"/>
          </a:xfrm>
        </p:spPr>
        <p:txBody>
          <a:bodyPr>
            <a:noAutofit/>
          </a:bodyPr>
          <a:lstStyle/>
          <a:p>
            <a:r>
              <a:rPr lang="en-US" sz="3600" b="1" dirty="0"/>
              <a:t>LLM-powered </a:t>
            </a:r>
            <a:r>
              <a:rPr lang="en-US" sz="3600" b="1" dirty="0" err="1"/>
              <a:t>GraphQL</a:t>
            </a:r>
            <a:r>
              <a:rPr lang="en-US" sz="3600" b="1" dirty="0"/>
              <a:t> Generator</a:t>
            </a:r>
          </a:p>
        </p:txBody>
      </p:sp>
      <p:sp>
        <p:nvSpPr>
          <p:cNvPr id="9" name="TextBox 8">
            <a:extLst>
              <a:ext uri="{FF2B5EF4-FFF2-40B4-BE49-F238E27FC236}">
                <a16:creationId xmlns:a16="http://schemas.microsoft.com/office/drawing/2014/main" id="{0437D004-D094-5A19-F6FA-1B7A4A212951}"/>
              </a:ext>
            </a:extLst>
          </p:cNvPr>
          <p:cNvSpPr txBox="1"/>
          <p:nvPr/>
        </p:nvSpPr>
        <p:spPr>
          <a:xfrm>
            <a:off x="152400" y="6488668"/>
            <a:ext cx="7239000" cy="646331"/>
          </a:xfrm>
          <a:prstGeom prst="rect">
            <a:avLst/>
          </a:prstGeom>
          <a:noFill/>
        </p:spPr>
        <p:txBody>
          <a:bodyPr wrap="square">
            <a:spAutoFit/>
          </a:bodyPr>
          <a:lstStyle/>
          <a:p>
            <a:r>
              <a:rPr lang="en-US" altLang="zh-CN" dirty="0"/>
              <a:t>[1]</a:t>
            </a:r>
            <a:r>
              <a:rPr lang="zh-CN" altLang="en-US" dirty="0"/>
              <a:t> </a:t>
            </a:r>
            <a:r>
              <a:rPr lang="en-US" dirty="0"/>
              <a:t>LLM-powered </a:t>
            </a:r>
            <a:r>
              <a:rPr lang="en-US" dirty="0" err="1"/>
              <a:t>GraphQL</a:t>
            </a:r>
            <a:r>
              <a:rPr lang="en-US" dirty="0"/>
              <a:t> Generator for Data Retrieval</a:t>
            </a:r>
            <a:r>
              <a:rPr lang="zh-CN" altLang="en-US" dirty="0"/>
              <a:t> </a:t>
            </a:r>
            <a:r>
              <a:rPr lang="en-US" altLang="zh-CN" dirty="0"/>
              <a:t>[IJCAI’24]</a:t>
            </a:r>
          </a:p>
          <a:p>
            <a:endParaRPr lang="en-US" altLang="zh-CN" dirty="0"/>
          </a:p>
        </p:txBody>
      </p:sp>
      <p:sp>
        <p:nvSpPr>
          <p:cNvPr id="5" name="Google Shape;213;p10">
            <a:extLst>
              <a:ext uri="{FF2B5EF4-FFF2-40B4-BE49-F238E27FC236}">
                <a16:creationId xmlns:a16="http://schemas.microsoft.com/office/drawing/2014/main" id="{14568A4F-BC58-42B1-198D-04C78513AF9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96983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68DD4-A696-900F-F41D-DD19CE13E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CB1E7-A813-C2D6-FA49-9E1C633DBBE4}"/>
              </a:ext>
            </a:extLst>
          </p:cNvPr>
          <p:cNvSpPr>
            <a:spLocks noGrp="1"/>
          </p:cNvSpPr>
          <p:nvPr>
            <p:ph type="title"/>
          </p:nvPr>
        </p:nvSpPr>
        <p:spPr>
          <a:xfrm>
            <a:off x="76199" y="0"/>
            <a:ext cx="9067801" cy="1143000"/>
          </a:xfrm>
        </p:spPr>
        <p:txBody>
          <a:bodyPr>
            <a:noAutofit/>
          </a:bodyPr>
          <a:lstStyle/>
          <a:p>
            <a:r>
              <a:rPr lang="en-US" sz="3600" b="1" dirty="0"/>
              <a:t>LLM-powered </a:t>
            </a:r>
            <a:r>
              <a:rPr lang="en-US" sz="3600" b="1" dirty="0" err="1"/>
              <a:t>GraphQL</a:t>
            </a:r>
            <a:r>
              <a:rPr lang="en-US" sz="3600" b="1" dirty="0"/>
              <a:t> Generator</a:t>
            </a:r>
          </a:p>
        </p:txBody>
      </p:sp>
      <p:sp>
        <p:nvSpPr>
          <p:cNvPr id="5" name="TextBox 4">
            <a:extLst>
              <a:ext uri="{FF2B5EF4-FFF2-40B4-BE49-F238E27FC236}">
                <a16:creationId xmlns:a16="http://schemas.microsoft.com/office/drawing/2014/main" id="{B4B9D936-A961-5DF5-A901-6BC0A5403B7A}"/>
              </a:ext>
            </a:extLst>
          </p:cNvPr>
          <p:cNvSpPr txBox="1"/>
          <p:nvPr/>
        </p:nvSpPr>
        <p:spPr>
          <a:xfrm>
            <a:off x="152400" y="6488668"/>
            <a:ext cx="7239000" cy="646331"/>
          </a:xfrm>
          <a:prstGeom prst="rect">
            <a:avLst/>
          </a:prstGeom>
          <a:noFill/>
        </p:spPr>
        <p:txBody>
          <a:bodyPr wrap="square">
            <a:spAutoFit/>
          </a:bodyPr>
          <a:lstStyle/>
          <a:p>
            <a:r>
              <a:rPr lang="en-US" altLang="zh-CN" dirty="0"/>
              <a:t>[1]</a:t>
            </a:r>
            <a:r>
              <a:rPr lang="zh-CN" altLang="en-US" dirty="0"/>
              <a:t> </a:t>
            </a:r>
            <a:r>
              <a:rPr lang="en-US" dirty="0"/>
              <a:t>LLM-powered </a:t>
            </a:r>
            <a:r>
              <a:rPr lang="en-US" dirty="0" err="1"/>
              <a:t>GraphQL</a:t>
            </a:r>
            <a:r>
              <a:rPr lang="en-US" dirty="0"/>
              <a:t> Generator for Data Retrieval</a:t>
            </a:r>
            <a:r>
              <a:rPr lang="zh-CN" altLang="en-US" dirty="0"/>
              <a:t> </a:t>
            </a:r>
            <a:r>
              <a:rPr lang="en-US" altLang="zh-CN" dirty="0"/>
              <a:t>[IJCAI’24]</a:t>
            </a:r>
          </a:p>
          <a:p>
            <a:endParaRPr lang="en-US" altLang="zh-CN" dirty="0"/>
          </a:p>
        </p:txBody>
      </p:sp>
      <p:pic>
        <p:nvPicPr>
          <p:cNvPr id="4" name="Picture 3">
            <a:extLst>
              <a:ext uri="{FF2B5EF4-FFF2-40B4-BE49-F238E27FC236}">
                <a16:creationId xmlns:a16="http://schemas.microsoft.com/office/drawing/2014/main" id="{EFB608ED-7F19-4A0A-9351-6F8514F13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066800"/>
            <a:ext cx="7493000" cy="5154959"/>
          </a:xfrm>
          <a:prstGeom prst="rect">
            <a:avLst/>
          </a:prstGeom>
        </p:spPr>
      </p:pic>
      <p:sp>
        <p:nvSpPr>
          <p:cNvPr id="7" name="Google Shape;213;p10">
            <a:extLst>
              <a:ext uri="{FF2B5EF4-FFF2-40B4-BE49-F238E27FC236}">
                <a16:creationId xmlns:a16="http://schemas.microsoft.com/office/drawing/2014/main" id="{BCA3D4C9-89E0-203A-A4E4-4F5AF4B575DD}"/>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5090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DFF0-96AA-F799-BF2E-26701E679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6B918-11C4-D43B-7ADC-1FA33E77FC00}"/>
              </a:ext>
            </a:extLst>
          </p:cNvPr>
          <p:cNvSpPr>
            <a:spLocks noGrp="1"/>
          </p:cNvSpPr>
          <p:nvPr>
            <p:ph type="title"/>
          </p:nvPr>
        </p:nvSpPr>
        <p:spPr/>
        <p:txBody>
          <a:bodyPr>
            <a:noAutofit/>
          </a:bodyPr>
          <a:lstStyle/>
          <a:p>
            <a:r>
              <a:rPr lang="en-HK" sz="3200" b="1" dirty="0" err="1"/>
              <a:t>ComGPT</a:t>
            </a:r>
            <a:r>
              <a:rPr lang="en-HK" sz="3200" b="1" dirty="0"/>
              <a:t>: Detecting Local Community Structure with </a:t>
            </a:r>
            <a:r>
              <a:rPr lang="en-US" altLang="zh-CN" sz="3200" b="1" dirty="0"/>
              <a:t>LLMs</a:t>
            </a:r>
            <a:endParaRPr lang="en-US" sz="3200" b="1" dirty="0"/>
          </a:p>
        </p:txBody>
      </p:sp>
      <p:sp>
        <p:nvSpPr>
          <p:cNvPr id="3" name="Content Placeholder 2">
            <a:extLst>
              <a:ext uri="{FF2B5EF4-FFF2-40B4-BE49-F238E27FC236}">
                <a16:creationId xmlns:a16="http://schemas.microsoft.com/office/drawing/2014/main" id="{B0882B89-E877-3327-AA31-B12754347233}"/>
              </a:ext>
            </a:extLst>
          </p:cNvPr>
          <p:cNvSpPr>
            <a:spLocks noGrp="1"/>
          </p:cNvSpPr>
          <p:nvPr>
            <p:ph idx="1"/>
          </p:nvPr>
        </p:nvSpPr>
        <p:spPr>
          <a:xfrm>
            <a:off x="484671" y="1608418"/>
            <a:ext cx="8229600" cy="4525963"/>
          </a:xfrm>
        </p:spPr>
        <p:txBody>
          <a:bodyPr/>
          <a:lstStyle/>
          <a:p>
            <a:endParaRPr lang="en-US" dirty="0"/>
          </a:p>
        </p:txBody>
      </p:sp>
      <p:pic>
        <p:nvPicPr>
          <p:cNvPr id="6146" name="Picture 2" descr="Refer to caption">
            <a:extLst>
              <a:ext uri="{FF2B5EF4-FFF2-40B4-BE49-F238E27FC236}">
                <a16:creationId xmlns:a16="http://schemas.microsoft.com/office/drawing/2014/main" id="{57B602CD-B63C-5388-16FA-6D9CDCF1A4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090" y="2118010"/>
            <a:ext cx="3833134" cy="3611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771AD8-6E69-9CC1-E38C-6FFBA05370A6}"/>
              </a:ext>
            </a:extLst>
          </p:cNvPr>
          <p:cNvSpPr txBox="1"/>
          <p:nvPr/>
        </p:nvSpPr>
        <p:spPr>
          <a:xfrm>
            <a:off x="152399" y="6488668"/>
            <a:ext cx="8561871" cy="646331"/>
          </a:xfrm>
          <a:prstGeom prst="rect">
            <a:avLst/>
          </a:prstGeom>
          <a:noFill/>
        </p:spPr>
        <p:txBody>
          <a:bodyPr wrap="square">
            <a:spAutoFit/>
          </a:bodyPr>
          <a:lstStyle/>
          <a:p>
            <a:r>
              <a:rPr lang="en-US" altLang="zh-CN" dirty="0"/>
              <a:t>[1]</a:t>
            </a:r>
            <a:r>
              <a:rPr lang="zh-CN" altLang="en-US" dirty="0"/>
              <a:t> </a:t>
            </a:r>
            <a:r>
              <a:rPr lang="en-HK" dirty="0" err="1"/>
              <a:t>ComGPT</a:t>
            </a:r>
            <a:r>
              <a:rPr lang="en-HK" dirty="0"/>
              <a:t>: Detecting Local Community Structure with Large Language Models</a:t>
            </a:r>
            <a:r>
              <a:rPr lang="zh-CN" altLang="en-US" dirty="0"/>
              <a:t> </a:t>
            </a:r>
            <a:r>
              <a:rPr lang="en-US" altLang="zh-CN" dirty="0"/>
              <a:t>[TCSS’26]</a:t>
            </a:r>
          </a:p>
          <a:p>
            <a:endParaRPr lang="en-US" altLang="zh-CN" dirty="0"/>
          </a:p>
        </p:txBody>
      </p:sp>
      <p:pic>
        <p:nvPicPr>
          <p:cNvPr id="8" name="Picture 2" descr="Refer to caption">
            <a:extLst>
              <a:ext uri="{FF2B5EF4-FFF2-40B4-BE49-F238E27FC236}">
                <a16:creationId xmlns:a16="http://schemas.microsoft.com/office/drawing/2014/main" id="{797EB3BF-7094-4AE1-B2B5-E2867F05DB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33" t="743" r="25000" b="90964"/>
          <a:stretch/>
        </p:blipFill>
        <p:spPr bwMode="auto">
          <a:xfrm>
            <a:off x="527699" y="1771925"/>
            <a:ext cx="44958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fer to caption">
            <a:extLst>
              <a:ext uri="{FF2B5EF4-FFF2-40B4-BE49-F238E27FC236}">
                <a16:creationId xmlns:a16="http://schemas.microsoft.com/office/drawing/2014/main" id="{3CC064C5-D4C6-4ECB-83EB-13023AD0C0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9" t="55673" r="50539" b="143"/>
          <a:stretch/>
        </p:blipFill>
        <p:spPr bwMode="auto">
          <a:xfrm>
            <a:off x="457200" y="2225702"/>
            <a:ext cx="4433596" cy="19250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fer to caption">
            <a:extLst>
              <a:ext uri="{FF2B5EF4-FFF2-40B4-BE49-F238E27FC236}">
                <a16:creationId xmlns:a16="http://schemas.microsoft.com/office/drawing/2014/main" id="{752637BD-E5F8-4402-86CD-8956F0A6D5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100" t="54877" r="-1" b="743"/>
          <a:stretch/>
        </p:blipFill>
        <p:spPr bwMode="auto">
          <a:xfrm>
            <a:off x="634410" y="4080403"/>
            <a:ext cx="4433595" cy="198120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E14BC91D-AF8A-3A37-7D00-600F0FF0650F}"/>
              </a:ext>
            </a:extLst>
          </p:cNvPr>
          <p:cNvSpPr txBox="1">
            <a:spLocks/>
          </p:cNvSpPr>
          <p:nvPr/>
        </p:nvSpPr>
        <p:spPr>
          <a:xfrm>
            <a:off x="7962901"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737807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DDED11-E573-4B2D-9BF1-DD03EB0A6601}"/>
              </a:ext>
            </a:extLst>
          </p:cNvPr>
          <p:cNvSpPr>
            <a:spLocks noGrp="1"/>
          </p:cNvSpPr>
          <p:nvPr>
            <p:ph type="title"/>
          </p:nvPr>
        </p:nvSpPr>
        <p:spPr/>
        <p:txBody>
          <a:bodyPr/>
          <a:lstStyle/>
          <a:p>
            <a:r>
              <a:rPr lang="en-HK" b="1" dirty="0" err="1">
                <a:latin typeface="+mn-lt"/>
                <a:ea typeface="微软雅黑" panose="020B0503020204020204" pitchFamily="34" charset="-122"/>
                <a:cs typeface="Times New Roman" panose="02020603050405020304" pitchFamily="18" charset="0"/>
              </a:rPr>
              <a:t>WalkLM</a:t>
            </a:r>
            <a:endParaRPr lang="en-HK" b="1" dirty="0">
              <a:latin typeface="+mn-lt"/>
              <a:ea typeface="微软雅黑" panose="020B0503020204020204" pitchFamily="34" charset="-122"/>
              <a:cs typeface="Times New Roman" panose="02020603050405020304" pitchFamily="18" charset="0"/>
            </a:endParaRPr>
          </a:p>
        </p:txBody>
      </p:sp>
      <p:sp>
        <p:nvSpPr>
          <p:cNvPr id="3" name="内容占位符 2">
            <a:extLst>
              <a:ext uri="{FF2B5EF4-FFF2-40B4-BE49-F238E27FC236}">
                <a16:creationId xmlns:a16="http://schemas.microsoft.com/office/drawing/2014/main" id="{DEB9102F-C317-4BF3-92D4-CC822831A1F3}"/>
              </a:ext>
            </a:extLst>
          </p:cNvPr>
          <p:cNvSpPr>
            <a:spLocks noGrp="1"/>
          </p:cNvSpPr>
          <p:nvPr>
            <p:ph idx="1"/>
          </p:nvPr>
        </p:nvSpPr>
        <p:spPr>
          <a:xfrm>
            <a:off x="304800" y="1600200"/>
            <a:ext cx="8839200" cy="4525963"/>
          </a:xfrm>
        </p:spPr>
        <p:txBody>
          <a:bodyPr>
            <a:normAutofit/>
          </a:bodyPr>
          <a:lstStyle/>
          <a:p>
            <a:pPr>
              <a:lnSpc>
                <a:spcPct val="130000"/>
              </a:lnSpc>
              <a:buAutoNum type="arabicParenR"/>
            </a:pPr>
            <a:r>
              <a:rPr lang="en-US" altLang="zh-CN" sz="2000" dirty="0">
                <a:latin typeface="Times New Roman" panose="02020603050405020304" pitchFamily="18" charset="0"/>
                <a:cs typeface="Times New Roman" panose="02020603050405020304" pitchFamily="18" charset="0"/>
              </a:rPr>
              <a:t>Random</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walks can hardly cover the bridge edges between different dense groups</a:t>
            </a:r>
            <a:r>
              <a:rPr lang="en-US" altLang="zh-CN" sz="2000" dirty="0">
                <a:latin typeface="Times New Roman" panose="02020603050405020304" pitchFamily="18" charset="0"/>
                <a:cs typeface="Times New Roman" panose="02020603050405020304" pitchFamily="18" charset="0"/>
              </a:rPr>
              <a:t>.</a:t>
            </a:r>
            <a:r>
              <a:rPr lang="en" altLang="zh-CN" sz="2000" dirty="0">
                <a:latin typeface="Times New Roman" panose="02020603050405020304" pitchFamily="18" charset="0"/>
                <a:cs typeface="Times New Roman" panose="02020603050405020304" pitchFamily="18" charset="0"/>
              </a:rPr>
              <a:t> </a:t>
            </a:r>
          </a:p>
          <a:p>
            <a:pPr>
              <a:lnSpc>
                <a:spcPct val="130000"/>
              </a:lnSpc>
              <a:buAutoNum type="arabicParenR"/>
            </a:pPr>
            <a:r>
              <a:rPr lang="en" altLang="zh-CN" sz="2000" dirty="0">
                <a:latin typeface="Times New Roman" panose="02020603050405020304" pitchFamily="18" charset="0"/>
                <a:cs typeface="Times New Roman" panose="02020603050405020304" pitchFamily="18" charset="0"/>
              </a:rPr>
              <a:t>Random</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walks can easily involve noisy nodes to damage the embedding</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quality. Meanwhile, the node texts of irregular paths cannot match</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the linguistic rules, bringing more difficulty for learning models</a:t>
            </a:r>
            <a:r>
              <a:rPr lang="en-US" altLang="zh-CN" sz="2000" dirty="0">
                <a:latin typeface="Times New Roman" panose="02020603050405020304" pitchFamily="18" charset="0"/>
                <a:cs typeface="Times New Roman" panose="02020603050405020304" pitchFamily="18" charset="0"/>
              </a:rPr>
              <a:t>.</a:t>
            </a:r>
            <a:endParaRPr lang="en" altLang="zh-CN" sz="2000" dirty="0">
              <a:latin typeface="Times New Roman" panose="02020603050405020304" pitchFamily="18" charset="0"/>
              <a:cs typeface="Times New Roman" panose="02020603050405020304" pitchFamily="18" charset="0"/>
            </a:endParaRPr>
          </a:p>
          <a:p>
            <a:pPr>
              <a:lnSpc>
                <a:spcPct val="130000"/>
              </a:lnSpc>
              <a:buAutoNum type="arabicParenR"/>
            </a:pPr>
            <a:r>
              <a:rPr lang="en" altLang="zh-CN" sz="2000" dirty="0">
                <a:latin typeface="Times New Roman" panose="02020603050405020304" pitchFamily="18" charset="0"/>
                <a:cs typeface="Times New Roman" panose="02020603050405020304" pitchFamily="18" charset="0"/>
              </a:rPr>
              <a:t>The transferability of WalkLM to LLMs with causal language</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modeling is limited, as it is primarily designed for relatively small</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LMs with masked language modeling</a:t>
            </a:r>
          </a:p>
          <a:p>
            <a:endParaRPr lang="en-HK" dirty="0"/>
          </a:p>
        </p:txBody>
      </p:sp>
      <p:pic>
        <p:nvPicPr>
          <p:cNvPr id="4" name="图片 3">
            <a:extLst>
              <a:ext uri="{FF2B5EF4-FFF2-40B4-BE49-F238E27FC236}">
                <a16:creationId xmlns:a16="http://schemas.microsoft.com/office/drawing/2014/main" id="{5968F757-8ACE-4482-BDB7-5653A8C06E4D}"/>
              </a:ext>
            </a:extLst>
          </p:cNvPr>
          <p:cNvPicPr>
            <a:picLocks noChangeAspect="1"/>
          </p:cNvPicPr>
          <p:nvPr/>
        </p:nvPicPr>
        <p:blipFill>
          <a:blip r:embed="rId2"/>
          <a:stretch>
            <a:fillRect/>
          </a:stretch>
        </p:blipFill>
        <p:spPr>
          <a:xfrm>
            <a:off x="914400" y="4715589"/>
            <a:ext cx="7772400" cy="1593136"/>
          </a:xfrm>
          <a:prstGeom prst="rect">
            <a:avLst/>
          </a:prstGeom>
        </p:spPr>
      </p:pic>
      <p:sp>
        <p:nvSpPr>
          <p:cNvPr id="7" name="Google Shape;213;p10">
            <a:extLst>
              <a:ext uri="{FF2B5EF4-FFF2-40B4-BE49-F238E27FC236}">
                <a16:creationId xmlns:a16="http://schemas.microsoft.com/office/drawing/2014/main" id="{94015A30-05E2-A748-EA48-E6590EB58365}"/>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875435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102C66-6818-4BA0-AC9C-53E2668DAD76}"/>
              </a:ext>
            </a:extLst>
          </p:cNvPr>
          <p:cNvSpPr>
            <a:spLocks noGrp="1"/>
          </p:cNvSpPr>
          <p:nvPr>
            <p:ph type="title"/>
          </p:nvPr>
        </p:nvSpPr>
        <p:spPr/>
        <p:txBody>
          <a:bodyPr/>
          <a:lstStyle/>
          <a:p>
            <a:r>
              <a:rPr lang="en-HK" b="1" dirty="0"/>
              <a:t>Path-LLM</a:t>
            </a:r>
          </a:p>
        </p:txBody>
      </p:sp>
      <p:sp>
        <p:nvSpPr>
          <p:cNvPr id="3" name="内容占位符 2">
            <a:extLst>
              <a:ext uri="{FF2B5EF4-FFF2-40B4-BE49-F238E27FC236}">
                <a16:creationId xmlns:a16="http://schemas.microsoft.com/office/drawing/2014/main" id="{068A5FAD-3E7B-48BA-8D7E-816E1CFBCF7A}"/>
              </a:ext>
            </a:extLst>
          </p:cNvPr>
          <p:cNvSpPr>
            <a:spLocks noGrp="1"/>
          </p:cNvSpPr>
          <p:nvPr>
            <p:ph idx="1"/>
          </p:nvPr>
        </p:nvSpPr>
        <p:spPr/>
        <p:txBody>
          <a:bodyPr/>
          <a:lstStyle/>
          <a:p>
            <a:r>
              <a:rPr lang="en-HK" sz="2000" dirty="0">
                <a:latin typeface="Times New Roman" panose="02020603050405020304" pitchFamily="18" charset="0"/>
              </a:rPr>
              <a:t>Leverage </a:t>
            </a:r>
            <a:r>
              <a:rPr lang="en-HK" altLang="zh-CN" sz="2000" dirty="0">
                <a:latin typeface="Times New Roman" panose="02020603050405020304" pitchFamily="18" charset="0"/>
              </a:rPr>
              <a:t>graph structures, graph information,</a:t>
            </a:r>
            <a:r>
              <a:rPr lang="en-HK" sz="2000" dirty="0">
                <a:latin typeface="Times New Roman" panose="02020603050405020304" pitchFamily="18" charset="0"/>
              </a:rPr>
              <a:t> and </a:t>
            </a:r>
            <a:r>
              <a:rPr lang="en-HK" altLang="zh-CN" sz="2000" dirty="0">
                <a:latin typeface="Times New Roman" panose="02020603050405020304" pitchFamily="18" charset="0"/>
              </a:rPr>
              <a:t>representation</a:t>
            </a:r>
            <a:r>
              <a:rPr lang="en-HK" sz="2000" dirty="0">
                <a:latin typeface="Times New Roman" panose="02020603050405020304" pitchFamily="18" charset="0"/>
              </a:rPr>
              <a:t> capabilities of a large language model to </a:t>
            </a:r>
            <a:r>
              <a:rPr lang="en-HK" altLang="zh-CN" sz="2000" dirty="0">
                <a:latin typeface="Times New Roman" panose="02020603050405020304" pitchFamily="18" charset="0"/>
              </a:rPr>
              <a:t>derive unified graph embeddings for graph learning tasks and one NP-hard task, keyword search</a:t>
            </a:r>
            <a:r>
              <a:rPr lang="en-HK" sz="2000" dirty="0">
                <a:latin typeface="Times New Roman" panose="02020603050405020304" pitchFamily="18" charset="0"/>
              </a:rPr>
              <a:t>.</a:t>
            </a:r>
          </a:p>
          <a:p>
            <a:endParaRPr lang="en-HK" dirty="0"/>
          </a:p>
        </p:txBody>
      </p:sp>
      <p:pic>
        <p:nvPicPr>
          <p:cNvPr id="4" name="图片 3">
            <a:extLst>
              <a:ext uri="{FF2B5EF4-FFF2-40B4-BE49-F238E27FC236}">
                <a16:creationId xmlns:a16="http://schemas.microsoft.com/office/drawing/2014/main" id="{5B382640-F2F9-4EB0-83A4-A0A2F2F6741E}"/>
              </a:ext>
            </a:extLst>
          </p:cNvPr>
          <p:cNvPicPr>
            <a:picLocks noChangeAspect="1"/>
          </p:cNvPicPr>
          <p:nvPr/>
        </p:nvPicPr>
        <p:blipFill>
          <a:blip r:embed="rId2"/>
          <a:stretch>
            <a:fillRect/>
          </a:stretch>
        </p:blipFill>
        <p:spPr>
          <a:xfrm>
            <a:off x="457200" y="2819400"/>
            <a:ext cx="7772400" cy="2614678"/>
          </a:xfrm>
          <a:prstGeom prst="rect">
            <a:avLst/>
          </a:prstGeom>
        </p:spPr>
      </p:pic>
      <p:sp>
        <p:nvSpPr>
          <p:cNvPr id="5" name="文本框 4">
            <a:extLst>
              <a:ext uri="{FF2B5EF4-FFF2-40B4-BE49-F238E27FC236}">
                <a16:creationId xmlns:a16="http://schemas.microsoft.com/office/drawing/2014/main" id="{D2E3E8B7-F666-49E5-92F2-22CBBCEC0BA4}"/>
              </a:ext>
            </a:extLst>
          </p:cNvPr>
          <p:cNvSpPr txBox="1"/>
          <p:nvPr/>
        </p:nvSpPr>
        <p:spPr>
          <a:xfrm>
            <a:off x="457200" y="6033608"/>
            <a:ext cx="10923270" cy="292398"/>
          </a:xfrm>
          <a:prstGeom prst="rect">
            <a:avLst/>
          </a:prstGeom>
          <a:noFill/>
        </p:spPr>
        <p:txBody>
          <a:bodyPr wrap="square" rtlCol="0">
            <a:noAutofit/>
          </a:bodyPr>
          <a:lstStyle/>
          <a:p>
            <a:pPr>
              <a:defRPr/>
            </a:pP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Shang et al.</a:t>
            </a:r>
            <a:r>
              <a:rPr lang="zh-CN" altLang="en-US"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2</a:t>
            </a:r>
            <a:r>
              <a:rPr lang="zh-CN" altLang="en-US"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024.</a:t>
            </a: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sym typeface="+mn-lt"/>
              </a:rPr>
              <a:t>Path-LLM: A Shortest-Path-based LLM Learning</a:t>
            </a:r>
            <a:r>
              <a:rPr lang="zh-CN" altLang="en-US"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sym typeface="+mn-lt"/>
              </a:rPr>
              <a:t>for Unified Graph Representation</a:t>
            </a:r>
          </a:p>
        </p:txBody>
      </p:sp>
      <p:sp>
        <p:nvSpPr>
          <p:cNvPr id="8" name="Google Shape;213;p10">
            <a:extLst>
              <a:ext uri="{FF2B5EF4-FFF2-40B4-BE49-F238E27FC236}">
                <a16:creationId xmlns:a16="http://schemas.microsoft.com/office/drawing/2014/main" id="{E9A8F42A-293D-FEF7-8384-DEEED5B5DBE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37703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EEECB1-57DC-4EEC-8A52-29A3CA72EA03}"/>
              </a:ext>
            </a:extLst>
          </p:cNvPr>
          <p:cNvSpPr>
            <a:spLocks noGrp="1"/>
          </p:cNvSpPr>
          <p:nvPr>
            <p:ph type="title"/>
          </p:nvPr>
        </p:nvSpPr>
        <p:spPr/>
        <p:txBody>
          <a:bodyPr/>
          <a:lstStyle/>
          <a:p>
            <a:r>
              <a:rPr lang="en-HK" b="1" dirty="0"/>
              <a:t>Path-LLM</a:t>
            </a:r>
            <a:r>
              <a:rPr lang="en-HK" dirty="0"/>
              <a:t> </a:t>
            </a:r>
            <a:r>
              <a:rPr lang="en-HK" b="1" dirty="0"/>
              <a:t>Framework</a:t>
            </a:r>
          </a:p>
        </p:txBody>
      </p:sp>
      <p:sp>
        <p:nvSpPr>
          <p:cNvPr id="3" name="内容占位符 2">
            <a:extLst>
              <a:ext uri="{FF2B5EF4-FFF2-40B4-BE49-F238E27FC236}">
                <a16:creationId xmlns:a16="http://schemas.microsoft.com/office/drawing/2014/main" id="{860285C3-B6EB-41F5-93C3-1F4B80B20417}"/>
              </a:ext>
            </a:extLst>
          </p:cNvPr>
          <p:cNvSpPr>
            <a:spLocks noGrp="1"/>
          </p:cNvSpPr>
          <p:nvPr>
            <p:ph idx="1"/>
          </p:nvPr>
        </p:nvSpPr>
        <p:spPr/>
        <p:txBody>
          <a:bodyPr/>
          <a:lstStyle/>
          <a:p>
            <a:endParaRPr lang="en-HK"/>
          </a:p>
        </p:txBody>
      </p:sp>
      <p:pic>
        <p:nvPicPr>
          <p:cNvPr id="4" name="Picture 2">
            <a:extLst>
              <a:ext uri="{FF2B5EF4-FFF2-40B4-BE49-F238E27FC236}">
                <a16:creationId xmlns:a16="http://schemas.microsoft.com/office/drawing/2014/main" id="{61898578-E02B-498E-B9AC-0D7C83F796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8192"/>
            <a:ext cx="9041841" cy="402997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EB059428-04D2-55AE-2247-8BB52BBF6A88}"/>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955081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B096EA-541C-43CE-A391-70AFEF09632F}"/>
              </a:ext>
            </a:extLst>
          </p:cNvPr>
          <p:cNvSpPr>
            <a:spLocks noGrp="1"/>
          </p:cNvSpPr>
          <p:nvPr>
            <p:ph type="title"/>
          </p:nvPr>
        </p:nvSpPr>
        <p:spPr/>
        <p:txBody>
          <a:bodyPr>
            <a:normAutofit/>
          </a:bodyPr>
          <a:lstStyle/>
          <a:p>
            <a:r>
              <a:rPr lang="en-US" altLang="zh-CN" b="1" dirty="0">
                <a:latin typeface="+mn-lt"/>
              </a:rPr>
              <a:t>L2SP</a:t>
            </a:r>
            <a:r>
              <a:rPr lang="zh-CN" altLang="en-US" b="1" dirty="0">
                <a:latin typeface="+mn-lt"/>
              </a:rPr>
              <a:t> </a:t>
            </a:r>
            <a:r>
              <a:rPr lang="en-US" altLang="zh-CN" b="1" dirty="0">
                <a:latin typeface="+mn-lt"/>
              </a:rPr>
              <a:t>Selection</a:t>
            </a:r>
            <a:endParaRPr lang="en-HK" dirty="0">
              <a:latin typeface="+mn-lt"/>
            </a:endParaRPr>
          </a:p>
        </p:txBody>
      </p:sp>
      <p:sp>
        <p:nvSpPr>
          <p:cNvPr id="3" name="内容占位符 2">
            <a:extLst>
              <a:ext uri="{FF2B5EF4-FFF2-40B4-BE49-F238E27FC236}">
                <a16:creationId xmlns:a16="http://schemas.microsoft.com/office/drawing/2014/main" id="{38139DDF-8DEA-4DEB-975B-1A3158DD5648}"/>
              </a:ext>
            </a:extLst>
          </p:cNvPr>
          <p:cNvSpPr>
            <a:spLocks noGrp="1"/>
          </p:cNvSpPr>
          <p:nvPr>
            <p:ph idx="1"/>
          </p:nvPr>
        </p:nvSpPr>
        <p:spPr/>
        <p:txBody>
          <a:bodyPr/>
          <a:lstStyle/>
          <a:p>
            <a:r>
              <a:rPr lang="en-HK" dirty="0"/>
              <a:t>Three path sampling for a comparison</a:t>
            </a:r>
          </a:p>
        </p:txBody>
      </p:sp>
      <p:pic>
        <p:nvPicPr>
          <p:cNvPr id="4" name="Picture 2">
            <a:extLst>
              <a:ext uri="{FF2B5EF4-FFF2-40B4-BE49-F238E27FC236}">
                <a16:creationId xmlns:a16="http://schemas.microsoft.com/office/drawing/2014/main" id="{728A2EBB-51BE-411E-B8FD-56F0F167A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70130"/>
            <a:ext cx="8366602" cy="236182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1A32509D-60B5-A909-D344-074084F9D47D}"/>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557671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C8979-35D1-406B-8554-07993176DA32}"/>
              </a:ext>
            </a:extLst>
          </p:cNvPr>
          <p:cNvSpPr>
            <a:spLocks noGrp="1"/>
          </p:cNvSpPr>
          <p:nvPr>
            <p:ph type="title"/>
          </p:nvPr>
        </p:nvSpPr>
        <p:spPr/>
        <p:txBody>
          <a:bodyPr/>
          <a:lstStyle/>
          <a:p>
            <a:r>
              <a:rPr lang="en-HK" b="1" dirty="0"/>
              <a:t>Experiments</a:t>
            </a:r>
          </a:p>
        </p:txBody>
      </p:sp>
      <p:sp>
        <p:nvSpPr>
          <p:cNvPr id="3" name="内容占位符 2">
            <a:extLst>
              <a:ext uri="{FF2B5EF4-FFF2-40B4-BE49-F238E27FC236}">
                <a16:creationId xmlns:a16="http://schemas.microsoft.com/office/drawing/2014/main" id="{DB589CA0-4B17-409D-92D7-5B40B2D01A55}"/>
              </a:ext>
            </a:extLst>
          </p:cNvPr>
          <p:cNvSpPr>
            <a:spLocks noGrp="1"/>
          </p:cNvSpPr>
          <p:nvPr>
            <p:ph idx="1"/>
          </p:nvPr>
        </p:nvSpPr>
        <p:spPr/>
        <p:txBody>
          <a:bodyPr/>
          <a:lstStyle/>
          <a:p>
            <a:endParaRPr lang="en-HK"/>
          </a:p>
        </p:txBody>
      </p:sp>
      <p:pic>
        <p:nvPicPr>
          <p:cNvPr id="4" name="图片 3">
            <a:extLst>
              <a:ext uri="{FF2B5EF4-FFF2-40B4-BE49-F238E27FC236}">
                <a16:creationId xmlns:a16="http://schemas.microsoft.com/office/drawing/2014/main" id="{F9A5FC3A-58A1-4968-82FB-F4DAAD19B29E}"/>
              </a:ext>
            </a:extLst>
          </p:cNvPr>
          <p:cNvPicPr>
            <a:picLocks noChangeAspect="1"/>
          </p:cNvPicPr>
          <p:nvPr/>
        </p:nvPicPr>
        <p:blipFill>
          <a:blip r:embed="rId2"/>
          <a:stretch>
            <a:fillRect/>
          </a:stretch>
        </p:blipFill>
        <p:spPr>
          <a:xfrm>
            <a:off x="838200" y="1500881"/>
            <a:ext cx="7772400" cy="1263664"/>
          </a:xfrm>
          <a:prstGeom prst="rect">
            <a:avLst/>
          </a:prstGeom>
        </p:spPr>
      </p:pic>
      <p:pic>
        <p:nvPicPr>
          <p:cNvPr id="5" name="图片 4">
            <a:extLst>
              <a:ext uri="{FF2B5EF4-FFF2-40B4-BE49-F238E27FC236}">
                <a16:creationId xmlns:a16="http://schemas.microsoft.com/office/drawing/2014/main" id="{5F494801-9C24-4A6D-9775-35C9AC7E93DA}"/>
              </a:ext>
            </a:extLst>
          </p:cNvPr>
          <p:cNvPicPr>
            <a:picLocks noChangeAspect="1"/>
          </p:cNvPicPr>
          <p:nvPr/>
        </p:nvPicPr>
        <p:blipFill>
          <a:blip r:embed="rId3"/>
          <a:srcRect t="2908"/>
          <a:stretch/>
        </p:blipFill>
        <p:spPr>
          <a:xfrm>
            <a:off x="838200" y="2934995"/>
            <a:ext cx="7772400" cy="1765628"/>
          </a:xfrm>
          <a:prstGeom prst="rect">
            <a:avLst/>
          </a:prstGeom>
        </p:spPr>
      </p:pic>
      <p:pic>
        <p:nvPicPr>
          <p:cNvPr id="6" name="图片 5">
            <a:extLst>
              <a:ext uri="{FF2B5EF4-FFF2-40B4-BE49-F238E27FC236}">
                <a16:creationId xmlns:a16="http://schemas.microsoft.com/office/drawing/2014/main" id="{404DA9E8-F765-49D3-BC74-C7787AC7B477}"/>
              </a:ext>
            </a:extLst>
          </p:cNvPr>
          <p:cNvPicPr>
            <a:picLocks noChangeAspect="1"/>
          </p:cNvPicPr>
          <p:nvPr/>
        </p:nvPicPr>
        <p:blipFill>
          <a:blip r:embed="rId4"/>
          <a:stretch>
            <a:fillRect/>
          </a:stretch>
        </p:blipFill>
        <p:spPr>
          <a:xfrm>
            <a:off x="830319" y="4809959"/>
            <a:ext cx="7772400" cy="1765627"/>
          </a:xfrm>
          <a:prstGeom prst="rect">
            <a:avLst/>
          </a:prstGeom>
        </p:spPr>
      </p:pic>
      <p:sp>
        <p:nvSpPr>
          <p:cNvPr id="9" name="Google Shape;213;p10">
            <a:extLst>
              <a:ext uri="{FF2B5EF4-FFF2-40B4-BE49-F238E27FC236}">
                <a16:creationId xmlns:a16="http://schemas.microsoft.com/office/drawing/2014/main" id="{76396D63-BDBE-55B4-3A9C-37A3681B33D6}"/>
              </a:ext>
            </a:extLst>
          </p:cNvPr>
          <p:cNvSpPr txBox="1">
            <a:spLocks/>
          </p:cNvSpPr>
          <p:nvPr/>
        </p:nvSpPr>
        <p:spPr>
          <a:xfrm>
            <a:off x="7658100" y="6502359"/>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446779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3984BC-ACD6-4F45-B7FC-9625E88EE3B4}"/>
              </a:ext>
            </a:extLst>
          </p:cNvPr>
          <p:cNvSpPr>
            <a:spLocks noGrp="1"/>
          </p:cNvSpPr>
          <p:nvPr>
            <p:ph type="title"/>
          </p:nvPr>
        </p:nvSpPr>
        <p:spPr/>
        <p:txBody>
          <a:bodyPr/>
          <a:lstStyle/>
          <a:p>
            <a:r>
              <a:rPr lang="en-HK" b="1" dirty="0"/>
              <a:t>Case Study: Keyword Search</a:t>
            </a:r>
          </a:p>
        </p:txBody>
      </p:sp>
      <p:sp>
        <p:nvSpPr>
          <p:cNvPr id="3" name="内容占位符 2">
            <a:extLst>
              <a:ext uri="{FF2B5EF4-FFF2-40B4-BE49-F238E27FC236}">
                <a16:creationId xmlns:a16="http://schemas.microsoft.com/office/drawing/2014/main" id="{1DFF1D73-609E-4D84-80CE-8D432BD618A7}"/>
              </a:ext>
            </a:extLst>
          </p:cNvPr>
          <p:cNvSpPr>
            <a:spLocks noGrp="1"/>
          </p:cNvSpPr>
          <p:nvPr>
            <p:ph idx="1"/>
          </p:nvPr>
        </p:nvSpPr>
        <p:spPr/>
        <p:txBody>
          <a:bodyPr/>
          <a:lstStyle/>
          <a:p>
            <a:endParaRPr lang="en-HK"/>
          </a:p>
        </p:txBody>
      </p:sp>
      <p:pic>
        <p:nvPicPr>
          <p:cNvPr id="4" name="Picture 2">
            <a:extLst>
              <a:ext uri="{FF2B5EF4-FFF2-40B4-BE49-F238E27FC236}">
                <a16:creationId xmlns:a16="http://schemas.microsoft.com/office/drawing/2014/main" id="{28FDC081-5E64-4707-92D2-EE2AF3BAF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51" y="1633625"/>
            <a:ext cx="8148749" cy="2824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C6AD216A-01C0-4B52-89D5-1064BE7591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5" y="4662849"/>
            <a:ext cx="3941181" cy="163343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145354C3-B4FD-4884-99E2-DCFF872037CE}"/>
              </a:ext>
            </a:extLst>
          </p:cNvPr>
          <p:cNvPicPr>
            <a:picLocks noChangeAspect="1"/>
          </p:cNvPicPr>
          <p:nvPr/>
        </p:nvPicPr>
        <p:blipFill>
          <a:blip r:embed="rId4"/>
          <a:stretch>
            <a:fillRect/>
          </a:stretch>
        </p:blipFill>
        <p:spPr>
          <a:xfrm>
            <a:off x="5091797" y="4645831"/>
            <a:ext cx="3941182" cy="1636611"/>
          </a:xfrm>
          <a:prstGeom prst="rect">
            <a:avLst/>
          </a:prstGeom>
        </p:spPr>
      </p:pic>
      <p:sp>
        <p:nvSpPr>
          <p:cNvPr id="9" name="Google Shape;213;p10">
            <a:extLst>
              <a:ext uri="{FF2B5EF4-FFF2-40B4-BE49-F238E27FC236}">
                <a16:creationId xmlns:a16="http://schemas.microsoft.com/office/drawing/2014/main" id="{EC2591F6-5A4A-9DD1-A18E-C4A793E06FC5}"/>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33375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29401-EEE2-4188-AA13-D30EFEB1D2F2}"/>
              </a:ext>
            </a:extLst>
          </p:cNvPr>
          <p:cNvSpPr>
            <a:spLocks noGrp="1"/>
          </p:cNvSpPr>
          <p:nvPr>
            <p:ph type="title"/>
          </p:nvPr>
        </p:nvSpPr>
        <p:spPr/>
        <p:txBody>
          <a:bodyPr>
            <a:normAutofit/>
          </a:bodyPr>
          <a:lstStyle/>
          <a:p>
            <a:r>
              <a:rPr lang="en-US" altLang="zh-CN" b="1" dirty="0">
                <a:latin typeface="+mn-lt"/>
                <a:cs typeface="Times New Roman" panose="02020603050405020304" pitchFamily="18" charset="0"/>
                <a:sym typeface="+mn-lt"/>
              </a:rPr>
              <a:t>Information</a:t>
            </a:r>
            <a:r>
              <a:rPr lang="zh-CN" altLang="en-US" b="1" dirty="0">
                <a:latin typeface="+mn-lt"/>
                <a:cs typeface="Times New Roman" panose="02020603050405020304" pitchFamily="18" charset="0"/>
                <a:sym typeface="+mn-lt"/>
              </a:rPr>
              <a:t> </a:t>
            </a:r>
            <a:r>
              <a:rPr lang="en-US" altLang="zh-CN" b="1" dirty="0">
                <a:latin typeface="+mn-lt"/>
                <a:cs typeface="Times New Roman" panose="02020603050405020304" pitchFamily="18" charset="0"/>
                <a:sym typeface="+mn-lt"/>
              </a:rPr>
              <a:t>Diffusion</a:t>
            </a:r>
            <a:r>
              <a:rPr lang="zh-CN" altLang="en-US" b="1" dirty="0">
                <a:latin typeface="+mn-lt"/>
                <a:cs typeface="Times New Roman" panose="02020603050405020304" pitchFamily="18" charset="0"/>
                <a:sym typeface="+mn-lt"/>
              </a:rPr>
              <a:t> </a:t>
            </a:r>
            <a:r>
              <a:rPr lang="en-US" altLang="zh-CN" b="1" dirty="0">
                <a:latin typeface="+mn-lt"/>
                <a:cs typeface="Times New Roman" panose="02020603050405020304" pitchFamily="18" charset="0"/>
                <a:sym typeface="+mn-lt"/>
              </a:rPr>
              <a:t>Cascade</a:t>
            </a:r>
            <a:endParaRPr lang="en-HK" dirty="0">
              <a:latin typeface="+mn-lt"/>
            </a:endParaRPr>
          </a:p>
        </p:txBody>
      </p:sp>
      <p:sp>
        <p:nvSpPr>
          <p:cNvPr id="3" name="内容占位符 2">
            <a:extLst>
              <a:ext uri="{FF2B5EF4-FFF2-40B4-BE49-F238E27FC236}">
                <a16:creationId xmlns:a16="http://schemas.microsoft.com/office/drawing/2014/main" id="{74521637-BB4B-490D-B7C3-2C56A71E9C79}"/>
              </a:ext>
            </a:extLst>
          </p:cNvPr>
          <p:cNvSpPr>
            <a:spLocks noGrp="1"/>
          </p:cNvSpPr>
          <p:nvPr>
            <p:ph idx="1"/>
          </p:nvPr>
        </p:nvSpPr>
        <p:spPr/>
        <p:txBody>
          <a:bodyPr>
            <a:normAutofit/>
          </a:bodyPr>
          <a:lstStyle/>
          <a:p>
            <a:r>
              <a:rPr kumimoji="1" lang="en-US" altLang="zh-CN" sz="1800" dirty="0">
                <a:latin typeface="Times New Roman" panose="02020603050405020304" pitchFamily="18" charset="0"/>
                <a:cs typeface="Times New Roman" panose="02020603050405020304" pitchFamily="18" charset="0"/>
              </a:rPr>
              <a:t>Many</a:t>
            </a:r>
            <a:r>
              <a:rPr kumimoji="1" lang="zh-CN" altLang="en-US" sz="1800" dirty="0">
                <a:latin typeface="Times New Roman" panose="02020603050405020304" pitchFamily="18" charset="0"/>
                <a:cs typeface="Times New Roman" panose="02020603050405020304" pitchFamily="18" charset="0"/>
              </a:rPr>
              <a:t> </a:t>
            </a:r>
            <a:r>
              <a:rPr kumimoji="1" lang="en" altLang="zh-CN" sz="1800" dirty="0">
                <a:latin typeface="Times New Roman" panose="02020603050405020304" pitchFamily="18" charset="0"/>
                <a:cs typeface="Times New Roman" panose="02020603050405020304" pitchFamily="18" charset="0"/>
              </a:rPr>
              <a:t>social platforms allow users to post various content and communicate on topics of mutual interest</a:t>
            </a:r>
            <a:r>
              <a:rPr kumimoji="1" lang="en-US" altLang="zh-CN" sz="1800" dirty="0">
                <a:latin typeface="Times New Roman" panose="02020603050405020304" pitchFamily="18" charset="0"/>
                <a:cs typeface="Times New Roman" panose="02020603050405020304" pitchFamily="18" charset="0"/>
              </a:rPr>
              <a:t>,</a:t>
            </a:r>
            <a:r>
              <a:rPr kumimoji="1" lang="zh-CN" altLang="en-US" sz="1800" dirty="0">
                <a:latin typeface="Times New Roman" panose="02020603050405020304" pitchFamily="18" charset="0"/>
                <a:cs typeface="Times New Roman" panose="02020603050405020304" pitchFamily="18" charset="0"/>
              </a:rPr>
              <a:t> </a:t>
            </a:r>
            <a:r>
              <a:rPr kumimoji="1" lang="en" altLang="zh-CN" sz="1800" dirty="0">
                <a:latin typeface="Times New Roman" panose="02020603050405020304" pitchFamily="18" charset="0"/>
                <a:cs typeface="Times New Roman" panose="02020603050405020304" pitchFamily="18" charset="0"/>
              </a:rPr>
              <a:t>facilitat</a:t>
            </a:r>
            <a:r>
              <a:rPr kumimoji="1" lang="en-US" altLang="zh-CN" sz="1800" dirty="0" err="1">
                <a:latin typeface="Times New Roman" panose="02020603050405020304" pitchFamily="18" charset="0"/>
                <a:cs typeface="Times New Roman" panose="02020603050405020304" pitchFamily="18" charset="0"/>
              </a:rPr>
              <a:t>ing</a:t>
            </a:r>
            <a:r>
              <a:rPr kumimoji="1" lang="en" altLang="zh-CN" sz="1800" dirty="0">
                <a:latin typeface="Times New Roman" panose="02020603050405020304" pitchFamily="18" charset="0"/>
                <a:cs typeface="Times New Roman" panose="02020603050405020304" pitchFamily="18" charset="0"/>
              </a:rPr>
              <a:t> the fast diffusion of information and form </a:t>
            </a:r>
            <a:r>
              <a:rPr kumimoji="1" lang="en" altLang="zh-CN" sz="1800" b="1" dirty="0">
                <a:latin typeface="Times New Roman" panose="02020603050405020304" pitchFamily="18" charset="0"/>
                <a:cs typeface="Times New Roman" panose="02020603050405020304" pitchFamily="18" charset="0"/>
              </a:rPr>
              <a:t>information cascades</a:t>
            </a:r>
            <a:r>
              <a:rPr kumimoji="1" lang="en" altLang="zh-CN" sz="1800" dirty="0">
                <a:latin typeface="Times New Roman" panose="02020603050405020304" pitchFamily="18" charset="0"/>
                <a:cs typeface="Times New Roman" panose="02020603050405020304" pitchFamily="18" charset="0"/>
              </a:rPr>
              <a:t>.</a:t>
            </a:r>
          </a:p>
          <a:p>
            <a:r>
              <a:rPr lang="en-US" altLang="zh-CN" sz="1800" b="1" dirty="0">
                <a:latin typeface="Times New Roman" panose="02020603050405020304" pitchFamily="18" charset="0"/>
                <a:cs typeface="Times New Roman" panose="02020603050405020304" pitchFamily="18" charset="0"/>
              </a:rPr>
              <a:t>Diffusion</a:t>
            </a:r>
            <a:r>
              <a:rPr lang="zh-CN" altLang="en-US" sz="1800" b="1" dirty="0">
                <a:latin typeface="Times New Roman" panose="02020603050405020304" pitchFamily="18" charset="0"/>
                <a:cs typeface="Times New Roman" panose="02020603050405020304" pitchFamily="18" charset="0"/>
              </a:rPr>
              <a:t> prediction </a:t>
            </a:r>
            <a:r>
              <a:rPr lang="zh-CN" altLang="en-US" sz="1800" dirty="0">
                <a:latin typeface="Times New Roman" panose="02020603050405020304" pitchFamily="18" charset="0"/>
                <a:cs typeface="Times New Roman" panose="02020603050405020304" pitchFamily="18" charset="0"/>
              </a:rPr>
              <a:t>aims to predict the potential users who will be infected based on the observed diffusion cascades</a:t>
            </a:r>
            <a:r>
              <a:rPr lang="en-US" altLang="zh-CN" sz="1800" dirty="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a:p>
            <a:endParaRPr lang="en-HK" sz="1600" dirty="0"/>
          </a:p>
        </p:txBody>
      </p:sp>
      <p:pic>
        <p:nvPicPr>
          <p:cNvPr id="4" name="图片 3" descr="图表&#10;&#10;AI 生成的内容可能不正确。">
            <a:extLst>
              <a:ext uri="{FF2B5EF4-FFF2-40B4-BE49-F238E27FC236}">
                <a16:creationId xmlns:a16="http://schemas.microsoft.com/office/drawing/2014/main" id="{0BD92747-647B-4F0C-B21A-2BFF6C70B545}"/>
              </a:ext>
            </a:extLst>
          </p:cNvPr>
          <p:cNvPicPr>
            <a:picLocks noChangeAspect="1"/>
          </p:cNvPicPr>
          <p:nvPr/>
        </p:nvPicPr>
        <p:blipFill>
          <a:blip r:embed="rId2" cstate="print">
            <a:extLst>
              <a:ext uri="{28A0092B-C50C-407E-A947-70E740481C1C}">
                <a14:useLocalDpi xmlns:a14="http://schemas.microsoft.com/office/drawing/2010/main" val="0"/>
              </a:ext>
            </a:extLst>
          </a:blip>
          <a:srcRect b="10256"/>
          <a:stretch>
            <a:fillRect/>
          </a:stretch>
        </p:blipFill>
        <p:spPr>
          <a:xfrm>
            <a:off x="3268455" y="3657600"/>
            <a:ext cx="5447892" cy="2750159"/>
          </a:xfrm>
          <a:prstGeom prst="rect">
            <a:avLst/>
          </a:prstGeom>
        </p:spPr>
      </p:pic>
      <p:pic>
        <p:nvPicPr>
          <p:cNvPr id="5" name="图形 4" descr="字幕 轮廓">
            <a:extLst>
              <a:ext uri="{FF2B5EF4-FFF2-40B4-BE49-F238E27FC236}">
                <a16:creationId xmlns:a16="http://schemas.microsoft.com/office/drawing/2014/main" id="{EB71C769-7011-4AAF-A02B-C336A2FFB1D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73038" y="4801439"/>
            <a:ext cx="1127352" cy="1127352"/>
          </a:xfrm>
          <a:prstGeom prst="rect">
            <a:avLst/>
          </a:prstGeom>
        </p:spPr>
      </p:pic>
      <p:cxnSp>
        <p:nvCxnSpPr>
          <p:cNvPr id="6" name="直线连接符 14">
            <a:extLst>
              <a:ext uri="{FF2B5EF4-FFF2-40B4-BE49-F238E27FC236}">
                <a16:creationId xmlns:a16="http://schemas.microsoft.com/office/drawing/2014/main" id="{FECB1BDE-2704-46C6-BF9B-1699B7E43D7B}"/>
              </a:ext>
            </a:extLst>
          </p:cNvPr>
          <p:cNvCxnSpPr>
            <a:cxnSpLocks/>
          </p:cNvCxnSpPr>
          <p:nvPr/>
        </p:nvCxnSpPr>
        <p:spPr>
          <a:xfrm flipV="1">
            <a:off x="3660740" y="5156094"/>
            <a:ext cx="1444539" cy="1065122"/>
          </a:xfrm>
          <a:prstGeom prst="line">
            <a:avLst/>
          </a:prstGeom>
          <a:ln w="50800">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7" name="直线连接符 15">
            <a:extLst>
              <a:ext uri="{FF2B5EF4-FFF2-40B4-BE49-F238E27FC236}">
                <a16:creationId xmlns:a16="http://schemas.microsoft.com/office/drawing/2014/main" id="{3E9C8C50-13E9-4157-BDBD-71D5A43CF0D4}"/>
              </a:ext>
            </a:extLst>
          </p:cNvPr>
          <p:cNvCxnSpPr>
            <a:cxnSpLocks/>
          </p:cNvCxnSpPr>
          <p:nvPr/>
        </p:nvCxnSpPr>
        <p:spPr>
          <a:xfrm flipV="1">
            <a:off x="3667856" y="5459451"/>
            <a:ext cx="2109880" cy="787760"/>
          </a:xfrm>
          <a:prstGeom prst="line">
            <a:avLst/>
          </a:prstGeom>
          <a:ln w="50800">
            <a:solidFill>
              <a:srgbClr val="00905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12343AD5-957B-4ADD-A819-2D5F9DDAA709}"/>
              </a:ext>
            </a:extLst>
          </p:cNvPr>
          <p:cNvPicPr>
            <a:picLocks noChangeAspect="1"/>
          </p:cNvPicPr>
          <p:nvPr/>
        </p:nvPicPr>
        <p:blipFill>
          <a:blip r:embed="rId4"/>
          <a:stretch>
            <a:fillRect/>
          </a:stretch>
        </p:blipFill>
        <p:spPr>
          <a:xfrm>
            <a:off x="1259889" y="3638557"/>
            <a:ext cx="1475519" cy="473731"/>
          </a:xfrm>
          <a:prstGeom prst="rect">
            <a:avLst/>
          </a:prstGeom>
        </p:spPr>
      </p:pic>
      <p:pic>
        <p:nvPicPr>
          <p:cNvPr id="9" name="图片 8">
            <a:extLst>
              <a:ext uri="{FF2B5EF4-FFF2-40B4-BE49-F238E27FC236}">
                <a16:creationId xmlns:a16="http://schemas.microsoft.com/office/drawing/2014/main" id="{06BCA13C-655C-43FE-8A40-8183F2B6D964}"/>
              </a:ext>
            </a:extLst>
          </p:cNvPr>
          <p:cNvPicPr>
            <a:picLocks noChangeAspect="1"/>
          </p:cNvPicPr>
          <p:nvPr/>
        </p:nvPicPr>
        <p:blipFill>
          <a:blip r:embed="rId5"/>
          <a:stretch>
            <a:fillRect/>
          </a:stretch>
        </p:blipFill>
        <p:spPr>
          <a:xfrm>
            <a:off x="543850" y="4491946"/>
            <a:ext cx="862278" cy="829892"/>
          </a:xfrm>
          <a:prstGeom prst="rect">
            <a:avLst/>
          </a:prstGeom>
        </p:spPr>
      </p:pic>
      <p:pic>
        <p:nvPicPr>
          <p:cNvPr id="10" name="图片 9">
            <a:extLst>
              <a:ext uri="{FF2B5EF4-FFF2-40B4-BE49-F238E27FC236}">
                <a16:creationId xmlns:a16="http://schemas.microsoft.com/office/drawing/2014/main" id="{DDA48725-1706-48A2-BD71-5DEE7053A702}"/>
              </a:ext>
            </a:extLst>
          </p:cNvPr>
          <p:cNvPicPr>
            <a:picLocks noChangeAspect="1"/>
          </p:cNvPicPr>
          <p:nvPr/>
        </p:nvPicPr>
        <p:blipFill>
          <a:blip r:embed="rId6"/>
          <a:srcRect l="6218"/>
          <a:stretch>
            <a:fillRect/>
          </a:stretch>
        </p:blipFill>
        <p:spPr>
          <a:xfrm>
            <a:off x="1672651" y="5096792"/>
            <a:ext cx="779788" cy="857744"/>
          </a:xfrm>
          <a:prstGeom prst="rect">
            <a:avLst/>
          </a:prstGeom>
        </p:spPr>
      </p:pic>
      <p:sp>
        <p:nvSpPr>
          <p:cNvPr id="11" name="文本框 10">
            <a:extLst>
              <a:ext uri="{FF2B5EF4-FFF2-40B4-BE49-F238E27FC236}">
                <a16:creationId xmlns:a16="http://schemas.microsoft.com/office/drawing/2014/main" id="{85457C48-3794-48B8-A8F0-C813F4E68FE9}"/>
              </a:ext>
            </a:extLst>
          </p:cNvPr>
          <p:cNvSpPr txBox="1"/>
          <p:nvPr/>
        </p:nvSpPr>
        <p:spPr>
          <a:xfrm>
            <a:off x="6858000" y="3623196"/>
            <a:ext cx="638468" cy="646331"/>
          </a:xfrm>
          <a:prstGeom prst="rect">
            <a:avLst/>
          </a:prstGeom>
          <a:noFill/>
        </p:spPr>
        <p:txBody>
          <a:bodyPr wrap="square" rtlCol="0">
            <a:spAutoFit/>
          </a:bodyPr>
          <a:lstStyle/>
          <a:p>
            <a:r>
              <a:rPr kumimoji="1" lang="en-US" altLang="zh-CN" sz="3600" b="1" dirty="0">
                <a:solidFill>
                  <a:srgbClr val="C00000"/>
                </a:solidFill>
                <a:latin typeface="Times New Roman" panose="02020603050405020304" pitchFamily="18" charset="0"/>
                <a:cs typeface="Times New Roman" panose="02020603050405020304" pitchFamily="18" charset="0"/>
              </a:rPr>
              <a:t>?</a:t>
            </a:r>
            <a:endParaRPr kumimoji="1" lang="zh-CN" altLang="en-US" sz="3600" b="1" dirty="0">
              <a:solidFill>
                <a:srgbClr val="C00000"/>
              </a:solidFill>
              <a:latin typeface="Times New Roman" panose="02020603050405020304" pitchFamily="18" charset="0"/>
              <a:cs typeface="Times New Roman" panose="02020603050405020304" pitchFamily="18" charset="0"/>
            </a:endParaRPr>
          </a:p>
        </p:txBody>
      </p:sp>
      <p:sp>
        <p:nvSpPr>
          <p:cNvPr id="14" name="Google Shape;213;p10">
            <a:extLst>
              <a:ext uri="{FF2B5EF4-FFF2-40B4-BE49-F238E27FC236}">
                <a16:creationId xmlns:a16="http://schemas.microsoft.com/office/drawing/2014/main" id="{53C47C7E-50BD-985B-EF55-6E3F0BAD5EF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39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78624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llama">
            <a:extLst>
              <a:ext uri="{FF2B5EF4-FFF2-40B4-BE49-F238E27FC236}">
                <a16:creationId xmlns:a16="http://schemas.microsoft.com/office/drawing/2014/main" id="{5DF7FC9F-3F9A-4418-A2B6-647E792F023F}"/>
              </a:ext>
            </a:extLst>
          </p:cNvPr>
          <p:cNvPicPr>
            <a:picLocks noChangeAspect="1"/>
          </p:cNvPicPr>
          <p:nvPr/>
        </p:nvPicPr>
        <p:blipFill>
          <a:blip r:embed="rId2"/>
          <a:stretch>
            <a:fillRect/>
          </a:stretch>
        </p:blipFill>
        <p:spPr>
          <a:xfrm>
            <a:off x="7199797" y="3276600"/>
            <a:ext cx="1951979" cy="1223865"/>
          </a:xfrm>
          <a:prstGeom prst="rect">
            <a:avLst/>
          </a:prstGeom>
        </p:spPr>
      </p:pic>
      <p:pic>
        <p:nvPicPr>
          <p:cNvPr id="6" name="图片 5" descr="gpt-4">
            <a:extLst>
              <a:ext uri="{FF2B5EF4-FFF2-40B4-BE49-F238E27FC236}">
                <a16:creationId xmlns:a16="http://schemas.microsoft.com/office/drawing/2014/main" id="{078E9188-5F88-411A-A335-63BAD3A9F0AC}"/>
              </a:ext>
            </a:extLst>
          </p:cNvPr>
          <p:cNvPicPr>
            <a:picLocks noChangeAspect="1"/>
          </p:cNvPicPr>
          <p:nvPr/>
        </p:nvPicPr>
        <p:blipFill>
          <a:blip r:embed="rId3"/>
          <a:stretch>
            <a:fillRect/>
          </a:stretch>
        </p:blipFill>
        <p:spPr>
          <a:xfrm>
            <a:off x="1120170" y="3276600"/>
            <a:ext cx="2712471" cy="1447235"/>
          </a:xfrm>
          <a:prstGeom prst="rect">
            <a:avLst/>
          </a:prstGeom>
        </p:spPr>
      </p:pic>
      <p:sp>
        <p:nvSpPr>
          <p:cNvPr id="2" name="标题 1">
            <a:extLst>
              <a:ext uri="{FF2B5EF4-FFF2-40B4-BE49-F238E27FC236}">
                <a16:creationId xmlns:a16="http://schemas.microsoft.com/office/drawing/2014/main" id="{B224B862-A3E0-41E5-9D06-CB80AFFAA4B9}"/>
              </a:ext>
            </a:extLst>
          </p:cNvPr>
          <p:cNvSpPr>
            <a:spLocks noGrp="1"/>
          </p:cNvSpPr>
          <p:nvPr>
            <p:ph type="title"/>
          </p:nvPr>
        </p:nvSpPr>
        <p:spPr/>
        <p:txBody>
          <a:bodyPr>
            <a:normAutofit/>
          </a:bodyPr>
          <a:lstStyle/>
          <a:p>
            <a:r>
              <a:rPr lang="en-US" b="1" dirty="0">
                <a:latin typeface="+mn-lt"/>
                <a:cs typeface="Times New Roman" panose="02020603050405020304" pitchFamily="18" charset="0"/>
                <a:sym typeface="+mn-lt"/>
              </a:rPr>
              <a:t>Large Language Models</a:t>
            </a:r>
            <a:endParaRPr lang="en-HK" dirty="0">
              <a:latin typeface="+mn-lt"/>
            </a:endParaRPr>
          </a:p>
        </p:txBody>
      </p:sp>
      <p:sp>
        <p:nvSpPr>
          <p:cNvPr id="3" name="内容占位符 2">
            <a:extLst>
              <a:ext uri="{FF2B5EF4-FFF2-40B4-BE49-F238E27FC236}">
                <a16:creationId xmlns:a16="http://schemas.microsoft.com/office/drawing/2014/main" id="{DF139CE2-C75B-4AD8-BCB9-B07F80BA6B16}"/>
              </a:ext>
            </a:extLst>
          </p:cNvPr>
          <p:cNvSpPr>
            <a:spLocks noGrp="1"/>
          </p:cNvSpPr>
          <p:nvPr>
            <p:ph idx="1"/>
          </p:nvPr>
        </p:nvSpPr>
        <p:spPr>
          <a:xfrm>
            <a:off x="457200" y="1600200"/>
            <a:ext cx="8686800" cy="4525963"/>
          </a:xfrm>
        </p:spPr>
        <p:txBody>
          <a:bodyPr/>
          <a:lstStyle/>
          <a:p>
            <a:r>
              <a:rPr lang="en-HK" altLang="zh-CN" sz="2000" dirty="0">
                <a:cs typeface="Times New Roman" panose="02020603050405020304" pitchFamily="18" charset="0"/>
              </a:rPr>
              <a:t>Large Language Models are transformer-based neural networks trained on massive text corpora to learn patterns, structure, and meaning in language.</a:t>
            </a:r>
            <a:endParaRPr lang="en-US" altLang="zh-CN" sz="2000" dirty="0">
              <a:cs typeface="Times New Roman" panose="02020603050405020304" pitchFamily="18" charset="0"/>
            </a:endParaRPr>
          </a:p>
          <a:p>
            <a:r>
              <a:rPr lang="en-US" altLang="zh-CN" sz="2000" dirty="0">
                <a:cs typeface="Times New Roman" panose="02020603050405020304" pitchFamily="18" charset="0"/>
              </a:rPr>
              <a:t>Large language models (LLMs) showcase strong generalization abilities to handle various NLP tasks, such as question answering and machine translation. </a:t>
            </a:r>
            <a:endParaRPr lang="en-HK" dirty="0"/>
          </a:p>
        </p:txBody>
      </p:sp>
      <p:pic>
        <p:nvPicPr>
          <p:cNvPr id="5" name="图片 4" descr="ChatGPT">
            <a:extLst>
              <a:ext uri="{FF2B5EF4-FFF2-40B4-BE49-F238E27FC236}">
                <a16:creationId xmlns:a16="http://schemas.microsoft.com/office/drawing/2014/main" id="{0C535F3C-D35A-4979-9E30-AE2E57AEDF7B}"/>
              </a:ext>
            </a:extLst>
          </p:cNvPr>
          <p:cNvPicPr>
            <a:picLocks noChangeAspect="1"/>
          </p:cNvPicPr>
          <p:nvPr/>
        </p:nvPicPr>
        <p:blipFill>
          <a:blip r:embed="rId4"/>
          <a:stretch>
            <a:fillRect/>
          </a:stretch>
        </p:blipFill>
        <p:spPr>
          <a:xfrm>
            <a:off x="199086" y="3392659"/>
            <a:ext cx="1029749" cy="1029749"/>
          </a:xfrm>
          <a:prstGeom prst="rect">
            <a:avLst/>
          </a:prstGeom>
        </p:spPr>
      </p:pic>
      <p:pic>
        <p:nvPicPr>
          <p:cNvPr id="7" name="Picture 2">
            <a:extLst>
              <a:ext uri="{FF2B5EF4-FFF2-40B4-BE49-F238E27FC236}">
                <a16:creationId xmlns:a16="http://schemas.microsoft.com/office/drawing/2014/main" id="{5039DEF8-04B6-496B-8824-A9AFACB62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4075" y="3644233"/>
            <a:ext cx="3344288" cy="711968"/>
          </a:xfrm>
          <a:prstGeom prst="rect">
            <a:avLst/>
          </a:prstGeom>
          <a:noFill/>
          <a:extLst>
            <a:ext uri="{909E8E84-426E-40DD-AFC4-6F175D3DCCD1}">
              <a14:hiddenFill xmlns:a14="http://schemas.microsoft.com/office/drawing/2010/main">
                <a:solidFill>
                  <a:srgbClr val="FFFFFF"/>
                </a:solidFill>
              </a14:hiddenFill>
            </a:ext>
          </a:extLst>
        </p:spPr>
      </p:pic>
      <p:sp>
        <p:nvSpPr>
          <p:cNvPr id="8" name="Text 2">
            <a:extLst>
              <a:ext uri="{FF2B5EF4-FFF2-40B4-BE49-F238E27FC236}">
                <a16:creationId xmlns:a16="http://schemas.microsoft.com/office/drawing/2014/main" id="{2803763B-8F43-4017-9697-939480C8A21A}"/>
              </a:ext>
            </a:extLst>
          </p:cNvPr>
          <p:cNvSpPr/>
          <p:nvPr/>
        </p:nvSpPr>
        <p:spPr>
          <a:xfrm>
            <a:off x="457200" y="4831295"/>
            <a:ext cx="2480905" cy="310158"/>
          </a:xfrm>
          <a:prstGeom prst="rect">
            <a:avLst/>
          </a:prstGeom>
          <a:noFill/>
          <a:ln/>
        </p:spPr>
        <p:txBody>
          <a:bodyPr wrap="none" lIns="0" tIns="0" rIns="0" bIns="0" rtlCol="0" anchor="t"/>
          <a:lstStyle/>
          <a:p>
            <a:pPr marL="0" indent="0" algn="l">
              <a:lnSpc>
                <a:spcPts val="2400"/>
              </a:lnSpc>
              <a:buNone/>
            </a:pPr>
            <a:r>
              <a:rPr lang="en-US" sz="1950" b="1" dirty="0">
                <a:solidFill>
                  <a:schemeClr val="tx2"/>
                </a:solidFill>
                <a:latin typeface="Calibri Bold" pitchFamily="34" charset="0"/>
                <a:ea typeface="Calibri Bold" pitchFamily="34" charset="-122"/>
                <a:cs typeface="Calibri Bold" pitchFamily="34" charset="-120"/>
              </a:rPr>
              <a:t>Key Capabilities</a:t>
            </a:r>
            <a:endParaRPr lang="en-US" sz="1950" dirty="0">
              <a:solidFill>
                <a:schemeClr val="tx2"/>
              </a:solidFill>
            </a:endParaRPr>
          </a:p>
        </p:txBody>
      </p:sp>
      <p:pic>
        <p:nvPicPr>
          <p:cNvPr id="9" name="Image 0" descr="preencoded.png">
            <a:extLst>
              <a:ext uri="{FF2B5EF4-FFF2-40B4-BE49-F238E27FC236}">
                <a16:creationId xmlns:a16="http://schemas.microsoft.com/office/drawing/2014/main" id="{88A6B4A2-00A9-41D1-BA41-E272600FCA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5482" y="5366711"/>
            <a:ext cx="496133" cy="496133"/>
          </a:xfrm>
          <a:prstGeom prst="rect">
            <a:avLst/>
          </a:prstGeom>
        </p:spPr>
      </p:pic>
      <p:sp>
        <p:nvSpPr>
          <p:cNvPr id="10" name="Text 3">
            <a:extLst>
              <a:ext uri="{FF2B5EF4-FFF2-40B4-BE49-F238E27FC236}">
                <a16:creationId xmlns:a16="http://schemas.microsoft.com/office/drawing/2014/main" id="{71FF1BE6-7D98-4EB7-9AF1-BB0F8C5EEEFA}"/>
              </a:ext>
            </a:extLst>
          </p:cNvPr>
          <p:cNvSpPr/>
          <p:nvPr/>
        </p:nvSpPr>
        <p:spPr>
          <a:xfrm>
            <a:off x="195781" y="6050594"/>
            <a:ext cx="945501"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Calibri Bold" pitchFamily="34" charset="0"/>
                <a:ea typeface="Calibri Bold" pitchFamily="34" charset="-122"/>
                <a:cs typeface="Calibri Bold" pitchFamily="34" charset="-120"/>
              </a:rPr>
              <a:t>Text </a:t>
            </a:r>
          </a:p>
          <a:p>
            <a:pPr marL="0" indent="0" algn="l">
              <a:lnSpc>
                <a:spcPts val="2400"/>
              </a:lnSpc>
              <a:buNone/>
            </a:pPr>
            <a:r>
              <a:rPr lang="en-US" altLang="zh-CN" sz="1950" b="1" dirty="0">
                <a:solidFill>
                  <a:srgbClr val="272525"/>
                </a:solidFill>
                <a:latin typeface="Calibri Bold" pitchFamily="34" charset="0"/>
                <a:ea typeface="Calibri Bold" pitchFamily="34" charset="-122"/>
                <a:cs typeface="Calibri Bold" pitchFamily="34" charset="-120"/>
              </a:rPr>
              <a:t>G</a:t>
            </a:r>
            <a:r>
              <a:rPr lang="en-US" sz="1950" b="1" dirty="0">
                <a:solidFill>
                  <a:srgbClr val="272525"/>
                </a:solidFill>
                <a:latin typeface="Calibri Bold" pitchFamily="34" charset="0"/>
                <a:ea typeface="Calibri Bold" pitchFamily="34" charset="-122"/>
                <a:cs typeface="Calibri Bold" pitchFamily="34" charset="-120"/>
              </a:rPr>
              <a:t>eneration</a:t>
            </a:r>
            <a:endParaRPr lang="en-US" sz="1950" dirty="0"/>
          </a:p>
        </p:txBody>
      </p:sp>
      <p:pic>
        <p:nvPicPr>
          <p:cNvPr id="11" name="Image 1" descr="preencoded.png">
            <a:extLst>
              <a:ext uri="{FF2B5EF4-FFF2-40B4-BE49-F238E27FC236}">
                <a16:creationId xmlns:a16="http://schemas.microsoft.com/office/drawing/2014/main" id="{C5597698-D74E-4C7C-BC58-085E895AEC1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70846" y="5393623"/>
            <a:ext cx="496133" cy="496133"/>
          </a:xfrm>
          <a:prstGeom prst="rect">
            <a:avLst/>
          </a:prstGeom>
        </p:spPr>
      </p:pic>
      <p:sp>
        <p:nvSpPr>
          <p:cNvPr id="12" name="Text 4">
            <a:extLst>
              <a:ext uri="{FF2B5EF4-FFF2-40B4-BE49-F238E27FC236}">
                <a16:creationId xmlns:a16="http://schemas.microsoft.com/office/drawing/2014/main" id="{E605E108-10EE-404A-A6CA-047BB17A4754}"/>
              </a:ext>
            </a:extLst>
          </p:cNvPr>
          <p:cNvSpPr/>
          <p:nvPr/>
        </p:nvSpPr>
        <p:spPr>
          <a:xfrm>
            <a:off x="6232454" y="607970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Reasoning</a:t>
            </a:r>
            <a:endParaRPr lang="en-US" sz="1950" dirty="0"/>
          </a:p>
        </p:txBody>
      </p:sp>
      <p:pic>
        <p:nvPicPr>
          <p:cNvPr id="13" name="Image 2" descr="preencoded.png">
            <a:extLst>
              <a:ext uri="{FF2B5EF4-FFF2-40B4-BE49-F238E27FC236}">
                <a16:creationId xmlns:a16="http://schemas.microsoft.com/office/drawing/2014/main" id="{6F4CD6F4-B59B-4E92-896E-DF194295193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33724" y="5343405"/>
            <a:ext cx="496133" cy="496133"/>
          </a:xfrm>
          <a:prstGeom prst="rect">
            <a:avLst/>
          </a:prstGeom>
        </p:spPr>
      </p:pic>
      <p:sp>
        <p:nvSpPr>
          <p:cNvPr id="14" name="Text 5">
            <a:extLst>
              <a:ext uri="{FF2B5EF4-FFF2-40B4-BE49-F238E27FC236}">
                <a16:creationId xmlns:a16="http://schemas.microsoft.com/office/drawing/2014/main" id="{F9DE96ED-7726-4D20-B370-7F64CFD7F8B2}"/>
              </a:ext>
            </a:extLst>
          </p:cNvPr>
          <p:cNvSpPr/>
          <p:nvPr/>
        </p:nvSpPr>
        <p:spPr>
          <a:xfrm>
            <a:off x="7534131" y="6087545"/>
            <a:ext cx="1662061"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Summarization</a:t>
            </a:r>
            <a:endParaRPr lang="en-US" sz="1950" dirty="0"/>
          </a:p>
        </p:txBody>
      </p:sp>
      <p:pic>
        <p:nvPicPr>
          <p:cNvPr id="15" name="Image 3" descr="preencoded.png">
            <a:extLst>
              <a:ext uri="{FF2B5EF4-FFF2-40B4-BE49-F238E27FC236}">
                <a16:creationId xmlns:a16="http://schemas.microsoft.com/office/drawing/2014/main" id="{A5F8E9AF-CA18-44BD-BAD2-9F74E85064E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28054" y="5410865"/>
            <a:ext cx="496133" cy="496133"/>
          </a:xfrm>
          <a:prstGeom prst="rect">
            <a:avLst/>
          </a:prstGeom>
        </p:spPr>
      </p:pic>
      <p:sp>
        <p:nvSpPr>
          <p:cNvPr id="16" name="Text 6">
            <a:extLst>
              <a:ext uri="{FF2B5EF4-FFF2-40B4-BE49-F238E27FC236}">
                <a16:creationId xmlns:a16="http://schemas.microsoft.com/office/drawing/2014/main" id="{50972C37-1AB2-47A0-889B-4500498F3D85}"/>
              </a:ext>
            </a:extLst>
          </p:cNvPr>
          <p:cNvSpPr/>
          <p:nvPr/>
        </p:nvSpPr>
        <p:spPr>
          <a:xfrm>
            <a:off x="4784367" y="6091307"/>
            <a:ext cx="1412320"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Translation</a:t>
            </a:r>
            <a:endParaRPr lang="en-US" sz="1950" dirty="0"/>
          </a:p>
        </p:txBody>
      </p:sp>
      <p:pic>
        <p:nvPicPr>
          <p:cNvPr id="17" name="Image 4" descr="preencoded.png">
            <a:extLst>
              <a:ext uri="{FF2B5EF4-FFF2-40B4-BE49-F238E27FC236}">
                <a16:creationId xmlns:a16="http://schemas.microsoft.com/office/drawing/2014/main" id="{D782880F-19B8-4413-B3D0-97AC38538FD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798078" y="5376042"/>
            <a:ext cx="496133" cy="496133"/>
          </a:xfrm>
          <a:prstGeom prst="rect">
            <a:avLst/>
          </a:prstGeom>
        </p:spPr>
      </p:pic>
      <p:sp>
        <p:nvSpPr>
          <p:cNvPr id="18" name="Text 7">
            <a:extLst>
              <a:ext uri="{FF2B5EF4-FFF2-40B4-BE49-F238E27FC236}">
                <a16:creationId xmlns:a16="http://schemas.microsoft.com/office/drawing/2014/main" id="{02AA3D3F-A836-4994-AEE6-F7CFEFFFCF5A}"/>
              </a:ext>
            </a:extLst>
          </p:cNvPr>
          <p:cNvSpPr/>
          <p:nvPr/>
        </p:nvSpPr>
        <p:spPr>
          <a:xfrm>
            <a:off x="1759893" y="6064395"/>
            <a:ext cx="86204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Code</a:t>
            </a:r>
          </a:p>
          <a:p>
            <a:pPr marL="0" indent="0" algn="ctr">
              <a:lnSpc>
                <a:spcPts val="2400"/>
              </a:lnSpc>
              <a:buNone/>
            </a:pPr>
            <a:r>
              <a:rPr lang="en-US" sz="1950" b="1" dirty="0">
                <a:solidFill>
                  <a:srgbClr val="272525"/>
                </a:solidFill>
                <a:latin typeface="Calibri Bold" pitchFamily="34" charset="0"/>
                <a:ea typeface="Calibri Bold" pitchFamily="34" charset="-122"/>
                <a:cs typeface="Calibri Bold" pitchFamily="34" charset="-120"/>
              </a:rPr>
              <a:t>Generation</a:t>
            </a:r>
            <a:endParaRPr lang="en-US" sz="1950" dirty="0"/>
          </a:p>
        </p:txBody>
      </p:sp>
      <p:pic>
        <p:nvPicPr>
          <p:cNvPr id="19" name="Image 5" descr="preencoded.png">
            <a:extLst>
              <a:ext uri="{FF2B5EF4-FFF2-40B4-BE49-F238E27FC236}">
                <a16:creationId xmlns:a16="http://schemas.microsoft.com/office/drawing/2014/main" id="{3249ACB1-AC09-43AC-99C6-681960286A7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472603" y="5327885"/>
            <a:ext cx="496133" cy="496133"/>
          </a:xfrm>
          <a:prstGeom prst="rect">
            <a:avLst/>
          </a:prstGeom>
        </p:spPr>
      </p:pic>
      <p:sp>
        <p:nvSpPr>
          <p:cNvPr id="20" name="Text 8">
            <a:extLst>
              <a:ext uri="{FF2B5EF4-FFF2-40B4-BE49-F238E27FC236}">
                <a16:creationId xmlns:a16="http://schemas.microsoft.com/office/drawing/2014/main" id="{2A971840-8774-473C-89C1-B28C38A3222C}"/>
              </a:ext>
            </a:extLst>
          </p:cNvPr>
          <p:cNvSpPr/>
          <p:nvPr/>
        </p:nvSpPr>
        <p:spPr>
          <a:xfrm>
            <a:off x="3263877" y="6070419"/>
            <a:ext cx="1122239"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Question </a:t>
            </a:r>
            <a:br>
              <a:rPr lang="en-US" sz="1950" b="1" dirty="0">
                <a:solidFill>
                  <a:srgbClr val="272525"/>
                </a:solidFill>
                <a:latin typeface="Calibri Bold" pitchFamily="34" charset="0"/>
                <a:ea typeface="Calibri Bold" pitchFamily="34" charset="-122"/>
                <a:cs typeface="Calibri Bold" pitchFamily="34" charset="-120"/>
              </a:rPr>
            </a:br>
            <a:r>
              <a:rPr lang="en-US" sz="1950" b="1" dirty="0">
                <a:solidFill>
                  <a:srgbClr val="272525"/>
                </a:solidFill>
                <a:latin typeface="Calibri Bold" pitchFamily="34" charset="0"/>
                <a:ea typeface="Calibri Bold" pitchFamily="34" charset="-122"/>
                <a:cs typeface="Calibri Bold" pitchFamily="34" charset="-120"/>
              </a:rPr>
              <a:t>Answering</a:t>
            </a:r>
            <a:endParaRPr lang="en-US" sz="1950" dirty="0"/>
          </a:p>
        </p:txBody>
      </p:sp>
      <p:sp>
        <p:nvSpPr>
          <p:cNvPr id="23" name="Google Shape;213;p10">
            <a:extLst>
              <a:ext uri="{FF2B5EF4-FFF2-40B4-BE49-F238E27FC236}">
                <a16:creationId xmlns:a16="http://schemas.microsoft.com/office/drawing/2014/main" id="{908BF8FF-5D14-4EED-F58B-BF158A3F7C1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836960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1A3CDD-7122-49BF-91DF-6654572B25A2}"/>
              </a:ext>
            </a:extLst>
          </p:cNvPr>
          <p:cNvSpPr>
            <a:spLocks noGrp="1"/>
          </p:cNvSpPr>
          <p:nvPr>
            <p:ph type="title"/>
          </p:nvPr>
        </p:nvSpPr>
        <p:spPr/>
        <p:txBody>
          <a:bodyPr/>
          <a:lstStyle/>
          <a:p>
            <a:r>
              <a:rPr lang="en-HK" b="1" dirty="0">
                <a:latin typeface="+mn-lt"/>
                <a:cs typeface="Times New Roman" panose="02020603050405020304" pitchFamily="18" charset="0"/>
              </a:rPr>
              <a:t>Motivation</a:t>
            </a:r>
          </a:p>
        </p:txBody>
      </p:sp>
      <p:sp>
        <p:nvSpPr>
          <p:cNvPr id="3" name="内容占位符 2">
            <a:extLst>
              <a:ext uri="{FF2B5EF4-FFF2-40B4-BE49-F238E27FC236}">
                <a16:creationId xmlns:a16="http://schemas.microsoft.com/office/drawing/2014/main" id="{8A4579E8-55AA-48F2-AC62-5CE9DEA08909}"/>
              </a:ext>
            </a:extLst>
          </p:cNvPr>
          <p:cNvSpPr>
            <a:spLocks noGrp="1"/>
          </p:cNvSpPr>
          <p:nvPr>
            <p:ph idx="1"/>
          </p:nvPr>
        </p:nvSpPr>
        <p:spPr/>
        <p:txBody>
          <a:bodyPr/>
          <a:lstStyle/>
          <a:p>
            <a:r>
              <a:rPr lang="en-US" altLang="zh-CN" dirty="0">
                <a:latin typeface="Times New Roman" panose="02020603050405020304" pitchFamily="18" charset="0"/>
              </a:rPr>
              <a:t>As the authentic diffusion process is </a:t>
            </a:r>
            <a:r>
              <a:rPr lang="en-US" altLang="zh-CN" i="1" dirty="0">
                <a:latin typeface="Times New Roman" panose="02020603050405020304" pitchFamily="18" charset="0"/>
              </a:rPr>
              <a:t>unknown, unexplainable, </a:t>
            </a:r>
            <a:r>
              <a:rPr lang="en-US" altLang="zh-CN" dirty="0">
                <a:latin typeface="Times New Roman" panose="02020603050405020304" pitchFamily="18" charset="0"/>
              </a:rPr>
              <a:t>and </a:t>
            </a:r>
            <a:r>
              <a:rPr lang="en-US" altLang="zh-CN" i="1" dirty="0">
                <a:latin typeface="Times New Roman" panose="02020603050405020304" pitchFamily="18" charset="0"/>
              </a:rPr>
              <a:t>non-transparent</a:t>
            </a:r>
            <a:r>
              <a:rPr lang="en-US" altLang="zh-CN" dirty="0">
                <a:latin typeface="Times New Roman" panose="02020603050405020304" pitchFamily="18" charset="0"/>
              </a:rPr>
              <a:t>, constructing Z becomes challenging. </a:t>
            </a:r>
            <a:endParaRPr lang="en" altLang="zh-CN" dirty="0">
              <a:latin typeface="Times New Roman" panose="02020603050405020304" pitchFamily="18" charset="0"/>
            </a:endParaRPr>
          </a:p>
          <a:p>
            <a:endParaRPr lang="en-HK" dirty="0"/>
          </a:p>
        </p:txBody>
      </p:sp>
      <p:pic>
        <p:nvPicPr>
          <p:cNvPr id="5" name="图片 4">
            <a:extLst>
              <a:ext uri="{FF2B5EF4-FFF2-40B4-BE49-F238E27FC236}">
                <a16:creationId xmlns:a16="http://schemas.microsoft.com/office/drawing/2014/main" id="{0B37163C-7457-46D4-84D7-EAE8E31ED6BC}"/>
              </a:ext>
            </a:extLst>
          </p:cNvPr>
          <p:cNvPicPr>
            <a:picLocks noChangeAspect="1"/>
          </p:cNvPicPr>
          <p:nvPr/>
        </p:nvPicPr>
        <p:blipFill>
          <a:blip r:embed="rId2"/>
          <a:stretch>
            <a:fillRect/>
          </a:stretch>
        </p:blipFill>
        <p:spPr>
          <a:xfrm>
            <a:off x="331346" y="3581400"/>
            <a:ext cx="8388111" cy="1797914"/>
          </a:xfrm>
          <a:prstGeom prst="rect">
            <a:avLst/>
          </a:prstGeom>
        </p:spPr>
      </p:pic>
      <p:sp>
        <p:nvSpPr>
          <p:cNvPr id="6" name="文本框 5">
            <a:extLst>
              <a:ext uri="{FF2B5EF4-FFF2-40B4-BE49-F238E27FC236}">
                <a16:creationId xmlns:a16="http://schemas.microsoft.com/office/drawing/2014/main" id="{0A8B9BAC-2583-4E6B-98AB-889350D479FA}"/>
              </a:ext>
            </a:extLst>
          </p:cNvPr>
          <p:cNvSpPr txBox="1"/>
          <p:nvPr/>
        </p:nvSpPr>
        <p:spPr>
          <a:xfrm>
            <a:off x="3110" y="6477000"/>
            <a:ext cx="9220199" cy="511244"/>
          </a:xfrm>
          <a:prstGeom prst="rect">
            <a:avLst/>
          </a:prstGeom>
          <a:noFill/>
        </p:spPr>
        <p:txBody>
          <a:bodyPr wrap="square" rtlCol="0">
            <a:noAutofit/>
          </a:bodyPr>
          <a:lstStyle/>
          <a:p>
            <a:pPr>
              <a:defRPr/>
            </a:pP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Shang</a:t>
            </a:r>
            <a:r>
              <a:rPr lang="en-HK"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et al</a:t>
            </a:r>
            <a:r>
              <a:rPr lang="zh-CN" altLang="en-US"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a:t>
            </a:r>
            <a:r>
              <a:rPr lang="en"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Make Information Diffusion Explainable: LLM-based Causal Framework for Diffusion Prediction. </a:t>
            </a:r>
            <a:r>
              <a:rPr lang="en" altLang="zh-CN" sz="1400" dirty="0" err="1">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NeurIPS</a:t>
            </a:r>
            <a:r>
              <a:rPr lang="en"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rPr>
              <a:t> 2025.</a:t>
            </a:r>
            <a:endParaRPr lang="en-US" altLang="zh-CN" sz="1400" dirty="0">
              <a:solidFill>
                <a:srgbClr val="025483"/>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8" name="Google Shape;213;p10">
            <a:extLst>
              <a:ext uri="{FF2B5EF4-FFF2-40B4-BE49-F238E27FC236}">
                <a16:creationId xmlns:a16="http://schemas.microsoft.com/office/drawing/2014/main" id="{D97B41DE-6CDC-3E74-7E10-0F773C83F5EC}"/>
              </a:ext>
            </a:extLst>
          </p:cNvPr>
          <p:cNvSpPr txBox="1">
            <a:spLocks/>
          </p:cNvSpPr>
          <p:nvPr/>
        </p:nvSpPr>
        <p:spPr>
          <a:xfrm>
            <a:off x="7165909" y="61880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591689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A630B-70CA-40CB-8CFD-374E93B89641}"/>
              </a:ext>
            </a:extLst>
          </p:cNvPr>
          <p:cNvSpPr>
            <a:spLocks noGrp="1"/>
          </p:cNvSpPr>
          <p:nvPr>
            <p:ph type="title"/>
          </p:nvPr>
        </p:nvSpPr>
        <p:spPr/>
        <p:txBody>
          <a:bodyPr/>
          <a:lstStyle/>
          <a:p>
            <a:r>
              <a:rPr lang="en-HK" b="1" dirty="0">
                <a:latin typeface="+mn-lt"/>
                <a:cs typeface="Times New Roman" panose="02020603050405020304" pitchFamily="18" charset="0"/>
              </a:rPr>
              <a:t>Method</a:t>
            </a:r>
          </a:p>
        </p:txBody>
      </p:sp>
      <p:pic>
        <p:nvPicPr>
          <p:cNvPr id="4" name="内容占位符 3">
            <a:extLst>
              <a:ext uri="{FF2B5EF4-FFF2-40B4-BE49-F238E27FC236}">
                <a16:creationId xmlns:a16="http://schemas.microsoft.com/office/drawing/2014/main" id="{07923090-3730-448A-B505-42481D0AF97D}"/>
              </a:ext>
            </a:extLst>
          </p:cNvPr>
          <p:cNvPicPr>
            <a:picLocks noGrp="1" noChangeAspect="1"/>
          </p:cNvPicPr>
          <p:nvPr>
            <p:ph idx="1"/>
          </p:nvPr>
        </p:nvPicPr>
        <p:blipFill>
          <a:blip r:embed="rId2"/>
          <a:stretch>
            <a:fillRect/>
          </a:stretch>
        </p:blipFill>
        <p:spPr>
          <a:xfrm>
            <a:off x="508219" y="1600200"/>
            <a:ext cx="8127561" cy="4525963"/>
          </a:xfrm>
          <a:prstGeom prst="rect">
            <a:avLst/>
          </a:prstGeom>
        </p:spPr>
      </p:pic>
      <p:sp>
        <p:nvSpPr>
          <p:cNvPr id="6" name="Google Shape;213;p10">
            <a:extLst>
              <a:ext uri="{FF2B5EF4-FFF2-40B4-BE49-F238E27FC236}">
                <a16:creationId xmlns:a16="http://schemas.microsoft.com/office/drawing/2014/main" id="{FC2CBECA-7CB3-F7AA-BCAB-9506F31F3C32}"/>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674791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F07C9-753F-409A-8836-C417D3D348E1}"/>
              </a:ext>
            </a:extLst>
          </p:cNvPr>
          <p:cNvSpPr>
            <a:spLocks noGrp="1"/>
          </p:cNvSpPr>
          <p:nvPr>
            <p:ph type="title"/>
          </p:nvPr>
        </p:nvSpPr>
        <p:spPr/>
        <p:txBody>
          <a:bodyPr/>
          <a:lstStyle/>
          <a:p>
            <a:r>
              <a:rPr lang="en" altLang="zh-CN" b="1" dirty="0">
                <a:latin typeface="+mn-lt"/>
                <a:cs typeface="Times New Roman" panose="02020603050405020304" pitchFamily="18" charset="0"/>
              </a:rPr>
              <a:t>Key </a:t>
            </a:r>
            <a:r>
              <a:rPr lang="en-US" altLang="zh-CN" b="1" dirty="0">
                <a:latin typeface="+mn-lt"/>
                <a:cs typeface="Times New Roman" panose="02020603050405020304" pitchFamily="18" charset="0"/>
              </a:rPr>
              <a:t>I</a:t>
            </a:r>
            <a:r>
              <a:rPr lang="en" altLang="zh-CN" b="1" dirty="0" err="1">
                <a:latin typeface="+mn-lt"/>
                <a:cs typeface="Times New Roman" panose="02020603050405020304" pitchFamily="18" charset="0"/>
              </a:rPr>
              <a:t>nteraction</a:t>
            </a:r>
            <a:r>
              <a:rPr lang="en" altLang="zh-CN" b="1" dirty="0">
                <a:latin typeface="+mn-lt"/>
                <a:cs typeface="Times New Roman" panose="02020603050405020304" pitchFamily="18" charset="0"/>
              </a:rPr>
              <a:t> </a:t>
            </a:r>
            <a:r>
              <a:rPr lang="en-US" altLang="zh-CN" b="1" dirty="0">
                <a:latin typeface="+mn-lt"/>
                <a:cs typeface="Times New Roman" panose="02020603050405020304" pitchFamily="18" charset="0"/>
              </a:rPr>
              <a:t>E</a:t>
            </a:r>
            <a:r>
              <a:rPr lang="en" altLang="zh-CN" b="1" dirty="0">
                <a:latin typeface="+mn-lt"/>
                <a:cs typeface="Times New Roman" panose="02020603050405020304" pitchFamily="18" charset="0"/>
              </a:rPr>
              <a:t>valuation</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82DF6200-9C56-46D2-840A-219B819FFF07}"/>
              </a:ext>
            </a:extLst>
          </p:cNvPr>
          <p:cNvSpPr>
            <a:spLocks noGrp="1"/>
          </p:cNvSpPr>
          <p:nvPr>
            <p:ph idx="1"/>
          </p:nvPr>
        </p:nvSpPr>
        <p:spPr>
          <a:xfrm>
            <a:off x="457200" y="1600200"/>
            <a:ext cx="8458200" cy="4525963"/>
          </a:xfrm>
        </p:spPr>
        <p:txBody>
          <a:bodyPr>
            <a:normAutofit/>
          </a:bodyPr>
          <a:lstStyle/>
          <a:p>
            <a:r>
              <a:rPr lang="en-US" altLang="zh-CN" sz="1800" dirty="0">
                <a:latin typeface="Times New Roman" panose="02020603050405020304" pitchFamily="18" charset="0"/>
              </a:rPr>
              <a:t>We </a:t>
            </a:r>
            <a:r>
              <a:rPr lang="en" altLang="zh-CN" sz="1800" dirty="0">
                <a:latin typeface="Times New Roman" panose="02020603050405020304" pitchFamily="18" charset="0"/>
              </a:rPr>
              <a:t>assess whether </a:t>
            </a:r>
            <a:r>
              <a:rPr lang="en" altLang="zh-CN" sz="1800" i="1" dirty="0">
                <a:latin typeface="Times New Roman" panose="02020603050405020304" pitchFamily="18" charset="0"/>
              </a:rPr>
              <a:t>G</a:t>
            </a:r>
            <a:r>
              <a:rPr lang="en" altLang="zh-CN" sz="1200" i="1" dirty="0">
                <a:latin typeface="Times New Roman" panose="02020603050405020304" pitchFamily="18" charset="0"/>
              </a:rPr>
              <a:t>I</a:t>
            </a:r>
            <a:r>
              <a:rPr lang="en" altLang="zh-CN" sz="1800" dirty="0">
                <a:latin typeface="Times New Roman" panose="02020603050405020304" pitchFamily="18" charset="0"/>
              </a:rPr>
              <a:t> can observe the high-frequency interactions among participants. </a:t>
            </a:r>
          </a:p>
          <a:p>
            <a:endParaRPr lang="en" altLang="zh-CN" sz="1800" dirty="0">
              <a:latin typeface="Times New Roman" panose="02020603050405020304" pitchFamily="18" charset="0"/>
            </a:endParaRPr>
          </a:p>
          <a:p>
            <a:r>
              <a:rPr lang="en" altLang="zh-CN" sz="1800" dirty="0">
                <a:latin typeface="Times New Roman" panose="02020603050405020304" pitchFamily="18" charset="0"/>
              </a:rPr>
              <a:t>To avoid information leakage, we split the dataset by the cascade initiation time in an 8:2 ratio. We assess whether our method can observe key interactions in the 20% of newly occurred cascades based on the interactions in the 80% of historical cascades. </a:t>
            </a:r>
            <a:endParaRPr lang="zh-CN" altLang="en-US" sz="1800" dirty="0">
              <a:latin typeface="Times New Roman" panose="02020603050405020304" pitchFamily="18" charset="0"/>
            </a:endParaRPr>
          </a:p>
          <a:p>
            <a:endParaRPr lang="en-HK" sz="1800" dirty="0"/>
          </a:p>
        </p:txBody>
      </p:sp>
      <p:pic>
        <p:nvPicPr>
          <p:cNvPr id="4" name="图片 3">
            <a:extLst>
              <a:ext uri="{FF2B5EF4-FFF2-40B4-BE49-F238E27FC236}">
                <a16:creationId xmlns:a16="http://schemas.microsoft.com/office/drawing/2014/main" id="{7EADE117-F08F-4BFA-83B7-85CF55ABDF7D}"/>
              </a:ext>
            </a:extLst>
          </p:cNvPr>
          <p:cNvPicPr>
            <a:picLocks noChangeAspect="1"/>
          </p:cNvPicPr>
          <p:nvPr/>
        </p:nvPicPr>
        <p:blipFill>
          <a:blip r:embed="rId2"/>
          <a:srcRect b="13105"/>
          <a:stretch>
            <a:fillRect/>
          </a:stretch>
        </p:blipFill>
        <p:spPr>
          <a:xfrm>
            <a:off x="3960051" y="3352800"/>
            <a:ext cx="5029200" cy="2670629"/>
          </a:xfrm>
          <a:prstGeom prst="rect">
            <a:avLst/>
          </a:prstGeom>
        </p:spPr>
      </p:pic>
      <p:sp>
        <p:nvSpPr>
          <p:cNvPr id="5" name="矩形 4">
            <a:extLst>
              <a:ext uri="{FF2B5EF4-FFF2-40B4-BE49-F238E27FC236}">
                <a16:creationId xmlns:a16="http://schemas.microsoft.com/office/drawing/2014/main" id="{98CA55DB-1AEB-48DE-B69E-F1DA32099759}"/>
              </a:ext>
            </a:extLst>
          </p:cNvPr>
          <p:cNvSpPr/>
          <p:nvPr/>
        </p:nvSpPr>
        <p:spPr>
          <a:xfrm>
            <a:off x="6600472" y="3644204"/>
            <a:ext cx="2388779" cy="237922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3481635-D09F-46D2-B028-E630DCF968A3}"/>
              </a:ext>
            </a:extLst>
          </p:cNvPr>
          <p:cNvSpPr txBox="1"/>
          <p:nvPr/>
        </p:nvSpPr>
        <p:spPr>
          <a:xfrm>
            <a:off x="531051" y="3742921"/>
            <a:ext cx="3355149" cy="1653466"/>
          </a:xfrm>
          <a:prstGeom prst="rect">
            <a:avLst/>
          </a:prstGeom>
          <a:noFill/>
        </p:spPr>
        <p:txBody>
          <a:bodyPr wrap="square">
            <a:spAutoFit/>
          </a:bodyPr>
          <a:lstStyle/>
          <a:p>
            <a:pPr marL="285750" indent="-285750">
              <a:lnSpc>
                <a:spcPct val="130000"/>
              </a:lnSpc>
              <a:buFont typeface="Arial" panose="020B0604020202020204" pitchFamily="34" charset="0"/>
              <a:buChar char="•"/>
            </a:pPr>
            <a:r>
              <a:rPr lang="en" altLang="zh-CN" sz="2000" i="1" dirty="0">
                <a:latin typeface="Times New Roman" panose="02020603050405020304" pitchFamily="18" charset="0"/>
              </a:rPr>
              <a:t>G</a:t>
            </a:r>
            <a:r>
              <a:rPr lang="en" altLang="zh-CN" sz="1400" i="1" dirty="0">
                <a:latin typeface="Times New Roman" panose="02020603050405020304" pitchFamily="18" charset="0"/>
              </a:rPr>
              <a:t>I</a:t>
            </a:r>
            <a:r>
              <a:rPr lang="en" altLang="zh-CN" sz="2000" dirty="0">
                <a:latin typeface="Times New Roman" panose="02020603050405020304" pitchFamily="18" charset="0"/>
              </a:rPr>
              <a:t> more effectively captures strong ties and key interactions among participants in new cascades</a:t>
            </a:r>
            <a:r>
              <a:rPr lang="en" altLang="zh-CN" dirty="0"/>
              <a:t>.</a:t>
            </a:r>
            <a:endParaRPr lang="en-US" altLang="zh-CN" sz="1800" b="1" dirty="0">
              <a:latin typeface="Times New Roman" panose="02020603050405020304" pitchFamily="18" charset="0"/>
            </a:endParaRPr>
          </a:p>
        </p:txBody>
      </p:sp>
      <p:sp>
        <p:nvSpPr>
          <p:cNvPr id="9" name="Google Shape;213;p10">
            <a:extLst>
              <a:ext uri="{FF2B5EF4-FFF2-40B4-BE49-F238E27FC236}">
                <a16:creationId xmlns:a16="http://schemas.microsoft.com/office/drawing/2014/main" id="{3425E33A-AE5F-1043-9FF2-920D9419EBF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4195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01E3C-2BFA-4294-A7B9-F15838F5FC8C}"/>
              </a:ext>
            </a:extLst>
          </p:cNvPr>
          <p:cNvSpPr>
            <a:spLocks noGrp="1"/>
          </p:cNvSpPr>
          <p:nvPr>
            <p:ph type="title"/>
          </p:nvPr>
        </p:nvSpPr>
        <p:spPr/>
        <p:txBody>
          <a:bodyPr/>
          <a:lstStyle/>
          <a:p>
            <a:r>
              <a:rPr lang="en-US" b="1" dirty="0">
                <a:latin typeface="+mn-lt"/>
                <a:ea typeface="微软雅黑" panose="020B0503020204020204" pitchFamily="34" charset="-122"/>
                <a:cs typeface="Times New Roman" panose="02020603050405020304" pitchFamily="18" charset="0"/>
              </a:rPr>
              <a:t>Experiments</a:t>
            </a:r>
            <a:endParaRPr lang="en-HK" dirty="0">
              <a:latin typeface="+mn-lt"/>
            </a:endParaRPr>
          </a:p>
        </p:txBody>
      </p:sp>
      <p:sp>
        <p:nvSpPr>
          <p:cNvPr id="3" name="内容占位符 2">
            <a:extLst>
              <a:ext uri="{FF2B5EF4-FFF2-40B4-BE49-F238E27FC236}">
                <a16:creationId xmlns:a16="http://schemas.microsoft.com/office/drawing/2014/main" id="{626EEE5E-9F49-4E94-82E9-ACAEB6315D11}"/>
              </a:ext>
            </a:extLst>
          </p:cNvPr>
          <p:cNvSpPr>
            <a:spLocks noGrp="1"/>
          </p:cNvSpPr>
          <p:nvPr>
            <p:ph idx="1"/>
          </p:nvPr>
        </p:nvSpPr>
        <p:spPr>
          <a:xfrm>
            <a:off x="457200" y="1417638"/>
            <a:ext cx="8229600" cy="4708525"/>
          </a:xfrm>
        </p:spPr>
        <p:txBody>
          <a:bodyPr>
            <a:normAutofit/>
          </a:bodyPr>
          <a:lstStyle/>
          <a:p>
            <a:r>
              <a:rPr lang="en-US" altLang="zh-CN" sz="2000" dirty="0"/>
              <a:t>Datasets: </a:t>
            </a:r>
            <a:r>
              <a:rPr lang="en" altLang="zh-CN" sz="2000" dirty="0"/>
              <a:t>News and Weibo, including </a:t>
            </a:r>
            <a:r>
              <a:rPr lang="en" altLang="zh-CN" sz="2000" i="1" dirty="0"/>
              <a:t>the social network structure</a:t>
            </a:r>
            <a:r>
              <a:rPr lang="en" altLang="zh-CN" sz="2000" dirty="0"/>
              <a:t>, </a:t>
            </a:r>
            <a:r>
              <a:rPr lang="en" altLang="zh-CN" sz="2000" i="1" dirty="0"/>
              <a:t>detailed user profiles</a:t>
            </a:r>
            <a:r>
              <a:rPr lang="en" altLang="zh-CN" sz="2000" dirty="0"/>
              <a:t>, and </a:t>
            </a:r>
            <a:r>
              <a:rPr lang="en" altLang="zh-CN" sz="2000" i="1" dirty="0"/>
              <a:t>information diffusion cascades.</a:t>
            </a:r>
            <a:endParaRPr lang="en-US" altLang="zh-CN" sz="2000" dirty="0"/>
          </a:p>
          <a:p>
            <a:endParaRPr lang="en-US" altLang="zh-CN" sz="2000" dirty="0"/>
          </a:p>
          <a:p>
            <a:r>
              <a:rPr lang="en-US" altLang="zh-CN" sz="2000" dirty="0"/>
              <a:t>Competitors: 8 state-of-the-art diffusion prediction methods </a:t>
            </a:r>
          </a:p>
          <a:p>
            <a:endParaRPr lang="en-US" altLang="zh-CN" sz="2000" dirty="0"/>
          </a:p>
          <a:p>
            <a:r>
              <a:rPr lang="en-US" altLang="zh-CN" sz="2000" dirty="0"/>
              <a:t>MILD significantly outperforms eight state-of-the-art baselines on two real-world information diffusion prediction datasets, achieving average improvements of 6.3% on </a:t>
            </a:r>
            <a:r>
              <a:rPr lang="en-US" altLang="zh-CN" sz="2000" dirty="0" err="1"/>
              <a:t>Hits@K</a:t>
            </a:r>
            <a:r>
              <a:rPr lang="en-US" altLang="zh-CN" sz="2000" dirty="0"/>
              <a:t> and 7.4% on MAP@K.</a:t>
            </a:r>
            <a:endParaRPr lang="zh-CN" altLang="en-US" sz="2000" dirty="0"/>
          </a:p>
          <a:p>
            <a:endParaRPr lang="en-HK" sz="2000" dirty="0"/>
          </a:p>
        </p:txBody>
      </p:sp>
      <p:pic>
        <p:nvPicPr>
          <p:cNvPr id="4" name="图片 3">
            <a:extLst>
              <a:ext uri="{FF2B5EF4-FFF2-40B4-BE49-F238E27FC236}">
                <a16:creationId xmlns:a16="http://schemas.microsoft.com/office/drawing/2014/main" id="{9E03EDEC-BE05-4490-AD0B-D7BDA18C2C28}"/>
              </a:ext>
            </a:extLst>
          </p:cNvPr>
          <p:cNvPicPr>
            <a:picLocks noChangeAspect="1"/>
          </p:cNvPicPr>
          <p:nvPr/>
        </p:nvPicPr>
        <p:blipFill>
          <a:blip r:embed="rId2"/>
          <a:stretch>
            <a:fillRect/>
          </a:stretch>
        </p:blipFill>
        <p:spPr>
          <a:xfrm>
            <a:off x="-39453" y="4200920"/>
            <a:ext cx="9222906" cy="2478883"/>
          </a:xfrm>
          <a:prstGeom prst="rect">
            <a:avLst/>
          </a:prstGeom>
        </p:spPr>
      </p:pic>
      <p:sp>
        <p:nvSpPr>
          <p:cNvPr id="7" name="Google Shape;213;p10">
            <a:extLst>
              <a:ext uri="{FF2B5EF4-FFF2-40B4-BE49-F238E27FC236}">
                <a16:creationId xmlns:a16="http://schemas.microsoft.com/office/drawing/2014/main" id="{0D2A67B6-FBC1-41EF-95AE-1A64223DD5C1}"/>
              </a:ext>
            </a:extLst>
          </p:cNvPr>
          <p:cNvSpPr txBox="1">
            <a:spLocks/>
          </p:cNvSpPr>
          <p:nvPr/>
        </p:nvSpPr>
        <p:spPr>
          <a:xfrm>
            <a:off x="6635262" y="6583362"/>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15224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A37FBD-CB06-4030-99BE-F0ABFE565BAE}"/>
              </a:ext>
            </a:extLst>
          </p:cNvPr>
          <p:cNvSpPr>
            <a:spLocks noGrp="1"/>
          </p:cNvSpPr>
          <p:nvPr>
            <p:ph type="title"/>
          </p:nvPr>
        </p:nvSpPr>
        <p:spPr/>
        <p:txBody>
          <a:bodyPr/>
          <a:lstStyle/>
          <a:p>
            <a:r>
              <a:rPr lang="en-US" b="1" dirty="0">
                <a:latin typeface="+mn-lt"/>
                <a:ea typeface="微软雅黑" panose="020B0503020204020204" pitchFamily="34" charset="-122"/>
                <a:cs typeface="Times New Roman" panose="02020603050405020304" pitchFamily="18" charset="0"/>
              </a:rPr>
              <a:t>Experiments</a:t>
            </a:r>
            <a:endParaRPr lang="en-HK" b="1" dirty="0">
              <a:latin typeface="+mn-lt"/>
              <a:ea typeface="微软雅黑" panose="020B0503020204020204" pitchFamily="34" charset="-122"/>
              <a:cs typeface="Times New Roman" panose="02020603050405020304" pitchFamily="18" charset="0"/>
            </a:endParaRPr>
          </a:p>
        </p:txBody>
      </p:sp>
      <p:sp>
        <p:nvSpPr>
          <p:cNvPr id="3" name="内容占位符 2">
            <a:extLst>
              <a:ext uri="{FF2B5EF4-FFF2-40B4-BE49-F238E27FC236}">
                <a16:creationId xmlns:a16="http://schemas.microsoft.com/office/drawing/2014/main" id="{2E64C4E0-9F98-46E7-A8AC-CB7F5FA64D41}"/>
              </a:ext>
            </a:extLst>
          </p:cNvPr>
          <p:cNvSpPr>
            <a:spLocks noGrp="1"/>
          </p:cNvSpPr>
          <p:nvPr>
            <p:ph idx="1"/>
          </p:nvPr>
        </p:nvSpPr>
        <p:spPr>
          <a:xfrm>
            <a:off x="457200" y="1417638"/>
            <a:ext cx="8229600" cy="4708525"/>
          </a:xfrm>
        </p:spPr>
        <p:txBody>
          <a:bodyPr/>
          <a:lstStyle/>
          <a:p>
            <a:pPr marL="285750" indent="-285750">
              <a:buFont typeface="Wingdings" panose="05000000000000000000" pitchFamily="2" charset="2"/>
              <a:buChar char="Ø"/>
            </a:pPr>
            <a:r>
              <a:rPr lang="en-US" altLang="zh-CN" sz="2400" dirty="0">
                <a:latin typeface="Times New Roman" panose="02020603050405020304" pitchFamily="18" charset="0"/>
              </a:rPr>
              <a:t>Ablation study on Four Key Factors</a:t>
            </a:r>
            <a:r>
              <a:rPr lang="en" altLang="zh-CN" sz="2400" dirty="0">
                <a:latin typeface="Times New Roman" panose="02020603050405020304" pitchFamily="18" charset="0"/>
              </a:rPr>
              <a:t>. </a:t>
            </a:r>
          </a:p>
          <a:p>
            <a:pPr marL="285750" indent="-285750">
              <a:buFont typeface="Wingdings" panose="05000000000000000000" pitchFamily="2" charset="2"/>
              <a:buChar char="Ø"/>
            </a:pPr>
            <a:r>
              <a:rPr lang="en-US" altLang="zh-CN" sz="2400" dirty="0">
                <a:latin typeface="Times New Roman" panose="02020603050405020304" pitchFamily="18" charset="0"/>
              </a:rPr>
              <a:t>Ablation study on </a:t>
            </a:r>
            <a:r>
              <a:rPr lang="en-US" altLang="zh-CN" sz="2400" i="1" dirty="0">
                <a:latin typeface="Times New Roman" panose="02020603050405020304" pitchFamily="18" charset="0"/>
              </a:rPr>
              <a:t>G</a:t>
            </a:r>
            <a:r>
              <a:rPr lang="en-US" altLang="zh-CN" sz="1800" i="1" dirty="0">
                <a:latin typeface="Times New Roman" panose="02020603050405020304" pitchFamily="18" charset="0"/>
              </a:rPr>
              <a:t>I</a:t>
            </a:r>
            <a:r>
              <a:rPr lang="en-US" altLang="zh-CN" sz="2400" dirty="0">
                <a:latin typeface="Times New Roman" panose="02020603050405020304" pitchFamily="18" charset="0"/>
              </a:rPr>
              <a:t>.</a:t>
            </a:r>
            <a:endParaRPr lang="zh-CN" altLang="en-US" sz="2400" dirty="0">
              <a:latin typeface="Times New Roman" panose="02020603050405020304" pitchFamily="18" charset="0"/>
            </a:endParaRPr>
          </a:p>
          <a:p>
            <a:endParaRPr lang="en-HK" dirty="0"/>
          </a:p>
        </p:txBody>
      </p:sp>
      <p:pic>
        <p:nvPicPr>
          <p:cNvPr id="4" name="图片 3">
            <a:extLst>
              <a:ext uri="{FF2B5EF4-FFF2-40B4-BE49-F238E27FC236}">
                <a16:creationId xmlns:a16="http://schemas.microsoft.com/office/drawing/2014/main" id="{D54D6623-01B4-4A1D-8800-20C5C78B905F}"/>
              </a:ext>
            </a:extLst>
          </p:cNvPr>
          <p:cNvPicPr>
            <a:picLocks noChangeAspect="1"/>
          </p:cNvPicPr>
          <p:nvPr/>
        </p:nvPicPr>
        <p:blipFill>
          <a:blip r:embed="rId2"/>
          <a:stretch>
            <a:fillRect/>
          </a:stretch>
        </p:blipFill>
        <p:spPr>
          <a:xfrm>
            <a:off x="29547" y="2286000"/>
            <a:ext cx="9161106" cy="1923376"/>
          </a:xfrm>
          <a:prstGeom prst="rect">
            <a:avLst/>
          </a:prstGeom>
        </p:spPr>
      </p:pic>
      <p:pic>
        <p:nvPicPr>
          <p:cNvPr id="5" name="图片 4">
            <a:extLst>
              <a:ext uri="{FF2B5EF4-FFF2-40B4-BE49-F238E27FC236}">
                <a16:creationId xmlns:a16="http://schemas.microsoft.com/office/drawing/2014/main" id="{8C824784-E7B9-4F60-B243-587220014F98}"/>
              </a:ext>
            </a:extLst>
          </p:cNvPr>
          <p:cNvPicPr>
            <a:picLocks noChangeAspect="1"/>
          </p:cNvPicPr>
          <p:nvPr/>
        </p:nvPicPr>
        <p:blipFill>
          <a:blip r:embed="rId3"/>
          <a:stretch>
            <a:fillRect/>
          </a:stretch>
        </p:blipFill>
        <p:spPr>
          <a:xfrm>
            <a:off x="29547" y="4830093"/>
            <a:ext cx="8970298" cy="1447908"/>
          </a:xfrm>
          <a:prstGeom prst="rect">
            <a:avLst/>
          </a:prstGeom>
        </p:spPr>
      </p:pic>
      <p:sp>
        <p:nvSpPr>
          <p:cNvPr id="7" name="矩形 6">
            <a:extLst>
              <a:ext uri="{FF2B5EF4-FFF2-40B4-BE49-F238E27FC236}">
                <a16:creationId xmlns:a16="http://schemas.microsoft.com/office/drawing/2014/main" id="{3019DA39-9987-4E55-9B1F-F402A2604157}"/>
              </a:ext>
            </a:extLst>
          </p:cNvPr>
          <p:cNvSpPr/>
          <p:nvPr/>
        </p:nvSpPr>
        <p:spPr>
          <a:xfrm>
            <a:off x="457200" y="4369852"/>
            <a:ext cx="3535135" cy="707886"/>
          </a:xfrm>
          <a:prstGeom prst="rect">
            <a:avLst/>
          </a:prstGeom>
        </p:spPr>
        <p:txBody>
          <a:bodyPr wrap="none">
            <a:spAutoFit/>
          </a:bodyPr>
          <a:lstStyle/>
          <a:p>
            <a:pPr marL="285750" indent="-285750">
              <a:buFont typeface="Wingdings" panose="05000000000000000000" pitchFamily="2" charset="2"/>
              <a:buChar char="Ø"/>
            </a:pPr>
            <a:r>
              <a:rPr lang="en" altLang="zh-CN" sz="2000" dirty="0">
                <a:latin typeface="Times New Roman" panose="02020603050405020304" pitchFamily="18" charset="0"/>
              </a:rPr>
              <a:t>MILD across Different LLMs</a:t>
            </a:r>
          </a:p>
          <a:p>
            <a:pPr marL="285750" indent="-285750">
              <a:buFont typeface="Wingdings" panose="05000000000000000000" pitchFamily="2" charset="2"/>
              <a:buChar char="Ø"/>
            </a:pPr>
            <a:endParaRPr lang="zh-CN" altLang="en-US" sz="2000" dirty="0">
              <a:latin typeface="Times New Roman" panose="02020603050405020304" pitchFamily="18" charset="0"/>
            </a:endParaRPr>
          </a:p>
        </p:txBody>
      </p:sp>
      <p:sp>
        <p:nvSpPr>
          <p:cNvPr id="9" name="Google Shape;213;p10">
            <a:extLst>
              <a:ext uri="{FF2B5EF4-FFF2-40B4-BE49-F238E27FC236}">
                <a16:creationId xmlns:a16="http://schemas.microsoft.com/office/drawing/2014/main" id="{18D464DA-0B02-D906-B92D-3BDCB39D8FA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994394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717C0C-E4AB-7011-CD97-6647230ECF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24000"/>
            <a:ext cx="8229600" cy="4381733"/>
          </a:xfrm>
          <a:prstGeom prst="rect">
            <a:avLst/>
          </a:prstGeom>
        </p:spPr>
      </p:pic>
      <p:sp>
        <p:nvSpPr>
          <p:cNvPr id="7" name="Title 1">
            <a:extLst>
              <a:ext uri="{FF2B5EF4-FFF2-40B4-BE49-F238E27FC236}">
                <a16:creationId xmlns:a16="http://schemas.microsoft.com/office/drawing/2014/main" id="{14B3829E-47CB-413C-4144-1D9EBE6B6C62}"/>
              </a:ext>
            </a:extLst>
          </p:cNvPr>
          <p:cNvSpPr>
            <a:spLocks noGrp="1"/>
          </p:cNvSpPr>
          <p:nvPr>
            <p:ph type="title"/>
          </p:nvPr>
        </p:nvSpPr>
        <p:spPr>
          <a:xfrm>
            <a:off x="762000" y="229907"/>
            <a:ext cx="7620000" cy="1143000"/>
          </a:xfrm>
        </p:spPr>
        <p:txBody>
          <a:bodyPr>
            <a:noAutofit/>
          </a:bodyPr>
          <a:lstStyle/>
          <a:p>
            <a:r>
              <a:rPr lang="en-US" sz="3200" b="1" dirty="0" err="1"/>
              <a:t>UniGraph</a:t>
            </a:r>
            <a:r>
              <a:rPr lang="en-US" sz="3200" b="1" dirty="0"/>
              <a:t>: </a:t>
            </a:r>
            <a:r>
              <a:rPr lang="en-US" altLang="zh-CN" sz="3200" b="1" dirty="0"/>
              <a:t>Graph</a:t>
            </a:r>
            <a:r>
              <a:rPr lang="zh-CN" altLang="en-US" sz="3200" b="1" dirty="0"/>
              <a:t> </a:t>
            </a:r>
            <a:r>
              <a:rPr lang="en-US" sz="3200" b="1" dirty="0"/>
              <a:t>Foundation Model for Text-Attributed Graphs</a:t>
            </a:r>
          </a:p>
        </p:txBody>
      </p:sp>
      <p:sp>
        <p:nvSpPr>
          <p:cNvPr id="8" name="TextBox 7">
            <a:extLst>
              <a:ext uri="{FF2B5EF4-FFF2-40B4-BE49-F238E27FC236}">
                <a16:creationId xmlns:a16="http://schemas.microsoft.com/office/drawing/2014/main" id="{74B83832-A652-DE25-A6E9-B652634A6F07}"/>
              </a:ext>
            </a:extLst>
          </p:cNvPr>
          <p:cNvSpPr txBox="1"/>
          <p:nvPr/>
        </p:nvSpPr>
        <p:spPr>
          <a:xfrm>
            <a:off x="152400" y="6235998"/>
            <a:ext cx="8991600" cy="923330"/>
          </a:xfrm>
          <a:prstGeom prst="rect">
            <a:avLst/>
          </a:prstGeom>
          <a:noFill/>
        </p:spPr>
        <p:txBody>
          <a:bodyPr wrap="square">
            <a:spAutoFit/>
          </a:bodyPr>
          <a:lstStyle/>
          <a:p>
            <a:r>
              <a:rPr lang="en-US" altLang="zh-CN" dirty="0"/>
              <a:t>[1]</a:t>
            </a:r>
            <a:r>
              <a:rPr lang="zh-CN" altLang="en-US" dirty="0"/>
              <a:t> </a:t>
            </a:r>
            <a:r>
              <a:rPr lang="en-US" dirty="0" err="1"/>
              <a:t>UniGraph</a:t>
            </a:r>
            <a:r>
              <a:rPr lang="en-US" dirty="0"/>
              <a:t>: Learning a Unified Cross-Domain Foundation Model for Text-Attributed Graphs</a:t>
            </a:r>
            <a:r>
              <a:rPr lang="zh-CN" altLang="en-US" dirty="0"/>
              <a:t> </a:t>
            </a:r>
            <a:r>
              <a:rPr lang="en-US" altLang="zh-CN" dirty="0"/>
              <a:t>[KDD’25]</a:t>
            </a:r>
          </a:p>
          <a:p>
            <a:endParaRPr lang="en-US" altLang="zh-CN" dirty="0"/>
          </a:p>
        </p:txBody>
      </p:sp>
      <p:sp>
        <p:nvSpPr>
          <p:cNvPr id="4" name="Google Shape;213;p10">
            <a:extLst>
              <a:ext uri="{FF2B5EF4-FFF2-40B4-BE49-F238E27FC236}">
                <a16:creationId xmlns:a16="http://schemas.microsoft.com/office/drawing/2014/main" id="{8E431186-C1DF-31E0-F013-29DD5FF995A4}"/>
              </a:ext>
            </a:extLst>
          </p:cNvPr>
          <p:cNvSpPr txBox="1">
            <a:spLocks/>
          </p:cNvSpPr>
          <p:nvPr/>
        </p:nvSpPr>
        <p:spPr>
          <a:xfrm>
            <a:off x="7658100" y="651510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179566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8763D-FF2C-3325-6CEC-8B52539788A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4E207B-1B04-F7C6-BA91-22371CCC6EA9}"/>
              </a:ext>
            </a:extLst>
          </p:cNvPr>
          <p:cNvSpPr>
            <a:spLocks noGrp="1"/>
          </p:cNvSpPr>
          <p:nvPr>
            <p:ph idx="1"/>
          </p:nvPr>
        </p:nvSpPr>
        <p:spPr>
          <a:xfrm>
            <a:off x="457200" y="1600200"/>
            <a:ext cx="8229600" cy="4724400"/>
          </a:xfrm>
        </p:spPr>
        <p:txBody>
          <a:bodyPr>
            <a:normAutofit fontScale="70000" lnSpcReduction="20000"/>
          </a:bodyPr>
          <a:lstStyle/>
          <a:p>
            <a:pPr marL="0" indent="0">
              <a:buNone/>
            </a:pPr>
            <a:r>
              <a:rPr lang="en-HK" sz="3400" dirty="0" err="1"/>
              <a:t>UniGraph</a:t>
            </a:r>
            <a:r>
              <a:rPr lang="en-HK" sz="3400" dirty="0"/>
              <a:t> consists of three main components:</a:t>
            </a:r>
          </a:p>
          <a:p>
            <a:pPr marL="0" indent="0">
              <a:buNone/>
            </a:pPr>
            <a:endParaRPr lang="en-HK" sz="3400" dirty="0"/>
          </a:p>
          <a:p>
            <a:r>
              <a:rPr lang="en-HK" b="1" dirty="0"/>
              <a:t>Cascaded LM-GNN Backbone</a:t>
            </a:r>
            <a:endParaRPr lang="en-HK" dirty="0"/>
          </a:p>
          <a:p>
            <a:pPr lvl="1"/>
            <a:r>
              <a:rPr lang="en-HK" dirty="0"/>
              <a:t>Language Model (LM) encoder for processing text attributes</a:t>
            </a:r>
          </a:p>
          <a:p>
            <a:pPr lvl="1"/>
            <a:r>
              <a:rPr lang="en-HK" dirty="0"/>
              <a:t>Graph Neural Network (GNN) encoder for capturing graph structure</a:t>
            </a:r>
          </a:p>
          <a:p>
            <a:pPr lvl="1"/>
            <a:r>
              <a:rPr lang="en-HK" dirty="0"/>
              <a:t>Fusion layer to combine LM and GNN outputs</a:t>
            </a:r>
          </a:p>
          <a:p>
            <a:r>
              <a:rPr lang="en-HK" b="1" dirty="0"/>
              <a:t>Graph Siamese Masked Autoencoders</a:t>
            </a:r>
            <a:endParaRPr lang="en-HK" dirty="0"/>
          </a:p>
          <a:p>
            <a:pPr lvl="1"/>
            <a:r>
              <a:rPr lang="en-HK" dirty="0"/>
              <a:t>Masked Language </a:t>
            </a:r>
            <a:r>
              <a:rPr lang="en-HK" dirty="0" err="1"/>
              <a:t>Modeling</a:t>
            </a:r>
            <a:r>
              <a:rPr lang="en-HK" dirty="0"/>
              <a:t> (MLM) for text understanding</a:t>
            </a:r>
          </a:p>
          <a:p>
            <a:pPr lvl="1"/>
            <a:r>
              <a:rPr lang="en-HK" dirty="0"/>
              <a:t>Latent space regularization for better representation learning</a:t>
            </a:r>
          </a:p>
          <a:p>
            <a:pPr lvl="1"/>
            <a:r>
              <a:rPr lang="en-HK" dirty="0"/>
              <a:t>Target networks with exponential moving average updates</a:t>
            </a:r>
          </a:p>
          <a:p>
            <a:r>
              <a:rPr lang="en-HK" b="1" dirty="0"/>
              <a:t>Instruction Tuning</a:t>
            </a:r>
            <a:endParaRPr lang="en-HK" dirty="0"/>
          </a:p>
          <a:p>
            <a:pPr lvl="1"/>
            <a:r>
              <a:rPr lang="en-HK" dirty="0"/>
              <a:t>Zero-shot transfer capabilities</a:t>
            </a:r>
          </a:p>
          <a:p>
            <a:pPr lvl="1"/>
            <a:r>
              <a:rPr lang="en-HK" dirty="0"/>
              <a:t>Task-specific instruction processing</a:t>
            </a:r>
          </a:p>
          <a:p>
            <a:pPr lvl="1"/>
            <a:r>
              <a:rPr lang="en-HK" dirty="0" err="1"/>
              <a:t>LoRA</a:t>
            </a:r>
            <a:r>
              <a:rPr lang="en-HK" dirty="0"/>
              <a:t>-based parameter-efficient fine-tuning</a:t>
            </a:r>
          </a:p>
        </p:txBody>
      </p:sp>
      <p:sp>
        <p:nvSpPr>
          <p:cNvPr id="7" name="Title 1">
            <a:extLst>
              <a:ext uri="{FF2B5EF4-FFF2-40B4-BE49-F238E27FC236}">
                <a16:creationId xmlns:a16="http://schemas.microsoft.com/office/drawing/2014/main" id="{33CF2D4B-2D1B-72F6-2AA3-C8899D26D2DB}"/>
              </a:ext>
            </a:extLst>
          </p:cNvPr>
          <p:cNvSpPr>
            <a:spLocks noGrp="1"/>
          </p:cNvSpPr>
          <p:nvPr>
            <p:ph type="title"/>
          </p:nvPr>
        </p:nvSpPr>
        <p:spPr>
          <a:xfrm>
            <a:off x="762000" y="229907"/>
            <a:ext cx="7620000" cy="1143000"/>
          </a:xfrm>
        </p:spPr>
        <p:txBody>
          <a:bodyPr>
            <a:noAutofit/>
          </a:bodyPr>
          <a:lstStyle/>
          <a:p>
            <a:r>
              <a:rPr lang="en-US" sz="3200" b="1" dirty="0" err="1"/>
              <a:t>UniGraph</a:t>
            </a:r>
            <a:r>
              <a:rPr lang="en-US" sz="3200" b="1" dirty="0"/>
              <a:t>: </a:t>
            </a:r>
            <a:r>
              <a:rPr lang="en-US" altLang="zh-CN" sz="3200" b="1" dirty="0"/>
              <a:t>Graph</a:t>
            </a:r>
            <a:r>
              <a:rPr lang="zh-CN" altLang="en-US" sz="3200" b="1" dirty="0"/>
              <a:t> </a:t>
            </a:r>
            <a:r>
              <a:rPr lang="en-US" sz="3200" b="1" dirty="0"/>
              <a:t>Foundation Model for Text-Attributed Graphs</a:t>
            </a:r>
          </a:p>
        </p:txBody>
      </p:sp>
      <p:sp>
        <p:nvSpPr>
          <p:cNvPr id="8" name="TextBox 7">
            <a:extLst>
              <a:ext uri="{FF2B5EF4-FFF2-40B4-BE49-F238E27FC236}">
                <a16:creationId xmlns:a16="http://schemas.microsoft.com/office/drawing/2014/main" id="{454444D0-D80E-47AA-A4E3-373B24854E34}"/>
              </a:ext>
            </a:extLst>
          </p:cNvPr>
          <p:cNvSpPr txBox="1"/>
          <p:nvPr/>
        </p:nvSpPr>
        <p:spPr>
          <a:xfrm>
            <a:off x="152400" y="6235998"/>
            <a:ext cx="8991600" cy="923330"/>
          </a:xfrm>
          <a:prstGeom prst="rect">
            <a:avLst/>
          </a:prstGeom>
          <a:noFill/>
        </p:spPr>
        <p:txBody>
          <a:bodyPr wrap="square">
            <a:spAutoFit/>
          </a:bodyPr>
          <a:lstStyle/>
          <a:p>
            <a:r>
              <a:rPr lang="en-US" altLang="zh-CN" dirty="0"/>
              <a:t>[1]</a:t>
            </a:r>
            <a:r>
              <a:rPr lang="zh-CN" altLang="en-US" dirty="0"/>
              <a:t> </a:t>
            </a:r>
            <a:r>
              <a:rPr lang="en-US" dirty="0" err="1"/>
              <a:t>UniGraph</a:t>
            </a:r>
            <a:r>
              <a:rPr lang="en-US" dirty="0"/>
              <a:t>: Learning a Unified Cross-Domain Foundation Model for Text-Attributed Graphs</a:t>
            </a:r>
            <a:r>
              <a:rPr lang="zh-CN" altLang="en-US" dirty="0"/>
              <a:t> </a:t>
            </a:r>
            <a:r>
              <a:rPr lang="en-US" altLang="zh-CN" dirty="0"/>
              <a:t>[KDD’25]</a:t>
            </a:r>
          </a:p>
          <a:p>
            <a:endParaRPr lang="en-US" altLang="zh-CN" dirty="0"/>
          </a:p>
        </p:txBody>
      </p:sp>
      <p:sp>
        <p:nvSpPr>
          <p:cNvPr id="4" name="Google Shape;213;p10">
            <a:extLst>
              <a:ext uri="{FF2B5EF4-FFF2-40B4-BE49-F238E27FC236}">
                <a16:creationId xmlns:a16="http://schemas.microsoft.com/office/drawing/2014/main" id="{30B62D85-2718-D1C3-81D6-E2B568D4C5D8}"/>
              </a:ext>
            </a:extLst>
          </p:cNvPr>
          <p:cNvSpPr txBox="1">
            <a:spLocks/>
          </p:cNvSpPr>
          <p:nvPr/>
        </p:nvSpPr>
        <p:spPr>
          <a:xfrm>
            <a:off x="6693877" y="651510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027605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0B7F8-4CD8-C095-1942-7F5B6236D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A9EE5D-C17A-FB87-2FC2-3EDC073F9777}"/>
              </a:ext>
            </a:extLst>
          </p:cNvPr>
          <p:cNvSpPr>
            <a:spLocks noGrp="1"/>
          </p:cNvSpPr>
          <p:nvPr>
            <p:ph type="title"/>
          </p:nvPr>
        </p:nvSpPr>
        <p:spPr>
          <a:xfrm>
            <a:off x="762000" y="229907"/>
            <a:ext cx="7620000" cy="1143000"/>
          </a:xfrm>
        </p:spPr>
        <p:txBody>
          <a:bodyPr>
            <a:noAutofit/>
          </a:bodyPr>
          <a:lstStyle/>
          <a:p>
            <a:r>
              <a:rPr lang="en-US" sz="3200" b="1" dirty="0" err="1"/>
              <a:t>UniGraph</a:t>
            </a:r>
            <a:r>
              <a:rPr lang="en-US" sz="3200" b="1" dirty="0"/>
              <a:t>: </a:t>
            </a:r>
            <a:r>
              <a:rPr lang="en-US" altLang="zh-CN" sz="3200" b="1" dirty="0"/>
              <a:t>Graph</a:t>
            </a:r>
            <a:r>
              <a:rPr lang="zh-CN" altLang="en-US" sz="3200" b="1" dirty="0"/>
              <a:t> </a:t>
            </a:r>
            <a:r>
              <a:rPr lang="en-US" sz="3200" b="1" dirty="0"/>
              <a:t>Foundation Model for Text-Attributed Graphs</a:t>
            </a:r>
          </a:p>
        </p:txBody>
      </p:sp>
      <p:sp>
        <p:nvSpPr>
          <p:cNvPr id="4" name="TextBox 3">
            <a:extLst>
              <a:ext uri="{FF2B5EF4-FFF2-40B4-BE49-F238E27FC236}">
                <a16:creationId xmlns:a16="http://schemas.microsoft.com/office/drawing/2014/main" id="{3388E28D-4587-4CE9-1015-0929A0CFBC9B}"/>
              </a:ext>
            </a:extLst>
          </p:cNvPr>
          <p:cNvSpPr txBox="1"/>
          <p:nvPr/>
        </p:nvSpPr>
        <p:spPr>
          <a:xfrm>
            <a:off x="152400" y="6235998"/>
            <a:ext cx="8991600" cy="923330"/>
          </a:xfrm>
          <a:prstGeom prst="rect">
            <a:avLst/>
          </a:prstGeom>
          <a:noFill/>
        </p:spPr>
        <p:txBody>
          <a:bodyPr wrap="square">
            <a:spAutoFit/>
          </a:bodyPr>
          <a:lstStyle/>
          <a:p>
            <a:r>
              <a:rPr lang="en-US" altLang="zh-CN" dirty="0"/>
              <a:t>[1]</a:t>
            </a:r>
            <a:r>
              <a:rPr lang="zh-CN" altLang="en-US" dirty="0"/>
              <a:t> </a:t>
            </a:r>
            <a:r>
              <a:rPr lang="en-US" dirty="0" err="1"/>
              <a:t>UniGraph</a:t>
            </a:r>
            <a:r>
              <a:rPr lang="en-US" dirty="0"/>
              <a:t>: Learning a Unified Cross-Domain Foundation Model for Text-Attributed Graphs</a:t>
            </a:r>
            <a:r>
              <a:rPr lang="zh-CN" altLang="en-US" dirty="0"/>
              <a:t> </a:t>
            </a:r>
            <a:r>
              <a:rPr lang="en-US" altLang="zh-CN" dirty="0"/>
              <a:t>[KDD’25]</a:t>
            </a:r>
          </a:p>
          <a:p>
            <a:endParaRPr lang="en-US" altLang="zh-CN" dirty="0"/>
          </a:p>
        </p:txBody>
      </p:sp>
      <p:pic>
        <p:nvPicPr>
          <p:cNvPr id="5" name="Picture 4">
            <a:extLst>
              <a:ext uri="{FF2B5EF4-FFF2-40B4-BE49-F238E27FC236}">
                <a16:creationId xmlns:a16="http://schemas.microsoft.com/office/drawing/2014/main" id="{C1E7BD3A-F30F-8BE2-7FD2-73FABE4A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01" y="1447800"/>
            <a:ext cx="8500598" cy="4713305"/>
          </a:xfrm>
          <a:prstGeom prst="rect">
            <a:avLst/>
          </a:prstGeom>
        </p:spPr>
      </p:pic>
      <p:sp>
        <p:nvSpPr>
          <p:cNvPr id="7" name="Google Shape;213;p10">
            <a:extLst>
              <a:ext uri="{FF2B5EF4-FFF2-40B4-BE49-F238E27FC236}">
                <a16:creationId xmlns:a16="http://schemas.microsoft.com/office/drawing/2014/main" id="{8A5602CF-96D7-264F-D0FE-2F86EBAE047F}"/>
              </a:ext>
            </a:extLst>
          </p:cNvPr>
          <p:cNvSpPr txBox="1">
            <a:spLocks/>
          </p:cNvSpPr>
          <p:nvPr/>
        </p:nvSpPr>
        <p:spPr>
          <a:xfrm>
            <a:off x="7353300"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587617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2A22-ED44-70F0-671D-27F6180935AC}"/>
              </a:ext>
            </a:extLst>
          </p:cNvPr>
          <p:cNvSpPr>
            <a:spLocks noGrp="1"/>
          </p:cNvSpPr>
          <p:nvPr>
            <p:ph type="title"/>
          </p:nvPr>
        </p:nvSpPr>
        <p:spPr/>
        <p:txBody>
          <a:bodyPr>
            <a:noAutofit/>
          </a:bodyPr>
          <a:lstStyle/>
          <a:p>
            <a:r>
              <a:rPr lang="en-US" sz="3200" b="1" dirty="0"/>
              <a:t>Graph </a:t>
            </a:r>
            <a:r>
              <a:rPr lang="en-US" altLang="zh-CN" sz="3200" b="1" dirty="0"/>
              <a:t>Foundational</a:t>
            </a:r>
            <a:r>
              <a:rPr lang="zh-CN" altLang="en-US" sz="3200" b="1" dirty="0"/>
              <a:t> </a:t>
            </a:r>
            <a:r>
              <a:rPr lang="en-US" sz="3200" b="1" dirty="0"/>
              <a:t>Model for All Classification Tasks</a:t>
            </a:r>
          </a:p>
        </p:txBody>
      </p:sp>
      <p:sp>
        <p:nvSpPr>
          <p:cNvPr id="4" name="TextBox 3">
            <a:extLst>
              <a:ext uri="{FF2B5EF4-FFF2-40B4-BE49-F238E27FC236}">
                <a16:creationId xmlns:a16="http://schemas.microsoft.com/office/drawing/2014/main" id="{B1A629FA-956B-8687-CBEB-2288C4B8615F}"/>
              </a:ext>
            </a:extLst>
          </p:cNvPr>
          <p:cNvSpPr txBox="1"/>
          <p:nvPr/>
        </p:nvSpPr>
        <p:spPr>
          <a:xfrm>
            <a:off x="152400" y="6488668"/>
            <a:ext cx="8382000" cy="646331"/>
          </a:xfrm>
          <a:prstGeom prst="rect">
            <a:avLst/>
          </a:prstGeom>
          <a:noFill/>
        </p:spPr>
        <p:txBody>
          <a:bodyPr wrap="square">
            <a:spAutoFit/>
          </a:bodyPr>
          <a:lstStyle/>
          <a:p>
            <a:r>
              <a:rPr lang="en-US" altLang="zh-CN" dirty="0"/>
              <a:t>[1]</a:t>
            </a:r>
            <a:r>
              <a:rPr lang="zh-CN" altLang="en-US" dirty="0"/>
              <a:t> </a:t>
            </a:r>
            <a:r>
              <a:rPr lang="en-US" dirty="0"/>
              <a:t>One for All: Towards Training One Graph Model for All Classification Tasks</a:t>
            </a:r>
            <a:r>
              <a:rPr lang="zh-CN" altLang="en-US" dirty="0"/>
              <a:t> </a:t>
            </a:r>
            <a:r>
              <a:rPr lang="en-US" altLang="zh-CN" dirty="0"/>
              <a:t>[ICLR’24]</a:t>
            </a:r>
          </a:p>
          <a:p>
            <a:endParaRPr lang="en-US" altLang="zh-CN" dirty="0"/>
          </a:p>
        </p:txBody>
      </p:sp>
      <p:pic>
        <p:nvPicPr>
          <p:cNvPr id="5" name="Picture 4"/>
          <p:cNvPicPr>
            <a:picLocks noChangeAspect="1"/>
          </p:cNvPicPr>
          <p:nvPr/>
        </p:nvPicPr>
        <p:blipFill>
          <a:blip r:embed="rId2"/>
          <a:stretch>
            <a:fillRect/>
          </a:stretch>
        </p:blipFill>
        <p:spPr>
          <a:xfrm>
            <a:off x="137160" y="2057400"/>
            <a:ext cx="8778240" cy="2758011"/>
          </a:xfrm>
          <a:prstGeom prst="rect">
            <a:avLst/>
          </a:prstGeom>
        </p:spPr>
      </p:pic>
      <p:pic>
        <p:nvPicPr>
          <p:cNvPr id="6" name="Picture 5"/>
          <p:cNvPicPr>
            <a:picLocks noChangeAspect="1"/>
          </p:cNvPicPr>
          <p:nvPr/>
        </p:nvPicPr>
        <p:blipFill>
          <a:blip r:embed="rId3"/>
          <a:stretch>
            <a:fillRect/>
          </a:stretch>
        </p:blipFill>
        <p:spPr>
          <a:xfrm>
            <a:off x="152401" y="5226507"/>
            <a:ext cx="8763000" cy="425532"/>
          </a:xfrm>
          <a:prstGeom prst="rect">
            <a:avLst/>
          </a:prstGeom>
        </p:spPr>
      </p:pic>
      <p:sp>
        <p:nvSpPr>
          <p:cNvPr id="8" name="Google Shape;213;p10">
            <a:extLst>
              <a:ext uri="{FF2B5EF4-FFF2-40B4-BE49-F238E27FC236}">
                <a16:creationId xmlns:a16="http://schemas.microsoft.com/office/drawing/2014/main" id="{D97B7C0E-A69A-8275-C66D-0B3524524A4D}"/>
              </a:ext>
            </a:extLst>
          </p:cNvPr>
          <p:cNvSpPr txBox="1">
            <a:spLocks/>
          </p:cNvSpPr>
          <p:nvPr/>
        </p:nvSpPr>
        <p:spPr>
          <a:xfrm>
            <a:off x="7658100" y="6446708"/>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48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90815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914400" y="83995"/>
            <a:ext cx="5591871" cy="1143000"/>
          </a:xfrm>
        </p:spPr>
        <p:txBody>
          <a:bodyPr>
            <a:normAutofit/>
          </a:bodyPr>
          <a:lstStyle/>
          <a:p>
            <a:r>
              <a:rPr lang="en-US" altLang="zh-CN" b="1" dirty="0"/>
              <a:t>3.</a:t>
            </a:r>
            <a:r>
              <a:rPr lang="zh-CN" altLang="en-US" b="1" dirty="0"/>
              <a:t> </a:t>
            </a:r>
            <a:r>
              <a:rPr lang="en-US" b="1" dirty="0"/>
              <a:t>Graphs for LLMs</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Title 1">
            <a:extLst>
              <a:ext uri="{FF2B5EF4-FFF2-40B4-BE49-F238E27FC236}">
                <a16:creationId xmlns:a16="http://schemas.microsoft.com/office/drawing/2014/main" id="{220BE65A-FCFD-0B64-39CE-2F1D27E20A70}"/>
              </a:ext>
            </a:extLst>
          </p:cNvPr>
          <p:cNvSpPr txBox="1">
            <a:spLocks/>
          </p:cNvSpPr>
          <p:nvPr/>
        </p:nvSpPr>
        <p:spPr>
          <a:xfrm>
            <a:off x="2057400" y="5715000"/>
            <a:ext cx="5591871"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2800" dirty="0">
                <a:ea typeface="+mj-ea"/>
                <a:cs typeface="+mj-cs"/>
              </a:rPr>
              <a:t>Presented</a:t>
            </a:r>
            <a:r>
              <a:rPr lang="zh-CN" altLang="en-US" sz="2800" dirty="0">
                <a:ea typeface="+mj-ea"/>
                <a:cs typeface="+mj-cs"/>
              </a:rPr>
              <a:t> </a:t>
            </a:r>
            <a:r>
              <a:rPr lang="en-US" altLang="zh-CN" sz="2800" dirty="0">
                <a:ea typeface="+mj-ea"/>
                <a:cs typeface="+mj-cs"/>
              </a:rPr>
              <a:t>by</a:t>
            </a:r>
            <a:r>
              <a:rPr lang="zh-CN" altLang="en-US" sz="2800" dirty="0">
                <a:ea typeface="+mj-ea"/>
                <a:cs typeface="+mj-cs"/>
              </a:rPr>
              <a:t> </a:t>
            </a:r>
            <a:r>
              <a:rPr lang="en-US" altLang="zh-CN" sz="2800" dirty="0" err="1">
                <a:solidFill>
                  <a:schemeClr val="tx2"/>
                </a:solidFill>
              </a:rPr>
              <a:t>Longxu</a:t>
            </a:r>
            <a:r>
              <a:rPr lang="en-US" altLang="zh-CN" sz="2800" dirty="0">
                <a:solidFill>
                  <a:schemeClr val="tx2"/>
                </a:solidFill>
              </a:rPr>
              <a:t> Sun</a:t>
            </a:r>
            <a:endParaRPr lang="en-US" sz="2800" dirty="0">
              <a:solidFill>
                <a:schemeClr val="tx2"/>
              </a:solidFill>
            </a:endParaRPr>
          </a:p>
        </p:txBody>
      </p:sp>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06" b="10006"/>
          <a:stretch/>
        </p:blipFill>
        <p:spPr bwMode="auto">
          <a:xfrm>
            <a:off x="4055725" y="4783356"/>
            <a:ext cx="1032550" cy="1032550"/>
          </a:xfrm>
          <a:prstGeom prst="ellipse">
            <a:avLst/>
          </a:prstGeom>
          <a:noFill/>
          <a:ln w="9525">
            <a:noFill/>
            <a:miter lim="800000"/>
            <a:headEnd/>
            <a:tailEnd/>
          </a:ln>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7" name="矩形 2">
            <a:extLst>
              <a:ext uri="{FF2B5EF4-FFF2-40B4-BE49-F238E27FC236}">
                <a16:creationId xmlns:a16="http://schemas.microsoft.com/office/drawing/2014/main" id="{65B17906-B351-D097-0D94-072621EA7102}"/>
              </a:ext>
            </a:extLst>
          </p:cNvPr>
          <p:cNvSpPr/>
          <p:nvPr/>
        </p:nvSpPr>
        <p:spPr>
          <a:xfrm>
            <a:off x="1134170" y="1581552"/>
            <a:ext cx="7438329" cy="2721964"/>
          </a:xfrm>
          <a:prstGeom prst="rect">
            <a:avLst/>
          </a:prstGeom>
        </p:spPr>
        <p:txBody>
          <a:bodyPr wrap="square">
            <a:spAutoFit/>
          </a:bodyPr>
          <a:lstStyle/>
          <a:p>
            <a:pPr lvl="1" algn="just">
              <a:lnSpc>
                <a:spcPct val="120000"/>
              </a:lnSpc>
            </a:pPr>
            <a:r>
              <a:rPr lang="en-US" altLang="zh-CN" sz="2400" dirty="0">
                <a:cs typeface="Times New Roman" panose="02020603050405020304" pitchFamily="18" charset="0"/>
              </a:rPr>
              <a:t>A. </a:t>
            </a:r>
            <a:r>
              <a:rPr lang="en-HK" altLang="zh-CN" sz="2400" dirty="0">
                <a:cs typeface="Times New Roman" panose="02020603050405020304" pitchFamily="18" charset="0"/>
              </a:rPr>
              <a:t>Question-Answering: </a:t>
            </a:r>
            <a:r>
              <a:rPr lang="en-HK" altLang="zh-CN" sz="2400" dirty="0" err="1">
                <a:cs typeface="Times New Roman" panose="02020603050405020304" pitchFamily="18" charset="0"/>
              </a:rPr>
              <a:t>GraphRAG</a:t>
            </a:r>
            <a:endParaRPr lang="en-HK" altLang="zh-CN" sz="2400" dirty="0">
              <a:cs typeface="Times New Roman" panose="02020603050405020304" pitchFamily="18" charset="0"/>
            </a:endParaRPr>
          </a:p>
          <a:p>
            <a:pPr marL="1257300" lvl="2" indent="-342900" algn="just">
              <a:lnSpc>
                <a:spcPct val="120000"/>
              </a:lnSpc>
              <a:buFontTx/>
              <a:buChar char="-"/>
            </a:pPr>
            <a:r>
              <a:rPr lang="en-US" altLang="zh-CN" sz="2400" dirty="0">
                <a:cs typeface="Times New Roman" panose="02020603050405020304" pitchFamily="18" charset="0"/>
              </a:rPr>
              <a:t>From</a:t>
            </a:r>
            <a:r>
              <a:rPr lang="zh-CN" altLang="en-US" sz="2400" dirty="0">
                <a:cs typeface="Times New Roman" panose="02020603050405020304" pitchFamily="18" charset="0"/>
              </a:rPr>
              <a:t> </a:t>
            </a:r>
            <a:r>
              <a:rPr lang="en-US" altLang="zh-CN" sz="2400" dirty="0">
                <a:cs typeface="Times New Roman" panose="02020603050405020304" pitchFamily="18" charset="0"/>
              </a:rPr>
              <a:t>RAG</a:t>
            </a:r>
            <a:r>
              <a:rPr lang="zh-CN" altLang="en-US" sz="2400" dirty="0">
                <a:cs typeface="Times New Roman" panose="02020603050405020304" pitchFamily="18" charset="0"/>
              </a:rPr>
              <a:t> </a:t>
            </a:r>
            <a:r>
              <a:rPr lang="en-US" altLang="zh-CN" sz="2400" dirty="0">
                <a:cs typeface="Times New Roman" panose="02020603050405020304" pitchFamily="18" charset="0"/>
              </a:rPr>
              <a:t>to</a:t>
            </a:r>
            <a:r>
              <a:rPr lang="zh-CN" altLang="en-US" sz="2400" dirty="0">
                <a:cs typeface="Times New Roman" panose="02020603050405020304" pitchFamily="18" charset="0"/>
              </a:rPr>
              <a:t> </a:t>
            </a:r>
            <a:r>
              <a:rPr lang="en-US" altLang="zh-CN" sz="2400" dirty="0" err="1">
                <a:cs typeface="Times New Roman" panose="02020603050405020304" pitchFamily="18" charset="0"/>
              </a:rPr>
              <a:t>GraphRAG</a:t>
            </a:r>
            <a:endParaRPr lang="en-US" altLang="zh-CN" sz="2400" dirty="0">
              <a:cs typeface="Times New Roman" panose="02020603050405020304" pitchFamily="18" charset="0"/>
            </a:endParaRPr>
          </a:p>
          <a:p>
            <a:pPr marL="1257300" lvl="2" indent="-342900" algn="just">
              <a:lnSpc>
                <a:spcPct val="120000"/>
              </a:lnSpc>
              <a:buFontTx/>
              <a:buChar char="-"/>
            </a:pPr>
            <a:r>
              <a:rPr lang="en-US" altLang="zh-CN" sz="2400" dirty="0">
                <a:cs typeface="Times New Roman" panose="02020603050405020304" pitchFamily="18" charset="0"/>
              </a:rPr>
              <a:t>RAG</a:t>
            </a:r>
            <a:r>
              <a:rPr lang="zh-CN" altLang="en-US" sz="2400" dirty="0">
                <a:cs typeface="Times New Roman" panose="02020603050405020304" pitchFamily="18" charset="0"/>
              </a:rPr>
              <a:t> </a:t>
            </a:r>
            <a:r>
              <a:rPr lang="en-US" altLang="zh-CN" sz="2400" dirty="0">
                <a:cs typeface="Times New Roman" panose="02020603050405020304" pitchFamily="18" charset="0"/>
              </a:rPr>
              <a:t>vs</a:t>
            </a:r>
            <a:r>
              <a:rPr lang="zh-CN" altLang="en-US" sz="2400" dirty="0">
                <a:cs typeface="Times New Roman" panose="02020603050405020304" pitchFamily="18" charset="0"/>
              </a:rPr>
              <a:t> </a:t>
            </a:r>
            <a:r>
              <a:rPr lang="en-US" altLang="zh-CN" sz="2400" dirty="0" err="1">
                <a:cs typeface="Times New Roman" panose="02020603050405020304" pitchFamily="18" charset="0"/>
              </a:rPr>
              <a:t>GraphRAG</a:t>
            </a:r>
            <a:endParaRPr lang="en-HK" altLang="zh-CN" sz="2400" dirty="0">
              <a:cs typeface="Times New Roman" panose="02020603050405020304" pitchFamily="18" charset="0"/>
            </a:endParaRPr>
          </a:p>
          <a:p>
            <a:pPr lvl="1" algn="just">
              <a:lnSpc>
                <a:spcPct val="120000"/>
              </a:lnSpc>
            </a:pPr>
            <a:r>
              <a:rPr lang="en-HK" altLang="zh-CN" sz="2400" dirty="0">
                <a:cs typeface="Times New Roman" panose="02020603050405020304" pitchFamily="18" charset="0"/>
              </a:rPr>
              <a:t>B. </a:t>
            </a:r>
            <a:r>
              <a:rPr lang="en-US" altLang="zh-CN" sz="2400" dirty="0">
                <a:cs typeface="Times New Roman" panose="02020603050405020304" pitchFamily="18" charset="0"/>
              </a:rPr>
              <a:t>Agent</a:t>
            </a:r>
            <a:r>
              <a:rPr lang="zh-CN" altLang="en-US" sz="2400" dirty="0">
                <a:cs typeface="Times New Roman" panose="02020603050405020304" pitchFamily="18" charset="0"/>
              </a:rPr>
              <a:t> </a:t>
            </a:r>
            <a:r>
              <a:rPr lang="en-US" altLang="zh-CN" sz="2400" dirty="0">
                <a:cs typeface="Times New Roman" panose="02020603050405020304" pitchFamily="18" charset="0"/>
              </a:rPr>
              <a:t>Memory:</a:t>
            </a:r>
            <a:r>
              <a:rPr lang="zh-CN" altLang="en-US" sz="2400" dirty="0">
                <a:cs typeface="Times New Roman" panose="02020603050405020304" pitchFamily="18" charset="0"/>
              </a:rPr>
              <a:t> </a:t>
            </a:r>
            <a:r>
              <a:rPr lang="en-US" altLang="zh-CN" sz="2400" dirty="0">
                <a:cs typeface="Times New Roman" panose="02020603050405020304" pitchFamily="18" charset="0"/>
              </a:rPr>
              <a:t>Memory</a:t>
            </a:r>
            <a:r>
              <a:rPr lang="zh-CN" altLang="en-US" sz="2400" dirty="0">
                <a:cs typeface="Times New Roman" panose="02020603050405020304" pitchFamily="18" charset="0"/>
              </a:rPr>
              <a:t> </a:t>
            </a:r>
            <a:r>
              <a:rPr lang="en-US" altLang="zh-CN" sz="2400" dirty="0">
                <a:cs typeface="Times New Roman" panose="02020603050405020304" pitchFamily="18" charset="0"/>
              </a:rPr>
              <a:t>Graph</a:t>
            </a:r>
            <a:endParaRPr lang="en-HK" altLang="zh-CN" sz="2400" dirty="0">
              <a:cs typeface="Times New Roman" panose="02020603050405020304" pitchFamily="18" charset="0"/>
            </a:endParaRPr>
          </a:p>
          <a:p>
            <a:pPr lvl="1" algn="just">
              <a:lnSpc>
                <a:spcPct val="120000"/>
              </a:lnSpc>
            </a:pPr>
            <a:r>
              <a:rPr lang="en-HK" altLang="zh-CN" sz="2400" dirty="0">
                <a:cs typeface="Times New Roman" panose="02020603050405020304" pitchFamily="18" charset="0"/>
              </a:rPr>
              <a:t>C. LLM Planning: </a:t>
            </a:r>
            <a:r>
              <a:rPr lang="en-HK" altLang="zh-CN" sz="2400" dirty="0" err="1">
                <a:cs typeface="Times New Roman" panose="02020603050405020304" pitchFamily="18" charset="0"/>
              </a:rPr>
              <a:t>WorkFlow</a:t>
            </a:r>
            <a:r>
              <a:rPr lang="en-HK" altLang="zh-CN" sz="2400" dirty="0">
                <a:cs typeface="Times New Roman" panose="02020603050405020304" pitchFamily="18" charset="0"/>
              </a:rPr>
              <a:t> Graph</a:t>
            </a:r>
          </a:p>
          <a:p>
            <a:pPr lvl="1" algn="just">
              <a:lnSpc>
                <a:spcPct val="120000"/>
              </a:lnSpc>
            </a:pPr>
            <a:r>
              <a:rPr lang="en-US" altLang="zh-CN" sz="2400" dirty="0">
                <a:cs typeface="Times New Roman" panose="02020603050405020304" pitchFamily="18" charset="0"/>
              </a:rPr>
              <a:t>D.</a:t>
            </a:r>
            <a:r>
              <a:rPr lang="zh-CN" altLang="en-US" sz="2400" dirty="0">
                <a:cs typeface="Times New Roman" panose="02020603050405020304" pitchFamily="18" charset="0"/>
              </a:rPr>
              <a:t> </a:t>
            </a:r>
            <a:r>
              <a:rPr lang="en-HK" altLang="zh-CN" sz="2400" dirty="0">
                <a:cs typeface="Times New Roman" panose="02020603050405020304" pitchFamily="18" charset="0"/>
              </a:rPr>
              <a:t>LLM Selection: </a:t>
            </a:r>
            <a:r>
              <a:rPr lang="en-HK" altLang="zh-CN" sz="2400" dirty="0" err="1">
                <a:cs typeface="Times New Roman" panose="02020603050405020304" pitchFamily="18" charset="0"/>
              </a:rPr>
              <a:t>GraphRouter</a:t>
            </a:r>
            <a:endParaRPr lang="en-HK" altLang="zh-CN" sz="2400" dirty="0">
              <a:cs typeface="Times New Roman" panose="02020603050405020304" pitchFamily="18" charset="0"/>
            </a:endParaRPr>
          </a:p>
        </p:txBody>
      </p:sp>
    </p:spTree>
    <p:extLst>
      <p:ext uri="{BB962C8B-B14F-4D97-AF65-F5344CB8AC3E}">
        <p14:creationId xmlns:p14="http://schemas.microsoft.com/office/powerpoint/2010/main" val="130494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Google Shape;189;p34"/>
          <p:cNvPicPr preferRelativeResize="0"/>
          <p:nvPr/>
        </p:nvPicPr>
        <p:blipFill rotWithShape="1">
          <a:blip r:embed="rId2">
            <a:alphaModFix/>
          </a:blip>
          <a:srcRect l="15746" t="3187" r="14914" b="3074"/>
          <a:stretch/>
        </p:blipFill>
        <p:spPr>
          <a:xfrm>
            <a:off x="0" y="-253"/>
            <a:ext cx="6548203" cy="6858000"/>
          </a:xfrm>
          <a:prstGeom prst="rect">
            <a:avLst/>
          </a:prstGeom>
          <a:noFill/>
          <a:ln>
            <a:noFill/>
          </a:ln>
        </p:spPr>
      </p:pic>
      <p:sp>
        <p:nvSpPr>
          <p:cNvPr id="82" name="Google Shape;190;p34"/>
          <p:cNvSpPr txBox="1"/>
          <p:nvPr/>
        </p:nvSpPr>
        <p:spPr>
          <a:xfrm>
            <a:off x="0" y="6468001"/>
            <a:ext cx="5927200" cy="389746"/>
          </a:xfrm>
          <a:prstGeom prst="rect">
            <a:avLst/>
          </a:prstGeom>
          <a:noFill/>
          <a:ln>
            <a:noFill/>
          </a:ln>
        </p:spPr>
        <p:txBody>
          <a:bodyPr spcFirstLastPara="1" wrap="square" lIns="121900" tIns="121900" rIns="121900" bIns="121900" anchor="t" anchorCtr="0">
            <a:spAutoFit/>
          </a:bodyPr>
          <a:lstStyle/>
          <a:p>
            <a:r>
              <a:rPr lang="en-CA" sz="933">
                <a:highlight>
                  <a:schemeClr val="lt2"/>
                </a:highlight>
              </a:rPr>
              <a:t>https://blog.dataiku.com/large-language-model-chatgpt</a:t>
            </a:r>
            <a:endParaRPr sz="933">
              <a:highlight>
                <a:schemeClr val="lt2"/>
              </a:highlight>
            </a:endParaRPr>
          </a:p>
        </p:txBody>
      </p:sp>
      <p:sp>
        <p:nvSpPr>
          <p:cNvPr id="83" name="Google Shape;191;p34"/>
          <p:cNvSpPr txBox="1"/>
          <p:nvPr/>
        </p:nvSpPr>
        <p:spPr>
          <a:xfrm rot="19514746">
            <a:off x="336136" y="403347"/>
            <a:ext cx="1594927" cy="574412"/>
          </a:xfrm>
          <a:prstGeom prst="rect">
            <a:avLst/>
          </a:prstGeom>
          <a:noFill/>
          <a:ln>
            <a:noFill/>
          </a:ln>
        </p:spPr>
        <p:txBody>
          <a:bodyPr spcFirstLastPara="1" wrap="square" lIns="121900" tIns="121900" rIns="121900" bIns="121900" anchor="t" anchorCtr="0">
            <a:spAutoFit/>
          </a:bodyPr>
          <a:lstStyle/>
          <a:p>
            <a:r>
              <a:rPr lang="en-CA" sz="2133" b="1"/>
              <a:t>NARROW</a:t>
            </a:r>
            <a:endParaRPr sz="2133" b="1"/>
          </a:p>
        </p:txBody>
      </p:sp>
      <p:pic>
        <p:nvPicPr>
          <p:cNvPr id="84" name="Google Shape;192;p34"/>
          <p:cNvPicPr preferRelativeResize="0"/>
          <p:nvPr/>
        </p:nvPicPr>
        <p:blipFill>
          <a:blip r:embed="rId3">
            <a:alphaModFix/>
          </a:blip>
          <a:stretch>
            <a:fillRect/>
          </a:stretch>
        </p:blipFill>
        <p:spPr>
          <a:xfrm>
            <a:off x="6569241" y="5047577"/>
            <a:ext cx="2241384" cy="588140"/>
          </a:xfrm>
          <a:prstGeom prst="rect">
            <a:avLst/>
          </a:prstGeom>
          <a:noFill/>
          <a:ln>
            <a:noFill/>
          </a:ln>
        </p:spPr>
      </p:pic>
      <p:sp>
        <p:nvSpPr>
          <p:cNvPr id="85" name="Google Shape;193;p34"/>
          <p:cNvSpPr/>
          <p:nvPr/>
        </p:nvSpPr>
        <p:spPr>
          <a:xfrm>
            <a:off x="2702000" y="4684347"/>
            <a:ext cx="1668000" cy="1638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 name="Google Shape;194;p34"/>
          <p:cNvSpPr/>
          <p:nvPr/>
        </p:nvSpPr>
        <p:spPr>
          <a:xfrm>
            <a:off x="6219973" y="2828331"/>
            <a:ext cx="2804184" cy="2938106"/>
          </a:xfrm>
          <a:prstGeom prst="roundRect">
            <a:avLst>
              <a:gd name="adj" fmla="val 16667"/>
            </a:avLst>
          </a:prstGeom>
          <a:noFill/>
          <a:ln w="38100" cap="flat" cmpd="sng">
            <a:solidFill>
              <a:srgbClr val="888888"/>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7" name="Google Shape;195;p34"/>
          <p:cNvCxnSpPr>
            <a:stCxn id="86" idx="1"/>
            <a:endCxn id="85" idx="3"/>
          </p:cNvCxnSpPr>
          <p:nvPr/>
        </p:nvCxnSpPr>
        <p:spPr>
          <a:xfrm flipH="1">
            <a:off x="4370000" y="4297384"/>
            <a:ext cx="1849973" cy="1205963"/>
          </a:xfrm>
          <a:prstGeom prst="straightConnector1">
            <a:avLst/>
          </a:prstGeom>
          <a:noFill/>
          <a:ln w="38100" cap="flat" cmpd="sng">
            <a:solidFill>
              <a:srgbClr val="FF0000"/>
            </a:solidFill>
            <a:prstDash val="solid"/>
            <a:round/>
            <a:headEnd type="none" w="med" len="med"/>
            <a:tailEnd type="triangle" w="med" len="med"/>
          </a:ln>
        </p:spPr>
      </p:cxnSp>
      <p:pic>
        <p:nvPicPr>
          <p:cNvPr id="89" name="Google Shape;196;p34"/>
          <p:cNvPicPr preferRelativeResize="0"/>
          <p:nvPr/>
        </p:nvPicPr>
        <p:blipFill rotWithShape="1">
          <a:blip r:embed="rId4">
            <a:alphaModFix/>
          </a:blip>
          <a:srcRect l="15174" t="33004" r="17594" b="33539"/>
          <a:stretch/>
        </p:blipFill>
        <p:spPr>
          <a:xfrm>
            <a:off x="6569241" y="4409959"/>
            <a:ext cx="2241384" cy="559970"/>
          </a:xfrm>
          <a:prstGeom prst="rect">
            <a:avLst/>
          </a:prstGeom>
          <a:noFill/>
          <a:ln>
            <a:noFill/>
          </a:ln>
        </p:spPr>
      </p:pic>
      <p:pic>
        <p:nvPicPr>
          <p:cNvPr id="90" name="Google Shape;197;p34"/>
          <p:cNvPicPr preferRelativeResize="0"/>
          <p:nvPr/>
        </p:nvPicPr>
        <p:blipFill>
          <a:blip r:embed="rId5">
            <a:alphaModFix/>
          </a:blip>
          <a:stretch>
            <a:fillRect/>
          </a:stretch>
        </p:blipFill>
        <p:spPr>
          <a:xfrm>
            <a:off x="6700543" y="3615577"/>
            <a:ext cx="1957058" cy="644754"/>
          </a:xfrm>
          <a:prstGeom prst="rect">
            <a:avLst/>
          </a:prstGeom>
          <a:noFill/>
          <a:ln>
            <a:noFill/>
          </a:ln>
        </p:spPr>
      </p:pic>
      <p:pic>
        <p:nvPicPr>
          <p:cNvPr id="91" name="Google Shape;198;p34"/>
          <p:cNvPicPr preferRelativeResize="0"/>
          <p:nvPr/>
        </p:nvPicPr>
        <p:blipFill>
          <a:blip r:embed="rId6">
            <a:alphaModFix/>
          </a:blip>
          <a:stretch>
            <a:fillRect/>
          </a:stretch>
        </p:blipFill>
        <p:spPr>
          <a:xfrm>
            <a:off x="6731091" y="2899577"/>
            <a:ext cx="1917684" cy="644754"/>
          </a:xfrm>
          <a:prstGeom prst="rect">
            <a:avLst/>
          </a:prstGeom>
          <a:noFill/>
          <a:ln>
            <a:noFill/>
          </a:ln>
        </p:spPr>
      </p:pic>
      <p:sp>
        <p:nvSpPr>
          <p:cNvPr id="92" name="Google Shape;199;p34"/>
          <p:cNvSpPr/>
          <p:nvPr/>
        </p:nvSpPr>
        <p:spPr>
          <a:xfrm>
            <a:off x="1297533" y="1624114"/>
            <a:ext cx="2125200" cy="716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 name="Google Shape;200;p34"/>
          <p:cNvSpPr/>
          <p:nvPr/>
        </p:nvSpPr>
        <p:spPr>
          <a:xfrm>
            <a:off x="3942433" y="2828331"/>
            <a:ext cx="2125200" cy="716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Text 9">
            <a:extLst>
              <a:ext uri="{FF2B5EF4-FFF2-40B4-BE49-F238E27FC236}">
                <a16:creationId xmlns:a16="http://schemas.microsoft.com/office/drawing/2014/main" id="{68DD6001-09DD-A9F0-109C-A8167BA9E59A}"/>
              </a:ext>
            </a:extLst>
          </p:cNvPr>
          <p:cNvSpPr/>
          <p:nvPr/>
        </p:nvSpPr>
        <p:spPr>
          <a:xfrm>
            <a:off x="6381612" y="238745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Calibri Bold" pitchFamily="34" charset="0"/>
                <a:ea typeface="Calibri Bold" pitchFamily="34" charset="-122"/>
                <a:cs typeface="Calibri Bold" pitchFamily="34" charset="-120"/>
              </a:rPr>
              <a:t>Notable Examples</a:t>
            </a:r>
            <a:endParaRPr lang="en-US" sz="1950" dirty="0"/>
          </a:p>
        </p:txBody>
      </p:sp>
      <p:sp>
        <p:nvSpPr>
          <p:cNvPr id="3" name="Text 19">
            <a:extLst>
              <a:ext uri="{FF2B5EF4-FFF2-40B4-BE49-F238E27FC236}">
                <a16:creationId xmlns:a16="http://schemas.microsoft.com/office/drawing/2014/main" id="{84E69EB9-86EC-D5C7-EE1A-12F17C06159D}"/>
              </a:ext>
            </a:extLst>
          </p:cNvPr>
          <p:cNvSpPr/>
          <p:nvPr/>
        </p:nvSpPr>
        <p:spPr>
          <a:xfrm>
            <a:off x="6329904" y="215499"/>
            <a:ext cx="2814095" cy="1381140"/>
          </a:xfrm>
          <a:prstGeom prst="rect">
            <a:avLst/>
          </a:prstGeom>
          <a:noFill/>
          <a:ln/>
        </p:spPr>
        <p:txBody>
          <a:bodyPr wrap="square" lIns="0" tIns="0" rIns="0" bIns="0" rtlCol="0" anchor="t"/>
          <a:lstStyle/>
          <a:p>
            <a:pPr marL="0" indent="0">
              <a:buNone/>
            </a:pPr>
            <a:r>
              <a:rPr lang="en-US" sz="2000" b="1" dirty="0">
                <a:solidFill>
                  <a:srgbClr val="272525"/>
                </a:solidFill>
                <a:latin typeface="Calibri" pitchFamily="34" charset="0"/>
                <a:ea typeface="Calibri" pitchFamily="34" charset="-122"/>
                <a:cs typeface="Calibri" pitchFamily="34" charset="-120"/>
              </a:rPr>
              <a:t>Scale matters:</a:t>
            </a:r>
            <a:r>
              <a:rPr lang="en-US" sz="2000" dirty="0">
                <a:solidFill>
                  <a:srgbClr val="272525"/>
                </a:solidFill>
                <a:latin typeface="Calibri" pitchFamily="34" charset="0"/>
                <a:ea typeface="Calibri" pitchFamily="34" charset="-122"/>
                <a:cs typeface="Calibri" pitchFamily="34" charset="-120"/>
              </a:rPr>
              <a:t> modern LLMs often contain billions of parameters and are trained on trillions of tokens.</a:t>
            </a:r>
            <a:endParaRPr lang="en-US" sz="2000" dirty="0"/>
          </a:p>
        </p:txBody>
      </p:sp>
      <p:sp>
        <p:nvSpPr>
          <p:cNvPr id="7" name="Google Shape;213;p10">
            <a:extLst>
              <a:ext uri="{FF2B5EF4-FFF2-40B4-BE49-F238E27FC236}">
                <a16:creationId xmlns:a16="http://schemas.microsoft.com/office/drawing/2014/main" id="{2E171095-0EF0-2396-4A0F-361DB1E766E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56064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E7AE-8D92-3BE2-2C2C-1294C45928CA}"/>
              </a:ext>
            </a:extLst>
          </p:cNvPr>
          <p:cNvSpPr>
            <a:spLocks noGrp="1"/>
          </p:cNvSpPr>
          <p:nvPr>
            <p:ph type="title"/>
          </p:nvPr>
        </p:nvSpPr>
        <p:spPr>
          <a:xfrm>
            <a:off x="356088" y="-134292"/>
            <a:ext cx="8229600" cy="1143000"/>
          </a:xfrm>
        </p:spPr>
        <p:txBody>
          <a:bodyPr>
            <a:normAutofit/>
          </a:bodyPr>
          <a:lstStyle/>
          <a:p>
            <a:pPr algn="l"/>
            <a:r>
              <a:rPr lang="en-US" altLang="zh-CN" sz="4000" b="1" dirty="0">
                <a:latin typeface="+mn-lt"/>
              </a:rPr>
              <a:t>From</a:t>
            </a:r>
            <a:r>
              <a:rPr lang="zh-CN" altLang="en-US" sz="4000" b="1" dirty="0">
                <a:latin typeface="+mn-lt"/>
              </a:rPr>
              <a:t> </a:t>
            </a:r>
            <a:r>
              <a:rPr lang="en-US" altLang="zh-CN" sz="4000" b="1" dirty="0">
                <a:latin typeface="+mn-lt"/>
              </a:rPr>
              <a:t>RAG</a:t>
            </a:r>
            <a:r>
              <a:rPr lang="zh-CN" altLang="en-US" sz="4000" b="1" dirty="0">
                <a:latin typeface="+mn-lt"/>
              </a:rPr>
              <a:t> </a:t>
            </a:r>
            <a:r>
              <a:rPr lang="en-US" altLang="zh-CN" sz="4000" b="1" dirty="0">
                <a:latin typeface="+mn-lt"/>
              </a:rPr>
              <a:t>to</a:t>
            </a:r>
            <a:r>
              <a:rPr lang="zh-CN" altLang="en-US" sz="4000" b="1" dirty="0">
                <a:latin typeface="+mn-lt"/>
              </a:rPr>
              <a:t> </a:t>
            </a:r>
            <a:r>
              <a:rPr lang="en-US" altLang="zh-CN" sz="4000" b="1" dirty="0" err="1">
                <a:latin typeface="+mn-lt"/>
              </a:rPr>
              <a:t>GraphRAG</a:t>
            </a:r>
            <a:endParaRPr lang="en-US" sz="4000" b="1" dirty="0">
              <a:latin typeface="+mn-lt"/>
            </a:endParaRPr>
          </a:p>
        </p:txBody>
      </p:sp>
      <p:pic>
        <p:nvPicPr>
          <p:cNvPr id="11270" name="Picture 6">
            <a:extLst>
              <a:ext uri="{FF2B5EF4-FFF2-40B4-BE49-F238E27FC236}">
                <a16:creationId xmlns:a16="http://schemas.microsoft.com/office/drawing/2014/main" id="{15778938-E6CB-3088-A6CD-91AB6E5E28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5" t="15382" r="1475" b="4098"/>
          <a:stretch>
            <a:fillRect/>
          </a:stretch>
        </p:blipFill>
        <p:spPr bwMode="auto">
          <a:xfrm>
            <a:off x="-125122" y="1143000"/>
            <a:ext cx="9394243" cy="505936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3;p10">
            <a:extLst>
              <a:ext uri="{FF2B5EF4-FFF2-40B4-BE49-F238E27FC236}">
                <a16:creationId xmlns:a16="http://schemas.microsoft.com/office/drawing/2014/main" id="{D4F12B36-A33F-F94A-4E20-09A40DF6C30C}"/>
              </a:ext>
            </a:extLst>
          </p:cNvPr>
          <p:cNvSpPr txBox="1">
            <a:spLocks/>
          </p:cNvSpPr>
          <p:nvPr/>
        </p:nvSpPr>
        <p:spPr>
          <a:xfrm>
            <a:off x="7658100" y="643319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7" name="TextBox 6">
            <a:extLst>
              <a:ext uri="{FF2B5EF4-FFF2-40B4-BE49-F238E27FC236}">
                <a16:creationId xmlns:a16="http://schemas.microsoft.com/office/drawing/2014/main" id="{D8EA62D4-C648-25C0-7B5D-1FF54AEE391E}"/>
              </a:ext>
            </a:extLst>
          </p:cNvPr>
          <p:cNvSpPr txBox="1"/>
          <p:nvPr/>
        </p:nvSpPr>
        <p:spPr>
          <a:xfrm>
            <a:off x="439615" y="6202363"/>
            <a:ext cx="8062546" cy="461665"/>
          </a:xfrm>
          <a:prstGeom prst="rect">
            <a:avLst/>
          </a:prstGeom>
          <a:noFill/>
        </p:spPr>
        <p:txBody>
          <a:bodyPr wrap="square">
            <a:spAutoFit/>
          </a:bodyPr>
          <a:lstStyle/>
          <a:p>
            <a:r>
              <a:rPr lang="en-HK" sz="2400" dirty="0"/>
              <a:t>Standard RAG retrieves flat text chunks by semantic similarity.</a:t>
            </a:r>
            <a:endParaRPr lang="en-US" sz="2400" dirty="0"/>
          </a:p>
        </p:txBody>
      </p:sp>
    </p:spTree>
    <p:extLst>
      <p:ext uri="{BB962C8B-B14F-4D97-AF65-F5344CB8AC3E}">
        <p14:creationId xmlns:p14="http://schemas.microsoft.com/office/powerpoint/2010/main" val="3246606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2635-1701-F602-3824-B52597E426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2303F3-A55D-D9CD-6C71-500F255E7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0" t="4796" r="58694"/>
          <a:stretch>
            <a:fillRect/>
          </a:stretch>
        </p:blipFill>
        <p:spPr bwMode="auto">
          <a:xfrm>
            <a:off x="4610100" y="3230562"/>
            <a:ext cx="2286000" cy="310475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0F6F32F9-BEAF-0F55-396D-E6A8877106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2" b="72039"/>
          <a:stretch>
            <a:fillRect/>
          </a:stretch>
        </p:blipFill>
        <p:spPr bwMode="auto">
          <a:xfrm>
            <a:off x="0" y="1219200"/>
            <a:ext cx="4572000" cy="176517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B44C8BD-EAE7-AA01-E005-FF6E4DB261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78" b="22222"/>
          <a:stretch>
            <a:fillRect/>
          </a:stretch>
        </p:blipFill>
        <p:spPr bwMode="auto">
          <a:xfrm>
            <a:off x="0" y="2990239"/>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447C829E-0BC0-00A8-2DAA-35E74839A3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778"/>
          <a:stretch>
            <a:fillRect/>
          </a:stretch>
        </p:blipFill>
        <p:spPr bwMode="auto">
          <a:xfrm>
            <a:off x="4355123" y="1225062"/>
            <a:ext cx="4572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5822BF-787E-07B7-49C2-A46F0C7FCB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13" t="7132" r="2431"/>
          <a:stretch>
            <a:fillRect/>
          </a:stretch>
        </p:blipFill>
        <p:spPr bwMode="auto">
          <a:xfrm>
            <a:off x="6781800" y="3326210"/>
            <a:ext cx="2462212" cy="302855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3;p10">
            <a:extLst>
              <a:ext uri="{FF2B5EF4-FFF2-40B4-BE49-F238E27FC236}">
                <a16:creationId xmlns:a16="http://schemas.microsoft.com/office/drawing/2014/main" id="{FACF939E-ED2F-5248-05AC-125868C2BEFB}"/>
              </a:ext>
            </a:extLst>
          </p:cNvPr>
          <p:cNvSpPr txBox="1">
            <a:spLocks/>
          </p:cNvSpPr>
          <p:nvPr/>
        </p:nvSpPr>
        <p:spPr>
          <a:xfrm>
            <a:off x="7573291"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9" name="TextBox 8">
            <a:extLst>
              <a:ext uri="{FF2B5EF4-FFF2-40B4-BE49-F238E27FC236}">
                <a16:creationId xmlns:a16="http://schemas.microsoft.com/office/drawing/2014/main" id="{CD290851-D39C-A660-87E5-6E67117B96D7}"/>
              </a:ext>
            </a:extLst>
          </p:cNvPr>
          <p:cNvSpPr txBox="1"/>
          <p:nvPr/>
        </p:nvSpPr>
        <p:spPr>
          <a:xfrm>
            <a:off x="290330" y="6375336"/>
            <a:ext cx="7722576" cy="461665"/>
          </a:xfrm>
          <a:prstGeom prst="rect">
            <a:avLst/>
          </a:prstGeom>
          <a:noFill/>
        </p:spPr>
        <p:txBody>
          <a:bodyPr wrap="square">
            <a:spAutoFit/>
          </a:bodyPr>
          <a:lstStyle/>
          <a:p>
            <a:r>
              <a:rPr lang="en-US" altLang="zh-CN" sz="2400" dirty="0" err="1"/>
              <a:t>GraphRAG</a:t>
            </a:r>
            <a:r>
              <a:rPr lang="zh-CN" altLang="en-US" sz="2400" dirty="0"/>
              <a:t> </a:t>
            </a:r>
            <a:r>
              <a:rPr lang="en-HK" sz="2400" dirty="0"/>
              <a:t>enables structure-aware retrieval and generation.</a:t>
            </a:r>
            <a:endParaRPr lang="en-US" sz="2400" dirty="0"/>
          </a:p>
        </p:txBody>
      </p:sp>
      <p:sp>
        <p:nvSpPr>
          <p:cNvPr id="16" name="Title 1">
            <a:extLst>
              <a:ext uri="{FF2B5EF4-FFF2-40B4-BE49-F238E27FC236}">
                <a16:creationId xmlns:a16="http://schemas.microsoft.com/office/drawing/2014/main" id="{9DB4EEDA-DB9C-F656-4D48-CD0EF20A405C}"/>
              </a:ext>
            </a:extLst>
          </p:cNvPr>
          <p:cNvSpPr>
            <a:spLocks noGrp="1"/>
          </p:cNvSpPr>
          <p:nvPr>
            <p:ph type="title"/>
          </p:nvPr>
        </p:nvSpPr>
        <p:spPr>
          <a:xfrm>
            <a:off x="356088" y="-134292"/>
            <a:ext cx="8229600" cy="1143000"/>
          </a:xfrm>
        </p:spPr>
        <p:txBody>
          <a:bodyPr>
            <a:normAutofit/>
          </a:bodyPr>
          <a:lstStyle/>
          <a:p>
            <a:pPr algn="l"/>
            <a:r>
              <a:rPr lang="en-US" altLang="zh-CN" sz="4000" b="1" dirty="0">
                <a:latin typeface="+mn-lt"/>
              </a:rPr>
              <a:t>From</a:t>
            </a:r>
            <a:r>
              <a:rPr lang="zh-CN" altLang="en-US" sz="4000" b="1" dirty="0">
                <a:latin typeface="+mn-lt"/>
              </a:rPr>
              <a:t> </a:t>
            </a:r>
            <a:r>
              <a:rPr lang="en-US" altLang="zh-CN" sz="4000" b="1" dirty="0">
                <a:latin typeface="+mn-lt"/>
              </a:rPr>
              <a:t>RAG</a:t>
            </a:r>
            <a:r>
              <a:rPr lang="zh-CN" altLang="en-US" sz="4000" b="1" dirty="0">
                <a:latin typeface="+mn-lt"/>
              </a:rPr>
              <a:t> </a:t>
            </a:r>
            <a:r>
              <a:rPr lang="en-US" altLang="zh-CN" sz="4000" b="1" dirty="0">
                <a:latin typeface="+mn-lt"/>
              </a:rPr>
              <a:t>to</a:t>
            </a:r>
            <a:r>
              <a:rPr lang="zh-CN" altLang="en-US" sz="4000" b="1" dirty="0">
                <a:latin typeface="+mn-lt"/>
              </a:rPr>
              <a:t> </a:t>
            </a:r>
            <a:r>
              <a:rPr lang="en-US" altLang="zh-CN" sz="4000" b="1" dirty="0" err="1">
                <a:latin typeface="+mn-lt"/>
              </a:rPr>
              <a:t>GraphRAG</a:t>
            </a:r>
            <a:endParaRPr lang="en-US" sz="4000" b="1" dirty="0">
              <a:latin typeface="+mn-lt"/>
            </a:endParaRPr>
          </a:p>
        </p:txBody>
      </p:sp>
    </p:spTree>
    <p:extLst>
      <p:ext uri="{BB962C8B-B14F-4D97-AF65-F5344CB8AC3E}">
        <p14:creationId xmlns:p14="http://schemas.microsoft.com/office/powerpoint/2010/main" val="3092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C5407-45A7-CA7B-CF95-B7708D836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1CA71-463B-0835-B58A-DB35D2961B0D}"/>
              </a:ext>
            </a:extLst>
          </p:cNvPr>
          <p:cNvSpPr>
            <a:spLocks noGrp="1"/>
          </p:cNvSpPr>
          <p:nvPr>
            <p:ph type="title"/>
          </p:nvPr>
        </p:nvSpPr>
        <p:spPr>
          <a:xfrm>
            <a:off x="17585" y="-228600"/>
            <a:ext cx="8229600" cy="1143000"/>
          </a:xfrm>
        </p:spPr>
        <p:txBody>
          <a:bodyPr>
            <a:normAutofit/>
          </a:bodyPr>
          <a:lstStyle/>
          <a:p>
            <a:pPr algn="l"/>
            <a:r>
              <a:rPr lang="en-US" sz="3600" b="1" dirty="0" err="1"/>
              <a:t>GraphRAG</a:t>
            </a:r>
            <a:r>
              <a:rPr lang="en-US" sz="3600" b="1" dirty="0"/>
              <a:t> Survey</a:t>
            </a:r>
            <a:r>
              <a:rPr lang="en-US" altLang="zh-CN" sz="3600" b="1" dirty="0"/>
              <a:t>s</a:t>
            </a:r>
            <a:endParaRPr lang="en-US" sz="3600" b="1" dirty="0"/>
          </a:p>
        </p:txBody>
      </p:sp>
      <p:sp>
        <p:nvSpPr>
          <p:cNvPr id="3" name="Content Placeholder 2">
            <a:extLst>
              <a:ext uri="{FF2B5EF4-FFF2-40B4-BE49-F238E27FC236}">
                <a16:creationId xmlns:a16="http://schemas.microsoft.com/office/drawing/2014/main" id="{699BAE15-27CE-9D0F-7EBD-F83AF77E8DF5}"/>
              </a:ext>
            </a:extLst>
          </p:cNvPr>
          <p:cNvSpPr>
            <a:spLocks noGrp="1"/>
          </p:cNvSpPr>
          <p:nvPr>
            <p:ph idx="1"/>
          </p:nvPr>
        </p:nvSpPr>
        <p:spPr>
          <a:xfrm>
            <a:off x="17585" y="732015"/>
            <a:ext cx="9126415" cy="5588120"/>
          </a:xfrm>
        </p:spPr>
        <p:txBody>
          <a:bodyPr>
            <a:normAutofit fontScale="70000" lnSpcReduction="20000"/>
          </a:bodyPr>
          <a:lstStyle/>
          <a:p>
            <a:pPr marL="0" indent="0">
              <a:buNone/>
            </a:pPr>
            <a:r>
              <a:rPr lang="en-US" dirty="0"/>
              <a:t>Most </a:t>
            </a:r>
            <a:r>
              <a:rPr lang="en-US" dirty="0" err="1"/>
              <a:t>GraphRAG</a:t>
            </a:r>
            <a:r>
              <a:rPr lang="en-US" dirty="0"/>
              <a:t> systems can be viewed as a three-stage pipeline:</a:t>
            </a:r>
          </a:p>
          <a:p>
            <a:pPr marL="0" indent="0">
              <a:buNone/>
            </a:pPr>
            <a:endParaRPr lang="en-US" dirty="0"/>
          </a:p>
          <a:p>
            <a:pPr marL="0" indent="0">
              <a:buNone/>
            </a:pPr>
            <a:r>
              <a:rPr lang="en-US" b="1" dirty="0"/>
              <a:t>1. Graph-based indexing</a:t>
            </a:r>
          </a:p>
          <a:p>
            <a:pPr marL="0" indent="0">
              <a:buNone/>
            </a:pPr>
            <a:r>
              <a:rPr lang="en-US" dirty="0"/>
              <a:t>   Build graphs, communities, or hierarchical indexes from documents/</a:t>
            </a:r>
            <a:r>
              <a:rPr lang="en-US" dirty="0" err="1"/>
              <a:t>KGs.</a:t>
            </a:r>
            <a:endParaRPr lang="en-US" dirty="0"/>
          </a:p>
          <a:p>
            <a:pPr marL="0" indent="0">
              <a:buNone/>
            </a:pPr>
            <a:endParaRPr lang="en-US" dirty="0"/>
          </a:p>
          <a:p>
            <a:pPr marL="0" indent="0">
              <a:buNone/>
            </a:pPr>
            <a:r>
              <a:rPr lang="en-US" b="1" dirty="0"/>
              <a:t>2. Graph-guided retrieval</a:t>
            </a:r>
          </a:p>
          <a:p>
            <a:pPr marL="0" indent="0">
              <a:buNone/>
            </a:pPr>
            <a:r>
              <a:rPr lang="en-US" dirty="0"/>
              <a:t>   Retrieve nodes, paths, subgraphs, neighborhoods, or community summaries.</a:t>
            </a:r>
          </a:p>
          <a:p>
            <a:pPr marL="0" indent="0">
              <a:buNone/>
            </a:pPr>
            <a:endParaRPr lang="en-US" dirty="0"/>
          </a:p>
          <a:p>
            <a:pPr marL="0" indent="0">
              <a:buNone/>
            </a:pPr>
            <a:r>
              <a:rPr lang="en-US" b="1" dirty="0"/>
              <a:t>3. Graph-enhanced generation</a:t>
            </a:r>
          </a:p>
          <a:p>
            <a:pPr marL="0" indent="0">
              <a:buNone/>
            </a:pPr>
            <a:r>
              <a:rPr lang="en-US" dirty="0"/>
              <a:t>   Generate answers using structured and connected evidence.</a:t>
            </a:r>
          </a:p>
          <a:p>
            <a:pPr marL="0" indent="0">
              <a:buNone/>
            </a:pPr>
            <a:endParaRPr lang="en-US" dirty="0"/>
          </a:p>
          <a:p>
            <a:pPr marL="0" indent="0">
              <a:buNone/>
            </a:pPr>
            <a:r>
              <a:rPr lang="en-US" b="1" dirty="0"/>
              <a:t>Representative directions:</a:t>
            </a:r>
          </a:p>
          <a:p>
            <a:pPr marL="0" indent="0">
              <a:buNone/>
            </a:pPr>
            <a:r>
              <a:rPr lang="en-US" dirty="0"/>
              <a:t>• Community-based global summarization</a:t>
            </a:r>
            <a:r>
              <a:rPr lang="zh-CN" altLang="en-US" dirty="0"/>
              <a:t>     </a:t>
            </a:r>
            <a:endParaRPr lang="en-HK" altLang="zh-CN" dirty="0"/>
          </a:p>
          <a:p>
            <a:pPr marL="0" indent="0">
              <a:buNone/>
            </a:pPr>
            <a:r>
              <a:rPr lang="zh-CN" altLang="en-US" dirty="0"/>
              <a:t> </a:t>
            </a:r>
            <a:r>
              <a:rPr lang="en-US" dirty="0"/>
              <a:t>• Attributed hierarchical retrieval</a:t>
            </a:r>
          </a:p>
          <a:p>
            <a:pPr marL="0" indent="0">
              <a:buNone/>
            </a:pPr>
            <a:r>
              <a:rPr lang="en-US" dirty="0"/>
              <a:t>• Unified analysis and benchmarking: VLDB’25 unified framework</a:t>
            </a:r>
          </a:p>
        </p:txBody>
      </p:sp>
      <p:sp>
        <p:nvSpPr>
          <p:cNvPr id="5" name="TextBox 4">
            <a:extLst>
              <a:ext uri="{FF2B5EF4-FFF2-40B4-BE49-F238E27FC236}">
                <a16:creationId xmlns:a16="http://schemas.microsoft.com/office/drawing/2014/main" id="{0F636FA2-19EF-4BEA-5B0E-0EE32238C991}"/>
              </a:ext>
            </a:extLst>
          </p:cNvPr>
          <p:cNvSpPr txBox="1"/>
          <p:nvPr/>
        </p:nvSpPr>
        <p:spPr>
          <a:xfrm>
            <a:off x="228600" y="5955010"/>
            <a:ext cx="6934200" cy="923330"/>
          </a:xfrm>
          <a:prstGeom prst="rect">
            <a:avLst/>
          </a:prstGeom>
          <a:noFill/>
        </p:spPr>
        <p:txBody>
          <a:bodyPr wrap="square">
            <a:spAutoFit/>
          </a:bodyPr>
          <a:lstStyle/>
          <a:p>
            <a:r>
              <a:rPr lang="en-HK" dirty="0"/>
              <a:t>[1] https://</a:t>
            </a:r>
            <a:r>
              <a:rPr lang="en-HK" dirty="0" err="1"/>
              <a:t>arxiv.org</a:t>
            </a:r>
            <a:r>
              <a:rPr lang="en-HK" dirty="0"/>
              <a:t>/abs/2501.13958</a:t>
            </a:r>
          </a:p>
          <a:p>
            <a:r>
              <a:rPr lang="en-HK" dirty="0"/>
              <a:t>[2] https://</a:t>
            </a:r>
            <a:r>
              <a:rPr lang="en-HK" dirty="0" err="1"/>
              <a:t>arxiv.org</a:t>
            </a:r>
            <a:r>
              <a:rPr lang="en-HK" dirty="0"/>
              <a:t>/abs/2408.08921 </a:t>
            </a:r>
          </a:p>
          <a:p>
            <a:r>
              <a:rPr lang="en-HK" dirty="0"/>
              <a:t>[3] https://</a:t>
            </a:r>
            <a:r>
              <a:rPr lang="en-HK" dirty="0" err="1"/>
              <a:t>papers.ssrn.com</a:t>
            </a:r>
            <a:r>
              <a:rPr lang="en-HK" dirty="0"/>
              <a:t>/sol3/</a:t>
            </a:r>
            <a:r>
              <a:rPr lang="en-HK" dirty="0" err="1"/>
              <a:t>papers.cfm?abstract_id</a:t>
            </a:r>
            <a:r>
              <a:rPr lang="en-HK" dirty="0"/>
              <a:t>=6713979</a:t>
            </a:r>
          </a:p>
        </p:txBody>
      </p:sp>
      <p:sp>
        <p:nvSpPr>
          <p:cNvPr id="7" name="Google Shape;213;p10">
            <a:extLst>
              <a:ext uri="{FF2B5EF4-FFF2-40B4-BE49-F238E27FC236}">
                <a16:creationId xmlns:a16="http://schemas.microsoft.com/office/drawing/2014/main" id="{DE96CFA0-178D-7485-D9DC-AAEF1A28AF02}"/>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55450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5C327-F590-06C5-E886-E802FF427A07}"/>
              </a:ext>
            </a:extLst>
          </p:cNvPr>
          <p:cNvSpPr>
            <a:spLocks noGrp="1"/>
          </p:cNvSpPr>
          <p:nvPr>
            <p:ph type="title"/>
          </p:nvPr>
        </p:nvSpPr>
        <p:spPr>
          <a:xfrm>
            <a:off x="304800" y="280500"/>
            <a:ext cx="8229600" cy="1143000"/>
          </a:xfrm>
        </p:spPr>
        <p:txBody>
          <a:bodyPr>
            <a:noAutofit/>
          </a:bodyPr>
          <a:lstStyle/>
          <a:p>
            <a:pPr algn="l"/>
            <a:r>
              <a:rPr lang="en-HK" sz="3200" b="1" dirty="0"/>
              <a:t>From Local to Global: A </a:t>
            </a:r>
            <a:r>
              <a:rPr lang="en-HK" sz="3200" b="1" dirty="0" err="1"/>
              <a:t>GraphRAG</a:t>
            </a:r>
            <a:r>
              <a:rPr lang="en-HK" sz="3200" b="1" dirty="0"/>
              <a:t> Approach to Query-Focused Summarization</a:t>
            </a:r>
            <a:endParaRPr lang="en-US" sz="3200" b="1" dirty="0"/>
          </a:p>
        </p:txBody>
      </p:sp>
      <p:pic>
        <p:nvPicPr>
          <p:cNvPr id="10242" name="Picture 2" descr="Microsoft">
            <a:extLst>
              <a:ext uri="{FF2B5EF4-FFF2-40B4-BE49-F238E27FC236}">
                <a16:creationId xmlns:a16="http://schemas.microsoft.com/office/drawing/2014/main" id="{0F3F2666-C5CB-5525-A62A-8C51DA350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436" y="1003092"/>
            <a:ext cx="1946564" cy="4145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9C4D5-20D1-C3E3-AD20-EE5873724E87}"/>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/html/2404.16130v2</a:t>
            </a:r>
          </a:p>
          <a:p>
            <a:endParaRPr lang="en-US" altLang="zh-CN" dirty="0"/>
          </a:p>
        </p:txBody>
      </p:sp>
      <p:pic>
        <p:nvPicPr>
          <p:cNvPr id="10" name="Content Placeholder 9">
            <a:extLst>
              <a:ext uri="{FF2B5EF4-FFF2-40B4-BE49-F238E27FC236}">
                <a16:creationId xmlns:a16="http://schemas.microsoft.com/office/drawing/2014/main" id="{068BE29B-1944-B647-32F3-A4A2C41293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1230" y="1600200"/>
            <a:ext cx="7241540" cy="4525963"/>
          </a:xfrm>
          <a:prstGeom prst="rect">
            <a:avLst/>
          </a:prstGeom>
        </p:spPr>
      </p:pic>
      <p:sp>
        <p:nvSpPr>
          <p:cNvPr id="6" name="Google Shape;213;p10">
            <a:extLst>
              <a:ext uri="{FF2B5EF4-FFF2-40B4-BE49-F238E27FC236}">
                <a16:creationId xmlns:a16="http://schemas.microsoft.com/office/drawing/2014/main" id="{1BC33133-ED41-14E1-B7F3-823B871155D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148437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10851D9-64E5-0669-FC0B-892C52A9114A}"/>
              </a:ext>
            </a:extLst>
          </p:cNvPr>
          <p:cNvGraphicFramePr>
            <a:graphicFrameLocks noGrp="1"/>
          </p:cNvGraphicFramePr>
          <p:nvPr>
            <p:ph idx="1"/>
            <p:extLst>
              <p:ext uri="{D42A27DB-BD31-4B8C-83A1-F6EECF244321}">
                <p14:modId xmlns:p14="http://schemas.microsoft.com/office/powerpoint/2010/main" val="1221281993"/>
              </p:ext>
            </p:extLst>
          </p:nvPr>
        </p:nvGraphicFramePr>
        <p:xfrm>
          <a:off x="457200" y="1600200"/>
          <a:ext cx="8229600" cy="5245100"/>
        </p:xfrm>
        <a:graphic>
          <a:graphicData uri="http://schemas.openxmlformats.org/drawingml/2006/table">
            <a:tbl>
              <a:tblPr firstRow="1" bandRow="1">
                <a:tableStyleId>{9D7B26C5-4107-4FEC-AEDC-1716B250A1EF}</a:tableStyleId>
              </a:tblPr>
              <a:tblGrid>
                <a:gridCol w="2514600">
                  <a:extLst>
                    <a:ext uri="{9D8B030D-6E8A-4147-A177-3AD203B41FA5}">
                      <a16:colId xmlns:a16="http://schemas.microsoft.com/office/drawing/2014/main" val="44156359"/>
                    </a:ext>
                  </a:extLst>
                </a:gridCol>
                <a:gridCol w="5715000">
                  <a:extLst>
                    <a:ext uri="{9D8B030D-6E8A-4147-A177-3AD203B41FA5}">
                      <a16:colId xmlns:a16="http://schemas.microsoft.com/office/drawing/2014/main" val="3814356483"/>
                    </a:ext>
                  </a:extLst>
                </a:gridCol>
              </a:tblGrid>
              <a:tr h="370840">
                <a:tc>
                  <a:txBody>
                    <a:bodyPr/>
                    <a:lstStyle/>
                    <a:p>
                      <a:pPr algn="l">
                        <a:lnSpc>
                          <a:spcPts val="1875"/>
                        </a:lnSpc>
                        <a:buNone/>
                      </a:pPr>
                      <a:r>
                        <a:rPr lang="en-HK" b="0">
                          <a:effectLst/>
                          <a:latin typeface="quote-cjk-patch"/>
                        </a:rPr>
                        <a:t>Issue</a:t>
                      </a:r>
                    </a:p>
                  </a:txBody>
                  <a:tcPr marR="152400" marT="95250" marB="95250" anchor="ctr"/>
                </a:tc>
                <a:tc>
                  <a:txBody>
                    <a:bodyPr/>
                    <a:lstStyle/>
                    <a:p>
                      <a:pPr algn="l">
                        <a:lnSpc>
                          <a:spcPts val="1875"/>
                        </a:lnSpc>
                        <a:buNone/>
                      </a:pPr>
                      <a:r>
                        <a:rPr lang="en-HK" b="0" dirty="0">
                          <a:effectLst/>
                          <a:latin typeface="quote-cjk-patch"/>
                        </a:rPr>
                        <a:t>Description</a:t>
                      </a:r>
                    </a:p>
                  </a:txBody>
                  <a:tcPr marL="152400" marR="152400" marT="95250" marB="95250" anchor="ctr"/>
                </a:tc>
                <a:extLst>
                  <a:ext uri="{0D108BD9-81ED-4DB2-BD59-A6C34878D82A}">
                    <a16:rowId xmlns:a16="http://schemas.microsoft.com/office/drawing/2014/main" val="1840803036"/>
                  </a:ext>
                </a:extLst>
              </a:tr>
              <a:tr h="370840">
                <a:tc>
                  <a:txBody>
                    <a:bodyPr/>
                    <a:lstStyle/>
                    <a:p>
                      <a:pPr>
                        <a:lnSpc>
                          <a:spcPts val="1875"/>
                        </a:lnSpc>
                        <a:buNone/>
                      </a:pPr>
                      <a:r>
                        <a:rPr lang="en-HK" b="0">
                          <a:effectLst/>
                          <a:latin typeface="quote-cjk-patch"/>
                        </a:rPr>
                        <a:t>Low Community Quality</a:t>
                      </a:r>
                    </a:p>
                  </a:txBody>
                  <a:tcPr marR="152400" marT="95250" marB="95250" anchor="ctr"/>
                </a:tc>
                <a:tc>
                  <a:txBody>
                    <a:bodyPr/>
                    <a:lstStyle/>
                    <a:p>
                      <a:pPr>
                        <a:lnSpc>
                          <a:spcPts val="1875"/>
                        </a:lnSpc>
                        <a:buNone/>
                      </a:pPr>
                      <a:r>
                        <a:rPr lang="en-HK" b="0">
                          <a:effectLst/>
                          <a:latin typeface="quote-cjk-patch"/>
                        </a:rPr>
                        <a:t>Leiden algorithm relies solely on graph structure, ignoring semantic info. Produces mixed-topic communities with poor summaries, degrading performance.</a:t>
                      </a:r>
                    </a:p>
                  </a:txBody>
                  <a:tcPr marL="152400" marT="95250" marB="95250" anchor="ctr"/>
                </a:tc>
                <a:extLst>
                  <a:ext uri="{0D108BD9-81ED-4DB2-BD59-A6C34878D82A}">
                    <a16:rowId xmlns:a16="http://schemas.microsoft.com/office/drawing/2014/main" val="1317085430"/>
                  </a:ext>
                </a:extLst>
              </a:tr>
              <a:tr h="370840">
                <a:tc>
                  <a:txBody>
                    <a:bodyPr/>
                    <a:lstStyle/>
                    <a:p>
                      <a:pPr>
                        <a:lnSpc>
                          <a:spcPts val="1875"/>
                        </a:lnSpc>
                        <a:buNone/>
                      </a:pPr>
                      <a:r>
                        <a:rPr lang="en-HK" b="0">
                          <a:effectLst/>
                          <a:latin typeface="quote-cjk-patch"/>
                        </a:rPr>
                        <a:t>Limited Compatibility</a:t>
                      </a:r>
                    </a:p>
                  </a:txBody>
                  <a:tcPr marR="152400" marT="95250" marB="95250" anchor="ctr"/>
                </a:tc>
                <a:tc>
                  <a:txBody>
                    <a:bodyPr/>
                    <a:lstStyle/>
                    <a:p>
                      <a:pPr>
                        <a:lnSpc>
                          <a:spcPts val="1875"/>
                        </a:lnSpc>
                        <a:buNone/>
                      </a:pPr>
                      <a:r>
                        <a:rPr lang="en-HK" b="0">
                          <a:effectLst/>
                          <a:latin typeface="quote-cjk-patch"/>
                        </a:rPr>
                        <a:t>Global and local search operate only at a single granularity. Cannot handle abstract and specific queries simultaneously, limiting real-world applicability.</a:t>
                      </a:r>
                    </a:p>
                  </a:txBody>
                  <a:tcPr marL="152400" marT="95250" marB="95250" anchor="ctr"/>
                </a:tc>
                <a:extLst>
                  <a:ext uri="{0D108BD9-81ED-4DB2-BD59-A6C34878D82A}">
                    <a16:rowId xmlns:a16="http://schemas.microsoft.com/office/drawing/2014/main" val="15476902"/>
                  </a:ext>
                </a:extLst>
              </a:tr>
              <a:tr h="370840">
                <a:tc>
                  <a:txBody>
                    <a:bodyPr/>
                    <a:lstStyle/>
                    <a:p>
                      <a:pPr>
                        <a:lnSpc>
                          <a:spcPts val="1875"/>
                        </a:lnSpc>
                        <a:buNone/>
                      </a:pPr>
                      <a:r>
                        <a:rPr lang="en-HK" b="0">
                          <a:effectLst/>
                          <a:latin typeface="quote-cjk-patch"/>
                        </a:rPr>
                        <a:t>High Generation Cost</a:t>
                      </a:r>
                    </a:p>
                  </a:txBody>
                  <a:tcPr marR="152400" marT="95250" marB="95250" anchor="ctr"/>
                </a:tc>
                <a:tc>
                  <a:txBody>
                    <a:bodyPr/>
                    <a:lstStyle/>
                    <a:p>
                      <a:pPr>
                        <a:lnSpc>
                          <a:spcPts val="1875"/>
                        </a:lnSpc>
                        <a:buNone/>
                      </a:pPr>
                      <a:r>
                        <a:rPr lang="en-HK" b="0">
                          <a:effectLst/>
                          <a:latin typeface="quote-cjk-patch"/>
                        </a:rPr>
                        <a:t>Abstract queries perform well, but analyzing many communities is costly. On Multihop-RAG, 2,984 communities detected; 100 questions required ~$650 and 106M tokens.</a:t>
                      </a:r>
                    </a:p>
                  </a:txBody>
                  <a:tcPr marL="152400" marT="95250" marB="95250" anchor="ctr"/>
                </a:tc>
                <a:extLst>
                  <a:ext uri="{0D108BD9-81ED-4DB2-BD59-A6C34878D82A}">
                    <a16:rowId xmlns:a16="http://schemas.microsoft.com/office/drawing/2014/main" val="1189196727"/>
                  </a:ext>
                </a:extLst>
              </a:tr>
              <a:tr h="370840">
                <a:tc>
                  <a:txBody>
                    <a:bodyPr/>
                    <a:lstStyle/>
                    <a:p>
                      <a:pPr>
                        <a:lnSpc>
                          <a:spcPts val="1875"/>
                        </a:lnSpc>
                        <a:buNone/>
                      </a:pPr>
                      <a:r>
                        <a:rPr lang="en-HK" b="0">
                          <a:effectLst/>
                          <a:latin typeface="quote-cjk-patch"/>
                        </a:rPr>
                        <a:t>Inaccurate Entity Recognition</a:t>
                      </a:r>
                    </a:p>
                  </a:txBody>
                  <a:tcPr marR="152400" marT="95250" marB="95250" anchor="ctr"/>
                </a:tc>
                <a:tc>
                  <a:txBody>
                    <a:bodyPr/>
                    <a:lstStyle/>
                    <a:p>
                      <a:pPr>
                        <a:lnSpc>
                          <a:spcPts val="1875"/>
                        </a:lnSpc>
                        <a:buNone/>
                      </a:pPr>
                      <a:r>
                        <a:rPr lang="en-HK" b="0">
                          <a:effectLst/>
                          <a:latin typeface="quote-cjk-patch"/>
                        </a:rPr>
                        <a:t>Methods like HippoRAG show recognition issues: 5.0% of HotpotQA questions missed entities; 15.8% of recognized entities were low quality, causing irrelevant retrieval.</a:t>
                      </a:r>
                    </a:p>
                  </a:txBody>
                  <a:tcPr marL="152400" marT="95250" marB="95250" anchor="ctr"/>
                </a:tc>
                <a:extLst>
                  <a:ext uri="{0D108BD9-81ED-4DB2-BD59-A6C34878D82A}">
                    <a16:rowId xmlns:a16="http://schemas.microsoft.com/office/drawing/2014/main" val="2425044584"/>
                  </a:ext>
                </a:extLst>
              </a:tr>
              <a:tr h="370840">
                <a:tc>
                  <a:txBody>
                    <a:bodyPr/>
                    <a:lstStyle/>
                    <a:p>
                      <a:pPr>
                        <a:lnSpc>
                          <a:spcPts val="1875"/>
                        </a:lnSpc>
                        <a:buNone/>
                      </a:pPr>
                      <a:r>
                        <a:rPr lang="en-HK" b="0">
                          <a:effectLst/>
                          <a:latin typeface="quote-cjk-patch"/>
                        </a:rPr>
                        <a:t>Inaccurate Retrieval Process</a:t>
                      </a:r>
                    </a:p>
                  </a:txBody>
                  <a:tcPr marR="152400" marT="95250" marB="95250" anchor="ctr"/>
                </a:tc>
                <a:tc>
                  <a:txBody>
                    <a:bodyPr/>
                    <a:lstStyle/>
                    <a:p>
                      <a:pPr>
                        <a:lnSpc>
                          <a:spcPts val="1875"/>
                        </a:lnSpc>
                        <a:buNone/>
                      </a:pPr>
                      <a:r>
                        <a:rPr lang="en-HK" b="0" dirty="0">
                          <a:effectLst/>
                          <a:latin typeface="quote-cjk-patch"/>
                        </a:rPr>
                        <a:t>Graph RAG often returns irrelevant content during search (e.g., </a:t>
                      </a:r>
                      <a:r>
                        <a:rPr lang="en-HK" b="0" dirty="0" err="1">
                          <a:effectLst/>
                          <a:latin typeface="quote-cjk-patch"/>
                        </a:rPr>
                        <a:t>GraphRAG</a:t>
                      </a:r>
                      <a:r>
                        <a:rPr lang="en-HK" b="0" dirty="0">
                          <a:effectLst/>
                          <a:latin typeface="quote-cjk-patch"/>
                        </a:rPr>
                        <a:t> local search inaccuracies), reducing overall performance.</a:t>
                      </a:r>
                    </a:p>
                  </a:txBody>
                  <a:tcPr marL="152400" marT="95250" marB="95250" anchor="ctr"/>
                </a:tc>
                <a:extLst>
                  <a:ext uri="{0D108BD9-81ED-4DB2-BD59-A6C34878D82A}">
                    <a16:rowId xmlns:a16="http://schemas.microsoft.com/office/drawing/2014/main" val="421198529"/>
                  </a:ext>
                </a:extLst>
              </a:tr>
            </a:tbl>
          </a:graphicData>
        </a:graphic>
      </p:graphicFrame>
      <p:sp>
        <p:nvSpPr>
          <p:cNvPr id="5" name="Title 1">
            <a:extLst>
              <a:ext uri="{FF2B5EF4-FFF2-40B4-BE49-F238E27FC236}">
                <a16:creationId xmlns:a16="http://schemas.microsoft.com/office/drawing/2014/main" id="{7A9DC7B2-ECB3-B64B-9D82-5F127996426A}"/>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HK" sz="2800" b="1" dirty="0" err="1"/>
              <a:t>ArchRAG</a:t>
            </a:r>
            <a:r>
              <a:rPr lang="en-HK" sz="2800" b="1" dirty="0"/>
              <a:t>: Attributed Community-based Hierarchical Retrieval-Augmented Generation</a:t>
            </a:r>
            <a:r>
              <a:rPr lang="zh-CN" altLang="en-US" sz="2800" b="1" dirty="0"/>
              <a:t> </a:t>
            </a:r>
            <a:r>
              <a:rPr lang="en-US" altLang="zh-CN" sz="2800" b="1" dirty="0"/>
              <a:t>[</a:t>
            </a:r>
            <a:r>
              <a:rPr lang="en-HK" sz="2800" b="1" dirty="0"/>
              <a:t>AAAI’26</a:t>
            </a:r>
            <a:r>
              <a:rPr lang="en-US" altLang="zh-CN" sz="2800" b="1" dirty="0"/>
              <a:t>]</a:t>
            </a:r>
            <a:endParaRPr lang="en-US" sz="2800" b="1" dirty="0"/>
          </a:p>
        </p:txBody>
      </p:sp>
    </p:spTree>
    <p:extLst>
      <p:ext uri="{BB962C8B-B14F-4D97-AF65-F5344CB8AC3E}">
        <p14:creationId xmlns:p14="http://schemas.microsoft.com/office/powerpoint/2010/main" val="267693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CF45-D2FF-F413-E22B-70DA2FD97BFC}"/>
              </a:ext>
            </a:extLst>
          </p:cNvPr>
          <p:cNvSpPr>
            <a:spLocks noGrp="1"/>
          </p:cNvSpPr>
          <p:nvPr>
            <p:ph type="title"/>
          </p:nvPr>
        </p:nvSpPr>
        <p:spPr/>
        <p:txBody>
          <a:bodyPr>
            <a:noAutofit/>
          </a:bodyPr>
          <a:lstStyle/>
          <a:p>
            <a:r>
              <a:rPr lang="en-HK" sz="2800" b="1" dirty="0" err="1"/>
              <a:t>ArchRAG</a:t>
            </a:r>
            <a:r>
              <a:rPr lang="en-HK" sz="2800" b="1" dirty="0"/>
              <a:t>: Attributed Community-based Hierarchical Retrieval-Augmented Generation</a:t>
            </a:r>
            <a:r>
              <a:rPr lang="zh-CN" altLang="en-US" sz="2800" b="1" dirty="0"/>
              <a:t> </a:t>
            </a:r>
            <a:r>
              <a:rPr lang="en-US" altLang="zh-CN" sz="2800" b="1" dirty="0"/>
              <a:t>[</a:t>
            </a:r>
            <a:r>
              <a:rPr lang="en-HK" sz="2800" b="1" dirty="0"/>
              <a:t>AAAI’26</a:t>
            </a:r>
            <a:r>
              <a:rPr lang="en-US" altLang="zh-CN" sz="2800" b="1" dirty="0"/>
              <a:t>]</a:t>
            </a:r>
            <a:endParaRPr lang="en-US" sz="2800" b="1" dirty="0"/>
          </a:p>
        </p:txBody>
      </p:sp>
      <p:pic>
        <p:nvPicPr>
          <p:cNvPr id="5" name="Content Placeholder 4">
            <a:extLst>
              <a:ext uri="{FF2B5EF4-FFF2-40B4-BE49-F238E27FC236}">
                <a16:creationId xmlns:a16="http://schemas.microsoft.com/office/drawing/2014/main" id="{CE52B5BB-B1F6-3BDA-2FCF-680E00BC2A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597" y="1600200"/>
            <a:ext cx="8214806" cy="4525963"/>
          </a:xfrm>
          <a:prstGeom prst="rect">
            <a:avLst/>
          </a:prstGeom>
        </p:spPr>
      </p:pic>
      <p:sp>
        <p:nvSpPr>
          <p:cNvPr id="6" name="TextBox 5">
            <a:extLst>
              <a:ext uri="{FF2B5EF4-FFF2-40B4-BE49-F238E27FC236}">
                <a16:creationId xmlns:a16="http://schemas.microsoft.com/office/drawing/2014/main" id="{310F944D-590D-945B-A4BC-E065AA1D8F24}"/>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/pdf/2502.09891v2</a:t>
            </a:r>
          </a:p>
          <a:p>
            <a:endParaRPr lang="en-US" altLang="zh-CN" dirty="0"/>
          </a:p>
        </p:txBody>
      </p:sp>
      <p:sp>
        <p:nvSpPr>
          <p:cNvPr id="7" name="Google Shape;213;p10">
            <a:extLst>
              <a:ext uri="{FF2B5EF4-FFF2-40B4-BE49-F238E27FC236}">
                <a16:creationId xmlns:a16="http://schemas.microsoft.com/office/drawing/2014/main" id="{207213CE-8C40-58DF-B9F8-82D7B49A6A33}"/>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143869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1C305A8-C373-1DDA-11CA-E929C56A0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11223"/>
            <a:ext cx="8229600" cy="5212081"/>
          </a:xfrm>
          <a:prstGeom prst="rect">
            <a:avLst/>
          </a:prstGeom>
        </p:spPr>
      </p:pic>
      <p:sp>
        <p:nvSpPr>
          <p:cNvPr id="12" name="Title 1">
            <a:extLst>
              <a:ext uri="{FF2B5EF4-FFF2-40B4-BE49-F238E27FC236}">
                <a16:creationId xmlns:a16="http://schemas.microsoft.com/office/drawing/2014/main" id="{1E030292-CAEF-0534-DB2F-E9D8C83CE50E}"/>
              </a:ext>
            </a:extLst>
          </p:cNvPr>
          <p:cNvSpPr>
            <a:spLocks noGrp="1"/>
          </p:cNvSpPr>
          <p:nvPr>
            <p:ph type="title"/>
          </p:nvPr>
        </p:nvSpPr>
        <p:spPr>
          <a:xfrm>
            <a:off x="457200" y="274638"/>
            <a:ext cx="8229600" cy="1143000"/>
          </a:xfrm>
        </p:spPr>
        <p:txBody>
          <a:bodyPr>
            <a:noAutofit/>
          </a:bodyPr>
          <a:lstStyle/>
          <a:p>
            <a:r>
              <a:rPr lang="en-HK" sz="2800" b="1" dirty="0" err="1"/>
              <a:t>ArchRAG</a:t>
            </a:r>
            <a:r>
              <a:rPr lang="en-HK" sz="2800" b="1" dirty="0"/>
              <a:t>: Attributed Community-based Hierarchical Retrieval-Augmented Generation</a:t>
            </a:r>
            <a:r>
              <a:rPr lang="zh-CN" altLang="en-US" sz="2800" b="1" dirty="0"/>
              <a:t> </a:t>
            </a:r>
            <a:r>
              <a:rPr lang="en-US" altLang="zh-CN" sz="2800" b="1" dirty="0"/>
              <a:t>[</a:t>
            </a:r>
            <a:r>
              <a:rPr lang="en-HK" sz="2800" b="1" dirty="0"/>
              <a:t>AAAI’26</a:t>
            </a:r>
            <a:r>
              <a:rPr lang="en-US" altLang="zh-CN" sz="2800" b="1" dirty="0"/>
              <a:t>]</a:t>
            </a:r>
            <a:endParaRPr lang="en-US" sz="2800" b="1" dirty="0"/>
          </a:p>
        </p:txBody>
      </p:sp>
      <p:sp>
        <p:nvSpPr>
          <p:cNvPr id="15" name="TextBox 14">
            <a:extLst>
              <a:ext uri="{FF2B5EF4-FFF2-40B4-BE49-F238E27FC236}">
                <a16:creationId xmlns:a16="http://schemas.microsoft.com/office/drawing/2014/main" id="{9E9D5B9B-1BB9-49E5-C9FB-1B4B5F1ADEA3}"/>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/pdf/2502.09891v2</a:t>
            </a:r>
          </a:p>
          <a:p>
            <a:endParaRPr lang="en-US" altLang="zh-CN" dirty="0"/>
          </a:p>
        </p:txBody>
      </p:sp>
      <p:sp>
        <p:nvSpPr>
          <p:cNvPr id="4" name="Google Shape;213;p10">
            <a:extLst>
              <a:ext uri="{FF2B5EF4-FFF2-40B4-BE49-F238E27FC236}">
                <a16:creationId xmlns:a16="http://schemas.microsoft.com/office/drawing/2014/main" id="{67F0F2FF-2E03-7E1B-5A25-5AE114C7B76C}"/>
              </a:ext>
            </a:extLst>
          </p:cNvPr>
          <p:cNvSpPr txBox="1">
            <a:spLocks/>
          </p:cNvSpPr>
          <p:nvPr/>
        </p:nvSpPr>
        <p:spPr>
          <a:xfrm>
            <a:off x="6629400" y="65690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810978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E9C3-049B-2B5C-4CD0-0369EF08C39B}"/>
              </a:ext>
            </a:extLst>
          </p:cNvPr>
          <p:cNvSpPr>
            <a:spLocks noGrp="1"/>
          </p:cNvSpPr>
          <p:nvPr>
            <p:ph type="title"/>
          </p:nvPr>
        </p:nvSpPr>
        <p:spPr/>
        <p:txBody>
          <a:bodyPr>
            <a:noAutofit/>
          </a:bodyPr>
          <a:lstStyle/>
          <a:p>
            <a:r>
              <a:rPr lang="en-HK" sz="3200" b="1" dirty="0"/>
              <a:t>In-depth Analysis of Graph-based RAG in a Unified Framework</a:t>
            </a:r>
            <a:r>
              <a:rPr lang="zh-CN" altLang="en-US" sz="3200" b="1" dirty="0"/>
              <a:t> </a:t>
            </a:r>
            <a:r>
              <a:rPr lang="en-US" altLang="zh-CN" sz="3200" b="1" dirty="0"/>
              <a:t>[VLDB’25]</a:t>
            </a:r>
            <a:endParaRPr lang="en-US" sz="3200" b="1" dirty="0"/>
          </a:p>
        </p:txBody>
      </p:sp>
      <p:pic>
        <p:nvPicPr>
          <p:cNvPr id="18434" name="Picture 2" descr="Workflow of GraphRAG">
            <a:extLst>
              <a:ext uri="{FF2B5EF4-FFF2-40B4-BE49-F238E27FC236}">
                <a16:creationId xmlns:a16="http://schemas.microsoft.com/office/drawing/2014/main" id="{C070DD9A-1B57-C53E-5BF5-8C03C4E767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7638"/>
            <a:ext cx="9144000" cy="4518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B6FC57-A46F-CD68-60C4-D996EBDBC6F5}"/>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/pdf/2503.04338</a:t>
            </a:r>
          </a:p>
          <a:p>
            <a:endParaRPr lang="en-US" altLang="zh-CN" dirty="0"/>
          </a:p>
        </p:txBody>
      </p:sp>
      <p:sp>
        <p:nvSpPr>
          <p:cNvPr id="6" name="Google Shape;213;p10">
            <a:extLst>
              <a:ext uri="{FF2B5EF4-FFF2-40B4-BE49-F238E27FC236}">
                <a16:creationId xmlns:a16="http://schemas.microsoft.com/office/drawing/2014/main" id="{7D4FDC74-3A14-EFF9-252F-3A6607634F79}"/>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051551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0047-78C6-1227-78F7-0B6D0537D05B}"/>
              </a:ext>
            </a:extLst>
          </p:cNvPr>
          <p:cNvSpPr>
            <a:spLocks noGrp="1"/>
          </p:cNvSpPr>
          <p:nvPr>
            <p:ph type="title"/>
          </p:nvPr>
        </p:nvSpPr>
        <p:spPr>
          <a:xfrm>
            <a:off x="0" y="-152400"/>
            <a:ext cx="8839200" cy="1143000"/>
          </a:xfrm>
        </p:spPr>
        <p:txBody>
          <a:bodyPr>
            <a:normAutofit fontScale="90000"/>
          </a:bodyPr>
          <a:lstStyle/>
          <a:p>
            <a:pPr algn="l"/>
            <a:r>
              <a:rPr lang="en-US" altLang="zh-CN" sz="4000" b="1" dirty="0"/>
              <a:t>RAG</a:t>
            </a:r>
            <a:r>
              <a:rPr lang="zh-CN" altLang="en-US" sz="4000" b="1" dirty="0"/>
              <a:t> </a:t>
            </a:r>
            <a:r>
              <a:rPr lang="en-US" altLang="zh-CN" sz="4000" b="1" dirty="0"/>
              <a:t>vs</a:t>
            </a:r>
            <a:r>
              <a:rPr lang="zh-CN" altLang="en-US" sz="4000" b="1" dirty="0"/>
              <a:t> </a:t>
            </a:r>
            <a:r>
              <a:rPr lang="en-US" altLang="zh-CN" sz="4000" b="1" dirty="0" err="1"/>
              <a:t>GraphRAG</a:t>
            </a:r>
            <a:r>
              <a:rPr lang="en-US" altLang="zh-CN" sz="4000" b="1" dirty="0"/>
              <a:t>: When Does Graph Help?</a:t>
            </a:r>
            <a:endParaRPr lang="en-US" sz="4000" b="1" dirty="0"/>
          </a:p>
        </p:txBody>
      </p:sp>
      <p:sp>
        <p:nvSpPr>
          <p:cNvPr id="3" name="Content Placeholder 2">
            <a:extLst>
              <a:ext uri="{FF2B5EF4-FFF2-40B4-BE49-F238E27FC236}">
                <a16:creationId xmlns:a16="http://schemas.microsoft.com/office/drawing/2014/main" id="{E5E37D37-0FED-8E19-1996-4E31D5F04AD2}"/>
              </a:ext>
            </a:extLst>
          </p:cNvPr>
          <p:cNvSpPr>
            <a:spLocks noGrp="1"/>
          </p:cNvSpPr>
          <p:nvPr>
            <p:ph idx="1"/>
          </p:nvPr>
        </p:nvSpPr>
        <p:spPr>
          <a:xfrm>
            <a:off x="304800" y="594518"/>
            <a:ext cx="8229600" cy="5668963"/>
          </a:xfrm>
        </p:spPr>
        <p:txBody>
          <a:bodyPr>
            <a:normAutofit fontScale="92500"/>
          </a:bodyPr>
          <a:lstStyle/>
          <a:p>
            <a:pPr marL="0" indent="0">
              <a:buNone/>
            </a:pPr>
            <a:r>
              <a:rPr lang="en-US" sz="2400" b="1" dirty="0"/>
              <a:t>RAG works well when:</a:t>
            </a:r>
          </a:p>
          <a:p>
            <a:pPr marL="0" indent="0">
              <a:buNone/>
            </a:pPr>
            <a:r>
              <a:rPr lang="en-US" sz="2400" dirty="0"/>
              <a:t>• Questions ask for local factual details.</a:t>
            </a:r>
          </a:p>
          <a:p>
            <a:pPr marL="0" indent="0">
              <a:buNone/>
            </a:pPr>
            <a:r>
              <a:rPr lang="en-US" sz="2400" dirty="0"/>
              <a:t>• Relevant evidence is contained in a few text chunks.</a:t>
            </a:r>
          </a:p>
          <a:p>
            <a:pPr marL="0" indent="0">
              <a:buNone/>
            </a:pPr>
            <a:r>
              <a:rPr lang="en-US" sz="2400" dirty="0"/>
              <a:t>• Simple and efficient retrieval is preferred.</a:t>
            </a:r>
          </a:p>
          <a:p>
            <a:pPr marL="0" indent="0">
              <a:buNone/>
            </a:pPr>
            <a:endParaRPr lang="en-US" sz="2400" dirty="0"/>
          </a:p>
          <a:p>
            <a:pPr marL="0" indent="0">
              <a:buNone/>
            </a:pPr>
            <a:r>
              <a:rPr lang="en-US" sz="2400" b="1" dirty="0" err="1"/>
              <a:t>GraphRAG</a:t>
            </a:r>
            <a:r>
              <a:rPr lang="en-US" sz="2400" b="1" dirty="0"/>
              <a:t> helps when:</a:t>
            </a:r>
          </a:p>
          <a:p>
            <a:pPr marL="0" indent="0">
              <a:buNone/>
            </a:pPr>
            <a:r>
              <a:rPr lang="en-US" sz="2400" dirty="0"/>
              <a:t>• Questions require multi-hop reasoning.</a:t>
            </a:r>
          </a:p>
          <a:p>
            <a:pPr marL="0" indent="0">
              <a:buNone/>
            </a:pPr>
            <a:r>
              <a:rPr lang="en-US" sz="2400" dirty="0"/>
              <a:t>• Evidence is distributed across the corpus.</a:t>
            </a:r>
          </a:p>
          <a:p>
            <a:pPr marL="0" indent="0">
              <a:buNone/>
            </a:pPr>
            <a:r>
              <a:rPr lang="en-US" sz="2400" dirty="0"/>
              <a:t>• Corpus-level themes, communities, or relationships matter.</a:t>
            </a:r>
          </a:p>
          <a:p>
            <a:pPr marL="0" indent="0">
              <a:buNone/>
            </a:pPr>
            <a:r>
              <a:rPr lang="en-US" sz="2400" dirty="0"/>
              <a:t>• Structured aggregation improves answer coverage and diversity.</a:t>
            </a:r>
          </a:p>
          <a:p>
            <a:pPr marL="0" indent="0">
              <a:buNone/>
            </a:pPr>
            <a:endParaRPr lang="en-US" sz="2400" dirty="0"/>
          </a:p>
          <a:p>
            <a:pPr marL="0" indent="0">
              <a:buNone/>
            </a:pPr>
            <a:r>
              <a:rPr lang="en-US" sz="2400" b="1" dirty="0"/>
              <a:t>Design implication:</a:t>
            </a:r>
          </a:p>
          <a:p>
            <a:pPr marL="0" indent="0">
              <a:buNone/>
            </a:pPr>
            <a:r>
              <a:rPr lang="en-US" sz="2400" dirty="0" err="1"/>
              <a:t>GraphRAG</a:t>
            </a:r>
            <a:r>
              <a:rPr lang="en-US" sz="2400" dirty="0"/>
              <a:t> should be selected and configured based on task type, graph quality, retrieval granularity, and computational cost.</a:t>
            </a:r>
          </a:p>
        </p:txBody>
      </p:sp>
      <p:sp>
        <p:nvSpPr>
          <p:cNvPr id="4" name="Google Shape;213;p10">
            <a:extLst>
              <a:ext uri="{FF2B5EF4-FFF2-40B4-BE49-F238E27FC236}">
                <a16:creationId xmlns:a16="http://schemas.microsoft.com/office/drawing/2014/main" id="{6D15DAAD-23A7-0DBA-736E-507DC7FDAB93}"/>
              </a:ext>
            </a:extLst>
          </p:cNvPr>
          <p:cNvSpPr txBox="1">
            <a:spLocks/>
          </p:cNvSpPr>
          <p:nvPr/>
        </p:nvSpPr>
        <p:spPr>
          <a:xfrm>
            <a:off x="7505700" y="6430963"/>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6" name="TextBox 5">
            <a:extLst>
              <a:ext uri="{FF2B5EF4-FFF2-40B4-BE49-F238E27FC236}">
                <a16:creationId xmlns:a16="http://schemas.microsoft.com/office/drawing/2014/main" id="{7DFCC8CE-3EC8-DF54-A182-75AA198EEE55}"/>
              </a:ext>
            </a:extLst>
          </p:cNvPr>
          <p:cNvSpPr txBox="1"/>
          <p:nvPr/>
        </p:nvSpPr>
        <p:spPr>
          <a:xfrm>
            <a:off x="-48358" y="6223392"/>
            <a:ext cx="8612066" cy="646331"/>
          </a:xfrm>
          <a:prstGeom prst="rect">
            <a:avLst/>
          </a:prstGeom>
          <a:noFill/>
        </p:spPr>
        <p:txBody>
          <a:bodyPr wrap="square">
            <a:spAutoFit/>
          </a:bodyPr>
          <a:lstStyle/>
          <a:p>
            <a:r>
              <a:rPr lang="en-US" dirty="0"/>
              <a:t>[1] https://</a:t>
            </a:r>
            <a:r>
              <a:rPr lang="en-US" dirty="0" err="1"/>
              <a:t>arxiv.org</a:t>
            </a:r>
            <a:r>
              <a:rPr lang="en-US" dirty="0"/>
              <a:t>/abs/2502.11371, [2] https://</a:t>
            </a:r>
            <a:r>
              <a:rPr lang="en-US" dirty="0" err="1"/>
              <a:t>arxiv.org</a:t>
            </a:r>
            <a:r>
              <a:rPr lang="en-US" dirty="0"/>
              <a:t>/abs/2509.16780</a:t>
            </a:r>
          </a:p>
          <a:p>
            <a:r>
              <a:rPr lang="en-US" dirty="0"/>
              <a:t>[3] https://</a:t>
            </a:r>
            <a:r>
              <a:rPr lang="en-US" dirty="0" err="1"/>
              <a:t>arxiv.org</a:t>
            </a:r>
            <a:r>
              <a:rPr lang="en-US" dirty="0"/>
              <a:t>/abs/2411.05844</a:t>
            </a:r>
          </a:p>
        </p:txBody>
      </p:sp>
    </p:spTree>
    <p:extLst>
      <p:ext uri="{BB962C8B-B14F-4D97-AF65-F5344CB8AC3E}">
        <p14:creationId xmlns:p14="http://schemas.microsoft.com/office/powerpoint/2010/main" val="2003453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0B45-1F29-456E-F34D-0EAB9DEBFA2E}"/>
              </a:ext>
            </a:extLst>
          </p:cNvPr>
          <p:cNvSpPr>
            <a:spLocks noGrp="1"/>
          </p:cNvSpPr>
          <p:nvPr>
            <p:ph type="title"/>
          </p:nvPr>
        </p:nvSpPr>
        <p:spPr>
          <a:xfrm>
            <a:off x="38100" y="160337"/>
            <a:ext cx="9067800" cy="1143000"/>
          </a:xfrm>
        </p:spPr>
        <p:txBody>
          <a:bodyPr>
            <a:noAutofit/>
          </a:bodyPr>
          <a:lstStyle/>
          <a:p>
            <a:pPr algn="l"/>
            <a:r>
              <a:rPr lang="en-HK" sz="3200" b="1" dirty="0" err="1"/>
              <a:t>AriGraph</a:t>
            </a:r>
            <a:r>
              <a:rPr lang="en-HK" sz="3200" b="1" dirty="0"/>
              <a:t>: Learning Knowledge Graph World Models with Episodic Memory for LLM Agents</a:t>
            </a:r>
            <a:r>
              <a:rPr lang="zh-CN" altLang="en-US" sz="3200" b="1" dirty="0"/>
              <a:t> </a:t>
            </a:r>
            <a:r>
              <a:rPr lang="en-US" altLang="zh-CN" sz="3200" b="1" dirty="0"/>
              <a:t>[IJCAI’25]</a:t>
            </a:r>
            <a:endParaRPr lang="en-US" sz="3200" b="1" dirty="0"/>
          </a:p>
        </p:txBody>
      </p:sp>
      <p:pic>
        <p:nvPicPr>
          <p:cNvPr id="5" name="Content Placeholder 4">
            <a:extLst>
              <a:ext uri="{FF2B5EF4-FFF2-40B4-BE49-F238E27FC236}">
                <a16:creationId xmlns:a16="http://schemas.microsoft.com/office/drawing/2014/main" id="{3AA0FA67-423C-E9AF-7E01-FE813F6D24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 y="2787171"/>
            <a:ext cx="4559216" cy="3346865"/>
          </a:xfrm>
          <a:prstGeom prst="rect">
            <a:avLst/>
          </a:prstGeom>
        </p:spPr>
      </p:pic>
      <p:sp>
        <p:nvSpPr>
          <p:cNvPr id="9" name="TextBox 8">
            <a:extLst>
              <a:ext uri="{FF2B5EF4-FFF2-40B4-BE49-F238E27FC236}">
                <a16:creationId xmlns:a16="http://schemas.microsoft.com/office/drawing/2014/main" id="{BB0E17F7-3D6A-1320-86DB-F03800EAD00F}"/>
              </a:ext>
            </a:extLst>
          </p:cNvPr>
          <p:cNvSpPr txBox="1"/>
          <p:nvPr/>
        </p:nvSpPr>
        <p:spPr>
          <a:xfrm>
            <a:off x="38100" y="1447800"/>
            <a:ext cx="8229600" cy="1569660"/>
          </a:xfrm>
          <a:prstGeom prst="rect">
            <a:avLst/>
          </a:prstGeom>
          <a:noFill/>
        </p:spPr>
        <p:txBody>
          <a:bodyPr wrap="square">
            <a:spAutoFit/>
          </a:bodyPr>
          <a:lstStyle/>
          <a:p>
            <a:r>
              <a:rPr lang="en-HK" sz="2400" b="1" dirty="0"/>
              <a:t>Motivation:</a:t>
            </a:r>
            <a:br>
              <a:rPr lang="en-HK" sz="2400" dirty="0"/>
            </a:br>
            <a:r>
              <a:rPr lang="en-HK" sz="2400" dirty="0"/>
              <a:t>LLM agents need long-term memory to accumulate and reuse knowledge from past interactions.</a:t>
            </a:r>
            <a:br>
              <a:rPr lang="en-HK" sz="2400" dirty="0"/>
            </a:br>
            <a:endParaRPr lang="en-US" sz="2400" dirty="0"/>
          </a:p>
        </p:txBody>
      </p:sp>
      <p:sp>
        <p:nvSpPr>
          <p:cNvPr id="11" name="TextBox 10">
            <a:extLst>
              <a:ext uri="{FF2B5EF4-FFF2-40B4-BE49-F238E27FC236}">
                <a16:creationId xmlns:a16="http://schemas.microsoft.com/office/drawing/2014/main" id="{4C23DAD0-6C62-D9C1-28FD-496AF1DCD24F}"/>
              </a:ext>
            </a:extLst>
          </p:cNvPr>
          <p:cNvSpPr txBox="1"/>
          <p:nvPr/>
        </p:nvSpPr>
        <p:spPr>
          <a:xfrm>
            <a:off x="4876800" y="2383112"/>
            <a:ext cx="4393679" cy="4154984"/>
          </a:xfrm>
          <a:prstGeom prst="rect">
            <a:avLst/>
          </a:prstGeom>
          <a:noFill/>
        </p:spPr>
        <p:txBody>
          <a:bodyPr wrap="square">
            <a:spAutoFit/>
          </a:bodyPr>
          <a:lstStyle/>
          <a:p>
            <a:br>
              <a:rPr lang="en-HK" sz="2400" dirty="0"/>
            </a:br>
            <a:r>
              <a:rPr lang="en-HK" sz="2400" b="1" dirty="0"/>
              <a:t>Key Idea:</a:t>
            </a:r>
            <a:r>
              <a:rPr lang="zh-CN" altLang="en-US" sz="2400" b="1" dirty="0"/>
              <a:t> </a:t>
            </a:r>
            <a:r>
              <a:rPr lang="en-HK" sz="2400" dirty="0" err="1"/>
              <a:t>AriGraph</a:t>
            </a:r>
            <a:r>
              <a:rPr lang="en-HK" sz="2400" dirty="0"/>
              <a:t> represents agent memory as a graph world model that combines:</a:t>
            </a:r>
          </a:p>
          <a:p>
            <a:br>
              <a:rPr lang="en-HK" sz="2400" dirty="0"/>
            </a:br>
            <a:r>
              <a:rPr lang="en-HK" sz="2400" dirty="0"/>
              <a:t>• Semantic memory: accumulated general knowledge</a:t>
            </a:r>
            <a:br>
              <a:rPr lang="en-HK" sz="2400" dirty="0"/>
            </a:br>
            <a:r>
              <a:rPr lang="en-HK" sz="2400" dirty="0"/>
              <a:t>• Episodic memory: specific past observations and events</a:t>
            </a:r>
            <a:br>
              <a:rPr lang="en-HK" sz="2400" dirty="0"/>
            </a:br>
            <a:r>
              <a:rPr lang="en-HK" sz="2400" dirty="0"/>
              <a:t>• Graph-based retrieval for planning and decision-making</a:t>
            </a:r>
            <a:endParaRPr lang="en-US" sz="2400" dirty="0"/>
          </a:p>
        </p:txBody>
      </p:sp>
      <p:sp>
        <p:nvSpPr>
          <p:cNvPr id="12" name="Google Shape;213;p10">
            <a:extLst>
              <a:ext uri="{FF2B5EF4-FFF2-40B4-BE49-F238E27FC236}">
                <a16:creationId xmlns:a16="http://schemas.microsoft.com/office/drawing/2014/main" id="{2F7DE0B5-C3A6-6ABC-2371-AC28B6066F18}"/>
              </a:ext>
            </a:extLst>
          </p:cNvPr>
          <p:cNvSpPr txBox="1">
            <a:spLocks/>
          </p:cNvSpPr>
          <p:nvPr/>
        </p:nvSpPr>
        <p:spPr>
          <a:xfrm>
            <a:off x="7505700" y="6430963"/>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59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38189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176B5DFC-F72A-8C6C-6E71-354D4877A664}"/>
              </a:ext>
            </a:extLst>
          </p:cNvPr>
          <p:cNvSpPr/>
          <p:nvPr/>
        </p:nvSpPr>
        <p:spPr>
          <a:xfrm>
            <a:off x="228600" y="152400"/>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Calibri Bold" pitchFamily="34" charset="0"/>
                <a:ea typeface="Calibri Bold" pitchFamily="34" charset="-122"/>
                <a:cs typeface="Calibri Bold" pitchFamily="34" charset="-120"/>
              </a:rPr>
              <a:t>The LLM Family Tree</a:t>
            </a:r>
            <a:endParaRPr lang="en-US" sz="3900" dirty="0"/>
          </a:p>
        </p:txBody>
      </p:sp>
      <p:sp>
        <p:nvSpPr>
          <p:cNvPr id="5" name="Text 1">
            <a:extLst>
              <a:ext uri="{FF2B5EF4-FFF2-40B4-BE49-F238E27FC236}">
                <a16:creationId xmlns:a16="http://schemas.microsoft.com/office/drawing/2014/main" id="{66E388A7-FB6C-AD1A-C60B-E676A23DCB84}"/>
              </a:ext>
            </a:extLst>
          </p:cNvPr>
          <p:cNvSpPr/>
          <p:nvPr/>
        </p:nvSpPr>
        <p:spPr>
          <a:xfrm>
            <a:off x="228600" y="79676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From encoders to aligned multimodal systems — the progression reflects increasing scale, adaptability, and </a:t>
            </a:r>
          </a:p>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task generality.</a:t>
            </a:r>
            <a:endParaRPr lang="en-US" sz="1550" dirty="0"/>
          </a:p>
        </p:txBody>
      </p:sp>
      <p:sp>
        <p:nvSpPr>
          <p:cNvPr id="6" name="Shape 2">
            <a:extLst>
              <a:ext uri="{FF2B5EF4-FFF2-40B4-BE49-F238E27FC236}">
                <a16:creationId xmlns:a16="http://schemas.microsoft.com/office/drawing/2014/main" id="{9DAC3CBC-74FE-3448-C45B-9C7EB2F217A5}"/>
              </a:ext>
            </a:extLst>
          </p:cNvPr>
          <p:cNvSpPr/>
          <p:nvPr/>
        </p:nvSpPr>
        <p:spPr>
          <a:xfrm>
            <a:off x="3461742" y="1379577"/>
            <a:ext cx="22860" cy="5075515"/>
          </a:xfrm>
          <a:prstGeom prst="roundRect">
            <a:avLst>
              <a:gd name="adj" fmla="val 364651"/>
            </a:avLst>
          </a:prstGeom>
          <a:solidFill>
            <a:srgbClr val="C0C1D7"/>
          </a:solidFill>
          <a:ln/>
        </p:spPr>
        <p:txBody>
          <a:bodyPr/>
          <a:lstStyle/>
          <a:p>
            <a:endParaRPr lang="en-US"/>
          </a:p>
        </p:txBody>
      </p:sp>
      <p:sp>
        <p:nvSpPr>
          <p:cNvPr id="7" name="Shape 3">
            <a:extLst>
              <a:ext uri="{FF2B5EF4-FFF2-40B4-BE49-F238E27FC236}">
                <a16:creationId xmlns:a16="http://schemas.microsoft.com/office/drawing/2014/main" id="{1DCD47B1-BDA8-7C01-D584-501E11FD18C5}"/>
              </a:ext>
            </a:extLst>
          </p:cNvPr>
          <p:cNvSpPr/>
          <p:nvPr/>
        </p:nvSpPr>
        <p:spPr>
          <a:xfrm>
            <a:off x="2677477" y="1591390"/>
            <a:ext cx="595313" cy="22860"/>
          </a:xfrm>
          <a:prstGeom prst="roundRect">
            <a:avLst>
              <a:gd name="adj" fmla="val 364651"/>
            </a:avLst>
          </a:prstGeom>
          <a:solidFill>
            <a:srgbClr val="C0C1D7"/>
          </a:solidFill>
          <a:ln/>
        </p:spPr>
        <p:txBody>
          <a:bodyPr/>
          <a:lstStyle/>
          <a:p>
            <a:endParaRPr lang="en-US"/>
          </a:p>
        </p:txBody>
      </p:sp>
      <p:sp>
        <p:nvSpPr>
          <p:cNvPr id="8" name="Shape 4">
            <a:extLst>
              <a:ext uri="{FF2B5EF4-FFF2-40B4-BE49-F238E27FC236}">
                <a16:creationId xmlns:a16="http://schemas.microsoft.com/office/drawing/2014/main" id="{2DA34302-E898-28A7-1377-CC4851C0A4CD}"/>
              </a:ext>
            </a:extLst>
          </p:cNvPr>
          <p:cNvSpPr/>
          <p:nvPr/>
        </p:nvSpPr>
        <p:spPr>
          <a:xfrm>
            <a:off x="3249930" y="1379577"/>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9" name="Text 5">
            <a:extLst>
              <a:ext uri="{FF2B5EF4-FFF2-40B4-BE49-F238E27FC236}">
                <a16:creationId xmlns:a16="http://schemas.microsoft.com/office/drawing/2014/main" id="{C5008533-E144-5285-EAA6-650062868BDD}"/>
              </a:ext>
            </a:extLst>
          </p:cNvPr>
          <p:cNvSpPr/>
          <p:nvPr/>
        </p:nvSpPr>
        <p:spPr>
          <a:xfrm>
            <a:off x="3324344" y="1416784"/>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Calibri Bold" pitchFamily="34" charset="0"/>
                <a:ea typeface="Calibri Bold" pitchFamily="34" charset="-122"/>
                <a:cs typeface="Calibri Bold" pitchFamily="34" charset="-120"/>
              </a:rPr>
              <a:t>1</a:t>
            </a:r>
            <a:endParaRPr lang="en-US" sz="2300" dirty="0"/>
          </a:p>
        </p:txBody>
      </p:sp>
      <p:sp>
        <p:nvSpPr>
          <p:cNvPr id="10" name="Text 6">
            <a:extLst>
              <a:ext uri="{FF2B5EF4-FFF2-40B4-BE49-F238E27FC236}">
                <a16:creationId xmlns:a16="http://schemas.microsoft.com/office/drawing/2014/main" id="{DC0E62DF-33DF-19DB-A8C7-064B9B6D774A}"/>
              </a:ext>
            </a:extLst>
          </p:cNvPr>
          <p:cNvSpPr/>
          <p:nvPr/>
        </p:nvSpPr>
        <p:spPr>
          <a:xfrm>
            <a:off x="0" y="1447800"/>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272525"/>
                </a:solidFill>
                <a:latin typeface="Calibri Bold" pitchFamily="34" charset="0"/>
                <a:ea typeface="Calibri Bold" pitchFamily="34" charset="-122"/>
                <a:cs typeface="Calibri Bold" pitchFamily="34" charset="-120"/>
              </a:rPr>
              <a:t>2018</a:t>
            </a:r>
            <a:endParaRPr lang="en-US" sz="1950" dirty="0"/>
          </a:p>
        </p:txBody>
      </p:sp>
      <p:sp>
        <p:nvSpPr>
          <p:cNvPr id="11" name="Text 7">
            <a:extLst>
              <a:ext uri="{FF2B5EF4-FFF2-40B4-BE49-F238E27FC236}">
                <a16:creationId xmlns:a16="http://schemas.microsoft.com/office/drawing/2014/main" id="{3DD0E834-8423-C294-A5CF-030117542810}"/>
              </a:ext>
            </a:extLst>
          </p:cNvPr>
          <p:cNvSpPr/>
          <p:nvPr/>
        </p:nvSpPr>
        <p:spPr>
          <a:xfrm>
            <a:off x="0" y="1837254"/>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272525"/>
                </a:solidFill>
                <a:latin typeface="Calibri Bold" pitchFamily="34" charset="0"/>
                <a:ea typeface="Calibri Bold" pitchFamily="34" charset="-122"/>
                <a:cs typeface="Calibri Bold" pitchFamily="34" charset="-120"/>
              </a:rPr>
              <a:t>BERT</a:t>
            </a:r>
            <a:endParaRPr lang="en-US" sz="1950" dirty="0"/>
          </a:p>
        </p:txBody>
      </p:sp>
      <p:sp>
        <p:nvSpPr>
          <p:cNvPr id="12" name="Text 8">
            <a:extLst>
              <a:ext uri="{FF2B5EF4-FFF2-40B4-BE49-F238E27FC236}">
                <a16:creationId xmlns:a16="http://schemas.microsoft.com/office/drawing/2014/main" id="{2E130CFC-A0C1-4EB6-086D-C63D0148196A}"/>
              </a:ext>
            </a:extLst>
          </p:cNvPr>
          <p:cNvSpPr/>
          <p:nvPr/>
        </p:nvSpPr>
        <p:spPr>
          <a:xfrm>
            <a:off x="-1294912" y="2153601"/>
            <a:ext cx="5529143" cy="317540"/>
          </a:xfrm>
          <a:prstGeom prst="rect">
            <a:avLst/>
          </a:prstGeom>
          <a:noFill/>
          <a:ln/>
        </p:spPr>
        <p:txBody>
          <a:bodyPr wrap="none" lIns="0" tIns="0" rIns="0" bIns="0" rtlCol="0" anchor="t"/>
          <a:lstStyle/>
          <a:p>
            <a:pPr marL="0" indent="0" algn="r">
              <a:lnSpc>
                <a:spcPts val="2500"/>
              </a:lnSpc>
              <a:buNone/>
            </a:pPr>
            <a:r>
              <a:rPr lang="en-US" sz="1550" dirty="0">
                <a:solidFill>
                  <a:srgbClr val="272525"/>
                </a:solidFill>
                <a:latin typeface="Calibri" pitchFamily="34" charset="0"/>
                <a:ea typeface="Calibri" pitchFamily="34" charset="-122"/>
                <a:cs typeface="Calibri" pitchFamily="34" charset="-120"/>
              </a:rPr>
              <a:t>Bidirectional encoder, masked language modeling</a:t>
            </a:r>
            <a:endParaRPr lang="en-US" sz="1550" dirty="0"/>
          </a:p>
        </p:txBody>
      </p:sp>
      <p:sp>
        <p:nvSpPr>
          <p:cNvPr id="13" name="Shape 9">
            <a:extLst>
              <a:ext uri="{FF2B5EF4-FFF2-40B4-BE49-F238E27FC236}">
                <a16:creationId xmlns:a16="http://schemas.microsoft.com/office/drawing/2014/main" id="{539EB130-34FB-94D1-34EA-1A78B8A6D96F}"/>
              </a:ext>
            </a:extLst>
          </p:cNvPr>
          <p:cNvSpPr/>
          <p:nvPr/>
        </p:nvSpPr>
        <p:spPr>
          <a:xfrm>
            <a:off x="3673554" y="2782015"/>
            <a:ext cx="595313" cy="22860"/>
          </a:xfrm>
          <a:prstGeom prst="roundRect">
            <a:avLst>
              <a:gd name="adj" fmla="val 364651"/>
            </a:avLst>
          </a:prstGeom>
          <a:solidFill>
            <a:srgbClr val="C0C1D7"/>
          </a:solidFill>
          <a:ln/>
        </p:spPr>
        <p:txBody>
          <a:bodyPr/>
          <a:lstStyle/>
          <a:p>
            <a:endParaRPr lang="en-US"/>
          </a:p>
        </p:txBody>
      </p:sp>
      <p:sp>
        <p:nvSpPr>
          <p:cNvPr id="14" name="Shape 10">
            <a:extLst>
              <a:ext uri="{FF2B5EF4-FFF2-40B4-BE49-F238E27FC236}">
                <a16:creationId xmlns:a16="http://schemas.microsoft.com/office/drawing/2014/main" id="{374D6C77-77A1-6A4C-C415-17A2236A84A9}"/>
              </a:ext>
            </a:extLst>
          </p:cNvPr>
          <p:cNvSpPr/>
          <p:nvPr/>
        </p:nvSpPr>
        <p:spPr>
          <a:xfrm>
            <a:off x="3249930" y="2570202"/>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15" name="Text 11">
            <a:extLst>
              <a:ext uri="{FF2B5EF4-FFF2-40B4-BE49-F238E27FC236}">
                <a16:creationId xmlns:a16="http://schemas.microsoft.com/office/drawing/2014/main" id="{C198452F-691B-FB14-AD50-BFC442353517}"/>
              </a:ext>
            </a:extLst>
          </p:cNvPr>
          <p:cNvSpPr/>
          <p:nvPr/>
        </p:nvSpPr>
        <p:spPr>
          <a:xfrm>
            <a:off x="3324344" y="2607409"/>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Calibri Bold" pitchFamily="34" charset="0"/>
                <a:ea typeface="Calibri Bold" pitchFamily="34" charset="-122"/>
                <a:cs typeface="Calibri Bold" pitchFamily="34" charset="-120"/>
              </a:rPr>
              <a:t>2</a:t>
            </a:r>
            <a:endParaRPr lang="en-US" sz="2300" dirty="0"/>
          </a:p>
        </p:txBody>
      </p:sp>
      <p:sp>
        <p:nvSpPr>
          <p:cNvPr id="16" name="Text 12">
            <a:extLst>
              <a:ext uri="{FF2B5EF4-FFF2-40B4-BE49-F238E27FC236}">
                <a16:creationId xmlns:a16="http://schemas.microsoft.com/office/drawing/2014/main" id="{46054A0D-1F45-AF59-CD8A-1B228C73B0BE}"/>
              </a:ext>
            </a:extLst>
          </p:cNvPr>
          <p:cNvSpPr/>
          <p:nvPr/>
        </p:nvSpPr>
        <p:spPr>
          <a:xfrm>
            <a:off x="4465439" y="263842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2019–2020</a:t>
            </a:r>
            <a:endParaRPr lang="en-US" sz="1950" dirty="0"/>
          </a:p>
        </p:txBody>
      </p:sp>
      <p:sp>
        <p:nvSpPr>
          <p:cNvPr id="17" name="Text 13">
            <a:extLst>
              <a:ext uri="{FF2B5EF4-FFF2-40B4-BE49-F238E27FC236}">
                <a16:creationId xmlns:a16="http://schemas.microsoft.com/office/drawing/2014/main" id="{49B21525-EB70-5B82-498A-733BD24EF154}"/>
              </a:ext>
            </a:extLst>
          </p:cNvPr>
          <p:cNvSpPr/>
          <p:nvPr/>
        </p:nvSpPr>
        <p:spPr>
          <a:xfrm>
            <a:off x="4465439" y="302787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GPT-2/3</a:t>
            </a:r>
            <a:endParaRPr lang="en-US" sz="1950" dirty="0"/>
          </a:p>
        </p:txBody>
      </p:sp>
      <p:sp>
        <p:nvSpPr>
          <p:cNvPr id="18" name="Text 14">
            <a:extLst>
              <a:ext uri="{FF2B5EF4-FFF2-40B4-BE49-F238E27FC236}">
                <a16:creationId xmlns:a16="http://schemas.microsoft.com/office/drawing/2014/main" id="{9D65B6F0-3E15-88F8-DEC7-59624A83DBB1}"/>
              </a:ext>
            </a:extLst>
          </p:cNvPr>
          <p:cNvSpPr/>
          <p:nvPr/>
        </p:nvSpPr>
        <p:spPr>
          <a:xfrm>
            <a:off x="4465439" y="3457099"/>
            <a:ext cx="5529143"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Autoregressive generation at scale</a:t>
            </a:r>
            <a:endParaRPr lang="en-US" sz="1550" dirty="0"/>
          </a:p>
        </p:txBody>
      </p:sp>
      <p:sp>
        <p:nvSpPr>
          <p:cNvPr id="19" name="Shape 15">
            <a:extLst>
              <a:ext uri="{FF2B5EF4-FFF2-40B4-BE49-F238E27FC236}">
                <a16:creationId xmlns:a16="http://schemas.microsoft.com/office/drawing/2014/main" id="{526DF0EE-EE50-B00A-781A-F0BB8DF3BBB1}"/>
              </a:ext>
            </a:extLst>
          </p:cNvPr>
          <p:cNvSpPr/>
          <p:nvPr/>
        </p:nvSpPr>
        <p:spPr>
          <a:xfrm>
            <a:off x="2677477" y="3808333"/>
            <a:ext cx="595313" cy="22860"/>
          </a:xfrm>
          <a:prstGeom prst="roundRect">
            <a:avLst>
              <a:gd name="adj" fmla="val 364651"/>
            </a:avLst>
          </a:prstGeom>
          <a:solidFill>
            <a:srgbClr val="C0C1D7"/>
          </a:solidFill>
          <a:ln/>
        </p:spPr>
        <p:txBody>
          <a:bodyPr/>
          <a:lstStyle/>
          <a:p>
            <a:endParaRPr lang="en-US"/>
          </a:p>
        </p:txBody>
      </p:sp>
      <p:sp>
        <p:nvSpPr>
          <p:cNvPr id="20" name="Shape 16">
            <a:extLst>
              <a:ext uri="{FF2B5EF4-FFF2-40B4-BE49-F238E27FC236}">
                <a16:creationId xmlns:a16="http://schemas.microsoft.com/office/drawing/2014/main" id="{39001698-BD2F-AEEC-6AB4-EAE1833C84FD}"/>
              </a:ext>
            </a:extLst>
          </p:cNvPr>
          <p:cNvSpPr/>
          <p:nvPr/>
        </p:nvSpPr>
        <p:spPr>
          <a:xfrm>
            <a:off x="3249930" y="3596521"/>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21" name="Text 17">
            <a:extLst>
              <a:ext uri="{FF2B5EF4-FFF2-40B4-BE49-F238E27FC236}">
                <a16:creationId xmlns:a16="http://schemas.microsoft.com/office/drawing/2014/main" id="{DAEEF7B1-8D84-C418-FB4E-11CA68F267D1}"/>
              </a:ext>
            </a:extLst>
          </p:cNvPr>
          <p:cNvSpPr/>
          <p:nvPr/>
        </p:nvSpPr>
        <p:spPr>
          <a:xfrm>
            <a:off x="3324344" y="3633728"/>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Calibri Bold" pitchFamily="34" charset="0"/>
                <a:ea typeface="Calibri Bold" pitchFamily="34" charset="-122"/>
                <a:cs typeface="Calibri Bold" pitchFamily="34" charset="-120"/>
              </a:rPr>
              <a:t>3</a:t>
            </a:r>
            <a:endParaRPr lang="en-US" sz="2300" dirty="0"/>
          </a:p>
        </p:txBody>
      </p:sp>
      <p:sp>
        <p:nvSpPr>
          <p:cNvPr id="22" name="Text 18">
            <a:extLst>
              <a:ext uri="{FF2B5EF4-FFF2-40B4-BE49-F238E27FC236}">
                <a16:creationId xmlns:a16="http://schemas.microsoft.com/office/drawing/2014/main" id="{AE4FEFB4-59EB-06BC-F058-CF882BE3A9EA}"/>
              </a:ext>
            </a:extLst>
          </p:cNvPr>
          <p:cNvSpPr/>
          <p:nvPr/>
        </p:nvSpPr>
        <p:spPr>
          <a:xfrm>
            <a:off x="0" y="3664744"/>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272525"/>
                </a:solidFill>
                <a:latin typeface="Calibri Bold" pitchFamily="34" charset="0"/>
                <a:ea typeface="Calibri Bold" pitchFamily="34" charset="-122"/>
                <a:cs typeface="Calibri Bold" pitchFamily="34" charset="-120"/>
              </a:rPr>
              <a:t>2022</a:t>
            </a:r>
            <a:endParaRPr lang="en-US" sz="1950" dirty="0"/>
          </a:p>
        </p:txBody>
      </p:sp>
      <p:sp>
        <p:nvSpPr>
          <p:cNvPr id="23" name="Text 19">
            <a:extLst>
              <a:ext uri="{FF2B5EF4-FFF2-40B4-BE49-F238E27FC236}">
                <a16:creationId xmlns:a16="http://schemas.microsoft.com/office/drawing/2014/main" id="{4DE5EB19-E232-3E01-507A-6463B562DB71}"/>
              </a:ext>
            </a:extLst>
          </p:cNvPr>
          <p:cNvSpPr/>
          <p:nvPr/>
        </p:nvSpPr>
        <p:spPr>
          <a:xfrm>
            <a:off x="0" y="4054197"/>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272525"/>
                </a:solidFill>
                <a:latin typeface="Calibri Bold" pitchFamily="34" charset="0"/>
                <a:ea typeface="Calibri Bold" pitchFamily="34" charset="-122"/>
                <a:cs typeface="Calibri Bold" pitchFamily="34" charset="-120"/>
              </a:rPr>
              <a:t>InstructGPT / ChatGPT</a:t>
            </a:r>
            <a:endParaRPr lang="en-US" sz="1950" dirty="0"/>
          </a:p>
        </p:txBody>
      </p:sp>
      <p:sp>
        <p:nvSpPr>
          <p:cNvPr id="24" name="Text 20">
            <a:extLst>
              <a:ext uri="{FF2B5EF4-FFF2-40B4-BE49-F238E27FC236}">
                <a16:creationId xmlns:a16="http://schemas.microsoft.com/office/drawing/2014/main" id="{D122F83B-BA14-D7A7-4187-0123E9E46DDF}"/>
              </a:ext>
            </a:extLst>
          </p:cNvPr>
          <p:cNvSpPr/>
          <p:nvPr/>
        </p:nvSpPr>
        <p:spPr>
          <a:xfrm>
            <a:off x="-3028842" y="4364355"/>
            <a:ext cx="5529143" cy="317540"/>
          </a:xfrm>
          <a:prstGeom prst="rect">
            <a:avLst/>
          </a:prstGeom>
          <a:noFill/>
          <a:ln/>
        </p:spPr>
        <p:txBody>
          <a:bodyPr wrap="none" lIns="0" tIns="0" rIns="0" bIns="0" rtlCol="0" anchor="t"/>
          <a:lstStyle/>
          <a:p>
            <a:pPr marL="0" indent="0" algn="r">
              <a:lnSpc>
                <a:spcPts val="2500"/>
              </a:lnSpc>
              <a:buNone/>
            </a:pPr>
            <a:r>
              <a:rPr lang="en-US" sz="1550" dirty="0">
                <a:solidFill>
                  <a:srgbClr val="272525"/>
                </a:solidFill>
                <a:latin typeface="Calibri" pitchFamily="34" charset="0"/>
                <a:ea typeface="Calibri" pitchFamily="34" charset="-122"/>
                <a:cs typeface="Calibri" pitchFamily="34" charset="-120"/>
              </a:rPr>
              <a:t>RLHF alignment</a:t>
            </a:r>
            <a:endParaRPr lang="en-US" sz="1550" dirty="0"/>
          </a:p>
        </p:txBody>
      </p:sp>
      <p:sp>
        <p:nvSpPr>
          <p:cNvPr id="25" name="Shape 21">
            <a:extLst>
              <a:ext uri="{FF2B5EF4-FFF2-40B4-BE49-F238E27FC236}">
                <a16:creationId xmlns:a16="http://schemas.microsoft.com/office/drawing/2014/main" id="{C1D94356-9515-01B5-5D23-5AC3F4A7F1BD}"/>
              </a:ext>
            </a:extLst>
          </p:cNvPr>
          <p:cNvSpPr/>
          <p:nvPr/>
        </p:nvSpPr>
        <p:spPr>
          <a:xfrm>
            <a:off x="3673554" y="4834771"/>
            <a:ext cx="595313" cy="22860"/>
          </a:xfrm>
          <a:prstGeom prst="roundRect">
            <a:avLst>
              <a:gd name="adj" fmla="val 364651"/>
            </a:avLst>
          </a:prstGeom>
          <a:solidFill>
            <a:srgbClr val="C0C1D7"/>
          </a:solidFill>
          <a:ln/>
        </p:spPr>
        <p:txBody>
          <a:bodyPr/>
          <a:lstStyle/>
          <a:p>
            <a:endParaRPr lang="en-US"/>
          </a:p>
        </p:txBody>
      </p:sp>
      <p:sp>
        <p:nvSpPr>
          <p:cNvPr id="26" name="Shape 22">
            <a:extLst>
              <a:ext uri="{FF2B5EF4-FFF2-40B4-BE49-F238E27FC236}">
                <a16:creationId xmlns:a16="http://schemas.microsoft.com/office/drawing/2014/main" id="{43D7A188-F481-71AB-DB10-BC855F0AF3C0}"/>
              </a:ext>
            </a:extLst>
          </p:cNvPr>
          <p:cNvSpPr/>
          <p:nvPr/>
        </p:nvSpPr>
        <p:spPr>
          <a:xfrm>
            <a:off x="3249930" y="4622959"/>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27" name="Text 23">
            <a:extLst>
              <a:ext uri="{FF2B5EF4-FFF2-40B4-BE49-F238E27FC236}">
                <a16:creationId xmlns:a16="http://schemas.microsoft.com/office/drawing/2014/main" id="{868537F0-FE7C-73C1-6B21-AB144AEB3A4D}"/>
              </a:ext>
            </a:extLst>
          </p:cNvPr>
          <p:cNvSpPr/>
          <p:nvPr/>
        </p:nvSpPr>
        <p:spPr>
          <a:xfrm>
            <a:off x="3324344" y="4660166"/>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Calibri Bold" pitchFamily="34" charset="0"/>
                <a:ea typeface="Calibri Bold" pitchFamily="34" charset="-122"/>
                <a:cs typeface="Calibri Bold" pitchFamily="34" charset="-120"/>
              </a:rPr>
              <a:t>4</a:t>
            </a:r>
            <a:endParaRPr lang="en-US" sz="2300" dirty="0"/>
          </a:p>
        </p:txBody>
      </p:sp>
      <p:sp>
        <p:nvSpPr>
          <p:cNvPr id="28" name="Text 24">
            <a:extLst>
              <a:ext uri="{FF2B5EF4-FFF2-40B4-BE49-F238E27FC236}">
                <a16:creationId xmlns:a16="http://schemas.microsoft.com/office/drawing/2014/main" id="{942F3249-8A94-F531-5DF9-0F6508D4D264}"/>
              </a:ext>
            </a:extLst>
          </p:cNvPr>
          <p:cNvSpPr/>
          <p:nvPr/>
        </p:nvSpPr>
        <p:spPr>
          <a:xfrm>
            <a:off x="4465439" y="469118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2025–2026</a:t>
            </a:r>
            <a:endParaRPr lang="en-US" sz="1950" dirty="0"/>
          </a:p>
        </p:txBody>
      </p:sp>
      <p:sp>
        <p:nvSpPr>
          <p:cNvPr id="29" name="Text 25">
            <a:extLst>
              <a:ext uri="{FF2B5EF4-FFF2-40B4-BE49-F238E27FC236}">
                <a16:creationId xmlns:a16="http://schemas.microsoft.com/office/drawing/2014/main" id="{826FD254-B300-8ECD-FCA8-8557DEAA2E98}"/>
              </a:ext>
            </a:extLst>
          </p:cNvPr>
          <p:cNvSpPr/>
          <p:nvPr/>
        </p:nvSpPr>
        <p:spPr>
          <a:xfrm>
            <a:off x="4465439" y="5080635"/>
            <a:ext cx="5529143" cy="620316"/>
          </a:xfrm>
          <a:prstGeom prst="rect">
            <a:avLst/>
          </a:prstGeom>
          <a:noFill/>
          <a:ln/>
        </p:spPr>
        <p:txBody>
          <a:bodyPr wrap="square" lIns="0" tIns="0" rIns="0" bIns="0" rtlCol="0" anchor="t"/>
          <a:lstStyle/>
          <a:p>
            <a:pPr marL="0" indent="0" algn="l">
              <a:lnSpc>
                <a:spcPts val="2400"/>
              </a:lnSpc>
              <a:buNone/>
            </a:pPr>
            <a:r>
              <a:rPr lang="en-US" sz="1950" b="1" dirty="0">
                <a:solidFill>
                  <a:srgbClr val="272525"/>
                </a:solidFill>
                <a:latin typeface="Calibri Bold" pitchFamily="34" charset="0"/>
                <a:ea typeface="Calibri Bold" pitchFamily="34" charset="-122"/>
                <a:cs typeface="Calibri Bold" pitchFamily="34" charset="-120"/>
              </a:rPr>
              <a:t>GPT-4o / o3, Gemini 2.5, Claude 3.7, LLaMA 4, DeepSeek-V3</a:t>
            </a:r>
            <a:endParaRPr lang="en-US" sz="1950" dirty="0"/>
          </a:p>
        </p:txBody>
      </p:sp>
      <p:sp>
        <p:nvSpPr>
          <p:cNvPr id="30" name="Text 26">
            <a:extLst>
              <a:ext uri="{FF2B5EF4-FFF2-40B4-BE49-F238E27FC236}">
                <a16:creationId xmlns:a16="http://schemas.microsoft.com/office/drawing/2014/main" id="{459BD247-7F3D-8E57-F6F0-AA9966B7C9FB}"/>
              </a:ext>
            </a:extLst>
          </p:cNvPr>
          <p:cNvSpPr/>
          <p:nvPr/>
        </p:nvSpPr>
        <p:spPr>
          <a:xfrm>
            <a:off x="4465439" y="5820013"/>
            <a:ext cx="552914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Reasoning-first models, long-context, agentic capabilities, </a:t>
            </a:r>
          </a:p>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and open-weight frontier models</a:t>
            </a:r>
            <a:endParaRPr lang="en-US" sz="1550" dirty="0"/>
          </a:p>
        </p:txBody>
      </p:sp>
      <p:sp>
        <p:nvSpPr>
          <p:cNvPr id="31" name="Google Shape;213;p10">
            <a:extLst>
              <a:ext uri="{FF2B5EF4-FFF2-40B4-BE49-F238E27FC236}">
                <a16:creationId xmlns:a16="http://schemas.microsoft.com/office/drawing/2014/main" id="{96CE87CF-8E64-C636-B082-3A2648F0170D}"/>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3064975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8D1A-D5AD-A941-97E1-9431BA011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E0AAE-B489-79A6-B3F2-3BEB8663B33C}"/>
              </a:ext>
            </a:extLst>
          </p:cNvPr>
          <p:cNvSpPr>
            <a:spLocks noGrp="1"/>
          </p:cNvSpPr>
          <p:nvPr>
            <p:ph type="title"/>
          </p:nvPr>
        </p:nvSpPr>
        <p:spPr>
          <a:xfrm>
            <a:off x="38100" y="160337"/>
            <a:ext cx="9067800" cy="1143000"/>
          </a:xfrm>
        </p:spPr>
        <p:txBody>
          <a:bodyPr>
            <a:noAutofit/>
          </a:bodyPr>
          <a:lstStyle/>
          <a:p>
            <a:pPr algn="l"/>
            <a:r>
              <a:rPr lang="en-HK" sz="3200" b="1" dirty="0" err="1"/>
              <a:t>AriGraph</a:t>
            </a:r>
            <a:r>
              <a:rPr lang="en-HK" sz="3200" b="1" dirty="0"/>
              <a:t>: Learning Knowledge Graph World Models with Episodic Memory for LLM Agents</a:t>
            </a:r>
            <a:r>
              <a:rPr lang="zh-CN" altLang="en-US" sz="3200" b="1" dirty="0"/>
              <a:t> </a:t>
            </a:r>
            <a:r>
              <a:rPr lang="en-US" altLang="zh-CN" sz="3200" b="1" dirty="0"/>
              <a:t>[IJCAI’25]</a:t>
            </a:r>
            <a:endParaRPr lang="en-US" sz="3200" b="1" dirty="0"/>
          </a:p>
        </p:txBody>
      </p:sp>
      <p:pic>
        <p:nvPicPr>
          <p:cNvPr id="7" name="Picture 6">
            <a:extLst>
              <a:ext uri="{FF2B5EF4-FFF2-40B4-BE49-F238E27FC236}">
                <a16:creationId xmlns:a16="http://schemas.microsoft.com/office/drawing/2014/main" id="{9ECB40FF-7352-9A77-713E-16B8828CA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47800"/>
            <a:ext cx="5660716" cy="2825785"/>
          </a:xfrm>
          <a:prstGeom prst="rect">
            <a:avLst/>
          </a:prstGeom>
        </p:spPr>
      </p:pic>
      <p:sp>
        <p:nvSpPr>
          <p:cNvPr id="8" name="TextBox 7">
            <a:extLst>
              <a:ext uri="{FF2B5EF4-FFF2-40B4-BE49-F238E27FC236}">
                <a16:creationId xmlns:a16="http://schemas.microsoft.com/office/drawing/2014/main" id="{C5439CE7-630B-6840-97AA-0C75FF76EB78}"/>
              </a:ext>
            </a:extLst>
          </p:cNvPr>
          <p:cNvSpPr txBox="1"/>
          <p:nvPr/>
        </p:nvSpPr>
        <p:spPr>
          <a:xfrm>
            <a:off x="304800" y="3650675"/>
            <a:ext cx="9371134" cy="3046988"/>
          </a:xfrm>
          <a:prstGeom prst="rect">
            <a:avLst/>
          </a:prstGeom>
          <a:noFill/>
        </p:spPr>
        <p:txBody>
          <a:bodyPr wrap="square">
            <a:spAutoFit/>
          </a:bodyPr>
          <a:lstStyle/>
          <a:p>
            <a:br>
              <a:rPr lang="en-HK" sz="2400" dirty="0"/>
            </a:br>
            <a:br>
              <a:rPr lang="en-HK" sz="2400" dirty="0"/>
            </a:br>
            <a:r>
              <a:rPr lang="en-HK" sz="2400" dirty="0"/>
              <a:t>At each step:</a:t>
            </a:r>
            <a:br>
              <a:rPr lang="en-HK" sz="2400" dirty="0"/>
            </a:br>
            <a:r>
              <a:rPr lang="en-HK" sz="2400" dirty="0"/>
              <a:t>1. The agent receives a textual observation.</a:t>
            </a:r>
            <a:br>
              <a:rPr lang="en-HK" sz="2400" dirty="0"/>
            </a:br>
            <a:r>
              <a:rPr lang="en-HK" sz="2400" dirty="0"/>
              <a:t>2. LLM extracts semantic triplets:</a:t>
            </a:r>
            <a:r>
              <a:rPr lang="zh-CN" altLang="en-US" sz="2400" dirty="0"/>
              <a:t> </a:t>
            </a:r>
            <a:r>
              <a:rPr lang="en-HK" sz="2400" dirty="0"/>
              <a:t>(object1, relation, object2)</a:t>
            </a:r>
            <a:br>
              <a:rPr lang="en-HK" sz="2400" dirty="0"/>
            </a:br>
            <a:r>
              <a:rPr lang="en-HK" sz="2400" dirty="0"/>
              <a:t>3. Triplets update the semantic memory graph.</a:t>
            </a:r>
            <a:br>
              <a:rPr lang="en-HK" sz="2400" dirty="0"/>
            </a:br>
            <a:r>
              <a:rPr lang="en-HK" sz="2400" dirty="0"/>
              <a:t>4. The original observation is stored as an episodic vertex.</a:t>
            </a:r>
            <a:br>
              <a:rPr lang="en-HK" sz="2400" dirty="0"/>
            </a:br>
            <a:r>
              <a:rPr lang="en-HK" sz="2400" dirty="0"/>
              <a:t>5. Episodic edges link the observation to the extracted triplets.</a:t>
            </a:r>
            <a:endParaRPr lang="en-US" sz="2400" dirty="0"/>
          </a:p>
        </p:txBody>
      </p:sp>
      <p:sp>
        <p:nvSpPr>
          <p:cNvPr id="9" name="Google Shape;213;p10">
            <a:extLst>
              <a:ext uri="{FF2B5EF4-FFF2-40B4-BE49-F238E27FC236}">
                <a16:creationId xmlns:a16="http://schemas.microsoft.com/office/drawing/2014/main" id="{26E96883-AD2B-F7EB-40AE-6D172830008F}"/>
              </a:ext>
            </a:extLst>
          </p:cNvPr>
          <p:cNvSpPr txBox="1">
            <a:spLocks/>
          </p:cNvSpPr>
          <p:nvPr/>
        </p:nvSpPr>
        <p:spPr>
          <a:xfrm>
            <a:off x="7505700" y="6430963"/>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1007367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4A280-CCF7-56CC-C184-A8FA2198F83C}"/>
              </a:ext>
            </a:extLst>
          </p:cNvPr>
          <p:cNvSpPr>
            <a:spLocks noGrp="1"/>
          </p:cNvSpPr>
          <p:nvPr>
            <p:ph type="title"/>
          </p:nvPr>
        </p:nvSpPr>
        <p:spPr>
          <a:xfrm>
            <a:off x="228600" y="165846"/>
            <a:ext cx="8686800" cy="1143000"/>
          </a:xfrm>
        </p:spPr>
        <p:txBody>
          <a:bodyPr>
            <a:noAutofit/>
          </a:bodyPr>
          <a:lstStyle/>
          <a:p>
            <a:pPr algn="l"/>
            <a:r>
              <a:rPr lang="en-HK" sz="3600" b="1" dirty="0"/>
              <a:t>Benchmarking Agentic Workflow Generation</a:t>
            </a:r>
            <a:r>
              <a:rPr lang="zh-CN" altLang="en-US" sz="3600" b="1" dirty="0"/>
              <a:t> </a:t>
            </a:r>
            <a:r>
              <a:rPr lang="en-US" altLang="zh-CN" sz="3600" b="1" dirty="0"/>
              <a:t>[ICLR</a:t>
            </a:r>
            <a:r>
              <a:rPr lang="zh-CN" altLang="en-US" sz="3600" b="1" dirty="0"/>
              <a:t> </a:t>
            </a:r>
            <a:r>
              <a:rPr lang="en-US" altLang="zh-CN" sz="3600" b="1" dirty="0"/>
              <a:t>2025]</a:t>
            </a:r>
            <a:endParaRPr lang="en-US" sz="3600" b="1" dirty="0"/>
          </a:p>
        </p:txBody>
      </p:sp>
      <p:pic>
        <p:nvPicPr>
          <p:cNvPr id="21506" name="Picture 2">
            <a:extLst>
              <a:ext uri="{FF2B5EF4-FFF2-40B4-BE49-F238E27FC236}">
                <a16:creationId xmlns:a16="http://schemas.microsoft.com/office/drawing/2014/main" id="{ABB2BC93-F545-250A-19FC-D8A27206C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17638"/>
            <a:ext cx="7543800" cy="4866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FFA5E-8071-CFD2-6B96-529F9A2E796B}"/>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/pdf/2410.07869</a:t>
            </a:r>
          </a:p>
          <a:p>
            <a:endParaRPr lang="en-US" altLang="zh-CN" dirty="0"/>
          </a:p>
        </p:txBody>
      </p:sp>
      <p:sp>
        <p:nvSpPr>
          <p:cNvPr id="6" name="Google Shape;213;p10">
            <a:extLst>
              <a:ext uri="{FF2B5EF4-FFF2-40B4-BE49-F238E27FC236}">
                <a16:creationId xmlns:a16="http://schemas.microsoft.com/office/drawing/2014/main" id="{A32B0209-363D-9FB2-144C-817A1D61B0E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978563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950E6A-4AE4-1356-A30D-4291ACF004D0}"/>
              </a:ext>
            </a:extLst>
          </p:cNvPr>
          <p:cNvSpPr>
            <a:spLocks noGrp="1"/>
          </p:cNvSpPr>
          <p:nvPr>
            <p:ph idx="1"/>
          </p:nvPr>
        </p:nvSpPr>
        <p:spPr>
          <a:xfrm>
            <a:off x="307729" y="5729353"/>
            <a:ext cx="3771900" cy="682317"/>
          </a:xfrm>
        </p:spPr>
        <p:txBody>
          <a:bodyPr>
            <a:normAutofit fontScale="62500" lnSpcReduction="20000"/>
          </a:bodyPr>
          <a:lstStyle/>
          <a:p>
            <a:r>
              <a:rPr lang="en-US" altLang="zh-CN"/>
              <a:t>Multi-faceted scenarios.</a:t>
            </a:r>
          </a:p>
          <a:p>
            <a:r>
              <a:rPr lang="en-US" altLang="zh-CN"/>
              <a:t>Complex workflow structures.</a:t>
            </a:r>
            <a:endParaRPr lang="en-US"/>
          </a:p>
        </p:txBody>
      </p:sp>
      <p:pic>
        <p:nvPicPr>
          <p:cNvPr id="6" name="Picture 5"/>
          <p:cNvPicPr>
            <a:picLocks noChangeAspect="1"/>
          </p:cNvPicPr>
          <p:nvPr/>
        </p:nvPicPr>
        <p:blipFill>
          <a:blip r:embed="rId3"/>
          <a:stretch>
            <a:fillRect/>
          </a:stretch>
        </p:blipFill>
        <p:spPr>
          <a:xfrm>
            <a:off x="492369" y="1382469"/>
            <a:ext cx="7174520" cy="4346884"/>
          </a:xfrm>
          <a:prstGeom prst="rect">
            <a:avLst/>
          </a:prstGeom>
        </p:spPr>
      </p:pic>
      <p:sp>
        <p:nvSpPr>
          <p:cNvPr id="7" name="Content Placeholder 4">
            <a:extLst>
              <a:ext uri="{FF2B5EF4-FFF2-40B4-BE49-F238E27FC236}">
                <a16:creationId xmlns:a16="http://schemas.microsoft.com/office/drawing/2014/main" id="{58950E6A-4AE4-1356-A30D-4291ACF004D0}"/>
              </a:ext>
            </a:extLst>
          </p:cNvPr>
          <p:cNvSpPr txBox="1">
            <a:spLocks/>
          </p:cNvSpPr>
          <p:nvPr/>
        </p:nvSpPr>
        <p:spPr>
          <a:xfrm>
            <a:off x="4047389" y="5729352"/>
            <a:ext cx="5096611" cy="68580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a:t>Strict quality control and data filtering.</a:t>
            </a:r>
          </a:p>
          <a:p>
            <a:r>
              <a:rPr lang="en-US" altLang="zh-CN"/>
              <a:t>Accurate quantitative evaluation (</a:t>
            </a:r>
            <a:r>
              <a:rPr lang="en-US" altLang="zh-CN" err="1"/>
              <a:t>WorfEval</a:t>
            </a:r>
            <a:r>
              <a:rPr lang="en-US" altLang="zh-CN"/>
              <a:t>).</a:t>
            </a:r>
          </a:p>
          <a:p>
            <a:endParaRPr lang="en-US"/>
          </a:p>
        </p:txBody>
      </p:sp>
      <p:sp>
        <p:nvSpPr>
          <p:cNvPr id="9" name="TextBox 8">
            <a:extLst>
              <a:ext uri="{FF2B5EF4-FFF2-40B4-BE49-F238E27FC236}">
                <a16:creationId xmlns:a16="http://schemas.microsoft.com/office/drawing/2014/main" id="{F5383F4C-4D51-9791-320A-17391090CDA0}"/>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/pdf/2410.07869</a:t>
            </a:r>
          </a:p>
          <a:p>
            <a:endParaRPr lang="en-US" altLang="zh-CN" dirty="0"/>
          </a:p>
        </p:txBody>
      </p:sp>
      <p:sp>
        <p:nvSpPr>
          <p:cNvPr id="4" name="Google Shape;213;p10">
            <a:extLst>
              <a:ext uri="{FF2B5EF4-FFF2-40B4-BE49-F238E27FC236}">
                <a16:creationId xmlns:a16="http://schemas.microsoft.com/office/drawing/2014/main" id="{830E694E-105B-5450-CC01-A9AD4B211D5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10" name="Title 1">
            <a:extLst>
              <a:ext uri="{FF2B5EF4-FFF2-40B4-BE49-F238E27FC236}">
                <a16:creationId xmlns:a16="http://schemas.microsoft.com/office/drawing/2014/main" id="{CCEBB310-D95C-5D38-F6E8-00FE4BD4A457}"/>
              </a:ext>
            </a:extLst>
          </p:cNvPr>
          <p:cNvSpPr>
            <a:spLocks noGrp="1"/>
          </p:cNvSpPr>
          <p:nvPr>
            <p:ph type="title"/>
          </p:nvPr>
        </p:nvSpPr>
        <p:spPr>
          <a:xfrm>
            <a:off x="228600" y="165846"/>
            <a:ext cx="8686800" cy="1143000"/>
          </a:xfrm>
        </p:spPr>
        <p:txBody>
          <a:bodyPr>
            <a:noAutofit/>
          </a:bodyPr>
          <a:lstStyle/>
          <a:p>
            <a:pPr algn="l"/>
            <a:r>
              <a:rPr lang="en-HK" sz="3600" b="1" dirty="0"/>
              <a:t>Benchmarking Agentic Workflow Generation</a:t>
            </a:r>
            <a:r>
              <a:rPr lang="zh-CN" altLang="en-US" sz="3600" b="1" dirty="0"/>
              <a:t> </a:t>
            </a:r>
            <a:r>
              <a:rPr lang="en-US" altLang="zh-CN" sz="3600" b="1" dirty="0"/>
              <a:t>[ICLR</a:t>
            </a:r>
            <a:r>
              <a:rPr lang="zh-CN" altLang="en-US" sz="3600" b="1" dirty="0"/>
              <a:t> </a:t>
            </a:r>
            <a:r>
              <a:rPr lang="en-US" altLang="zh-CN" sz="3600" b="1" dirty="0"/>
              <a:t>2025]</a:t>
            </a:r>
            <a:endParaRPr lang="en-US" sz="3600" b="1" dirty="0"/>
          </a:p>
        </p:txBody>
      </p:sp>
    </p:spTree>
    <p:extLst>
      <p:ext uri="{BB962C8B-B14F-4D97-AF65-F5344CB8AC3E}">
        <p14:creationId xmlns:p14="http://schemas.microsoft.com/office/powerpoint/2010/main" val="3698296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504BE-0CF2-F752-8DA8-FE1E64CF4D71}"/>
              </a:ext>
            </a:extLst>
          </p:cNvPr>
          <p:cNvSpPr>
            <a:spLocks noGrp="1"/>
          </p:cNvSpPr>
          <p:nvPr>
            <p:ph idx="1"/>
          </p:nvPr>
        </p:nvSpPr>
        <p:spPr/>
        <p:txBody>
          <a:bodyPr/>
          <a:lstStyle/>
          <a:p>
            <a:endParaRPr lang="en-US"/>
          </a:p>
        </p:txBody>
      </p:sp>
      <p:pic>
        <p:nvPicPr>
          <p:cNvPr id="22530" name="Picture 2">
            <a:extLst>
              <a:ext uri="{FF2B5EF4-FFF2-40B4-BE49-F238E27FC236}">
                <a16:creationId xmlns:a16="http://schemas.microsoft.com/office/drawing/2014/main" id="{332423F1-16B4-3D1F-7115-F61CA3F57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85" y="1535172"/>
            <a:ext cx="7848600" cy="46560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D393CA-04FC-B563-8A09-39579DD67F10}"/>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/pdf/2410.07869</a:t>
            </a:r>
          </a:p>
          <a:p>
            <a:endParaRPr lang="en-US" altLang="zh-CN" dirty="0"/>
          </a:p>
        </p:txBody>
      </p:sp>
      <p:sp>
        <p:nvSpPr>
          <p:cNvPr id="7" name="Google Shape;213;p10">
            <a:extLst>
              <a:ext uri="{FF2B5EF4-FFF2-40B4-BE49-F238E27FC236}">
                <a16:creationId xmlns:a16="http://schemas.microsoft.com/office/drawing/2014/main" id="{8C964CAE-9FE2-7BA1-4EF1-7E2AB9AC3F1C}"/>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10" name="Title 1">
            <a:extLst>
              <a:ext uri="{FF2B5EF4-FFF2-40B4-BE49-F238E27FC236}">
                <a16:creationId xmlns:a16="http://schemas.microsoft.com/office/drawing/2014/main" id="{2FE715D5-08F4-07AA-C094-CC766C236DAD}"/>
              </a:ext>
            </a:extLst>
          </p:cNvPr>
          <p:cNvSpPr>
            <a:spLocks noGrp="1"/>
          </p:cNvSpPr>
          <p:nvPr>
            <p:ph type="title"/>
          </p:nvPr>
        </p:nvSpPr>
        <p:spPr>
          <a:xfrm>
            <a:off x="228600" y="165846"/>
            <a:ext cx="8686800" cy="1143000"/>
          </a:xfrm>
        </p:spPr>
        <p:txBody>
          <a:bodyPr>
            <a:noAutofit/>
          </a:bodyPr>
          <a:lstStyle/>
          <a:p>
            <a:pPr algn="l"/>
            <a:r>
              <a:rPr lang="en-HK" sz="3600" b="1" dirty="0"/>
              <a:t>Benchmarking Agentic Workflow Generation</a:t>
            </a:r>
            <a:r>
              <a:rPr lang="zh-CN" altLang="en-US" sz="3600" b="1" dirty="0"/>
              <a:t> </a:t>
            </a:r>
            <a:r>
              <a:rPr lang="en-US" altLang="zh-CN" sz="3600" b="1" dirty="0"/>
              <a:t>[ICLR</a:t>
            </a:r>
            <a:r>
              <a:rPr lang="zh-CN" altLang="en-US" sz="3600" b="1" dirty="0"/>
              <a:t> </a:t>
            </a:r>
            <a:r>
              <a:rPr lang="en-US" altLang="zh-CN" sz="3600" b="1" dirty="0"/>
              <a:t>2025]</a:t>
            </a:r>
            <a:endParaRPr lang="en-US" sz="3600" b="1" dirty="0"/>
          </a:p>
        </p:txBody>
      </p:sp>
    </p:spTree>
    <p:extLst>
      <p:ext uri="{BB962C8B-B14F-4D97-AF65-F5344CB8AC3E}">
        <p14:creationId xmlns:p14="http://schemas.microsoft.com/office/powerpoint/2010/main" val="563603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7C883-6538-3C80-7B4D-CB5E7AA5B812}"/>
              </a:ext>
            </a:extLst>
          </p:cNvPr>
          <p:cNvSpPr>
            <a:spLocks noGrp="1"/>
          </p:cNvSpPr>
          <p:nvPr>
            <p:ph type="title"/>
          </p:nvPr>
        </p:nvSpPr>
        <p:spPr>
          <a:xfrm>
            <a:off x="152400" y="115881"/>
            <a:ext cx="8229600" cy="1143000"/>
          </a:xfrm>
        </p:spPr>
        <p:txBody>
          <a:bodyPr>
            <a:noAutofit/>
          </a:bodyPr>
          <a:lstStyle/>
          <a:p>
            <a:pPr algn="l"/>
            <a:r>
              <a:rPr lang="en-US" sz="3200" b="1" dirty="0" err="1"/>
              <a:t>GraphRouter</a:t>
            </a:r>
            <a:r>
              <a:rPr lang="en-US" sz="3200" b="1" dirty="0"/>
              <a:t>: A Graph-based Router for LLM Selections</a:t>
            </a:r>
            <a:r>
              <a:rPr lang="zh-CN" altLang="en-US" sz="3200" b="1" dirty="0"/>
              <a:t> </a:t>
            </a:r>
            <a:r>
              <a:rPr lang="en-US" altLang="zh-CN" sz="3200" b="1" dirty="0"/>
              <a:t>[ICLR</a:t>
            </a:r>
            <a:r>
              <a:rPr lang="zh-CN" altLang="en-US" sz="3200" b="1" dirty="0"/>
              <a:t> </a:t>
            </a:r>
            <a:r>
              <a:rPr lang="en-US" altLang="zh-CN" sz="3200" b="1" dirty="0"/>
              <a:t>2025]</a:t>
            </a:r>
            <a:endParaRPr lang="en-US" sz="3200" b="1" dirty="0"/>
          </a:p>
        </p:txBody>
      </p:sp>
      <p:pic>
        <p:nvPicPr>
          <p:cNvPr id="5" name="Content Placeholder 4">
            <a:extLst>
              <a:ext uri="{FF2B5EF4-FFF2-40B4-BE49-F238E27FC236}">
                <a16:creationId xmlns:a16="http://schemas.microsoft.com/office/drawing/2014/main" id="{AF51FF63-E8D4-19D3-CB58-0DE667AAFD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17638"/>
            <a:ext cx="8229600" cy="2092928"/>
          </a:xfrm>
          <a:prstGeom prst="rect">
            <a:avLst/>
          </a:prstGeom>
        </p:spPr>
      </p:pic>
      <p:sp>
        <p:nvSpPr>
          <p:cNvPr id="8" name="TextBox 7">
            <a:extLst>
              <a:ext uri="{FF2B5EF4-FFF2-40B4-BE49-F238E27FC236}">
                <a16:creationId xmlns:a16="http://schemas.microsoft.com/office/drawing/2014/main" id="{A1A5451B-B10F-043D-7BF7-6D22BC516A09}"/>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/pdf/2503.04338</a:t>
            </a:r>
          </a:p>
          <a:p>
            <a:endParaRPr lang="en-US" altLang="zh-CN" dirty="0"/>
          </a:p>
        </p:txBody>
      </p:sp>
      <p:sp>
        <p:nvSpPr>
          <p:cNvPr id="12" name="Content Placeholder 2">
            <a:extLst>
              <a:ext uri="{FF2B5EF4-FFF2-40B4-BE49-F238E27FC236}">
                <a16:creationId xmlns:a16="http://schemas.microsoft.com/office/drawing/2014/main" id="{96CA3983-9F71-CBC4-0491-91532DEB630E}"/>
              </a:ext>
            </a:extLst>
          </p:cNvPr>
          <p:cNvSpPr txBox="1">
            <a:spLocks/>
          </p:cNvSpPr>
          <p:nvPr/>
        </p:nvSpPr>
        <p:spPr>
          <a:xfrm>
            <a:off x="457200" y="3657600"/>
            <a:ext cx="8229600" cy="292576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b="1" dirty="0"/>
              <a:t>LLM</a:t>
            </a:r>
            <a:r>
              <a:rPr lang="zh-CN" altLang="en-US" b="1" dirty="0"/>
              <a:t> </a:t>
            </a:r>
            <a:r>
              <a:rPr lang="en-US" altLang="zh-CN" b="1" dirty="0"/>
              <a:t>Selection</a:t>
            </a:r>
            <a:r>
              <a:rPr lang="zh-CN" altLang="en-US" b="1" dirty="0"/>
              <a:t> </a:t>
            </a:r>
            <a:r>
              <a:rPr lang="en-US" altLang="zh-CN" b="1" dirty="0"/>
              <a:t>Process:</a:t>
            </a:r>
            <a:endParaRPr lang="en-US" b="1" dirty="0"/>
          </a:p>
          <a:p>
            <a:pPr marL="514350" indent="-514350">
              <a:buFont typeface="+mj-lt"/>
              <a:buAutoNum type="alphaLcParenR"/>
            </a:pPr>
            <a:r>
              <a:rPr lang="en-US" dirty="0"/>
              <a:t>User input associated with a specific task</a:t>
            </a:r>
          </a:p>
          <a:p>
            <a:pPr marL="514350" indent="-514350">
              <a:buFont typeface="+mj-lt"/>
              <a:buAutoNum type="alphaLcParenR"/>
            </a:pPr>
            <a:r>
              <a:rPr lang="en-US" dirty="0"/>
              <a:t>Router analyzes the input and selects the appropriate LLM</a:t>
            </a:r>
          </a:p>
          <a:p>
            <a:pPr marL="514350" indent="-514350">
              <a:buFont typeface="+mj-lt"/>
              <a:buAutoNum type="alphaLcParenR"/>
            </a:pPr>
            <a:r>
              <a:rPr lang="en-US" dirty="0"/>
              <a:t>Selected LLM generates the final output</a:t>
            </a:r>
          </a:p>
          <a:p>
            <a:pPr marL="514350" indent="-514350">
              <a:buFont typeface="+mj-lt"/>
              <a:buAutoNum type="alphaLcParenR"/>
            </a:pPr>
            <a:r>
              <a:rPr lang="en-US" dirty="0"/>
              <a:t>Evaluation of the output's effectiveness and cost</a:t>
            </a:r>
          </a:p>
          <a:p>
            <a:pPr marL="514350" indent="-514350">
              <a:buFont typeface="+mj-lt"/>
              <a:buAutoNum type="alphaLcParenR"/>
            </a:pPr>
            <a:r>
              <a:rPr lang="en-US" dirty="0"/>
              <a:t>Feedback training loop for continuous improvement</a:t>
            </a:r>
          </a:p>
          <a:p>
            <a:endParaRPr lang="en-US" dirty="0"/>
          </a:p>
        </p:txBody>
      </p:sp>
      <p:sp>
        <p:nvSpPr>
          <p:cNvPr id="6" name="Google Shape;213;p10">
            <a:extLst>
              <a:ext uri="{FF2B5EF4-FFF2-40B4-BE49-F238E27FC236}">
                <a16:creationId xmlns:a16="http://schemas.microsoft.com/office/drawing/2014/main" id="{6FF10E44-DC6A-DFE4-0DCF-D2280E613AF4}"/>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356388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AFCC1-3A9D-1A45-8D13-B6A1784E36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9B95539-5EF2-F921-1EB1-8D6737112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417638"/>
            <a:ext cx="7772400" cy="2632474"/>
          </a:xfrm>
          <a:prstGeom prst="rect">
            <a:avLst/>
          </a:prstGeom>
        </p:spPr>
      </p:pic>
      <p:sp>
        <p:nvSpPr>
          <p:cNvPr id="4" name="Content Placeholder 3">
            <a:extLst>
              <a:ext uri="{FF2B5EF4-FFF2-40B4-BE49-F238E27FC236}">
                <a16:creationId xmlns:a16="http://schemas.microsoft.com/office/drawing/2014/main" id="{8B4E22C5-B90D-3175-347A-5A24931FF9DA}"/>
              </a:ext>
            </a:extLst>
          </p:cNvPr>
          <p:cNvSpPr>
            <a:spLocks noGrp="1"/>
          </p:cNvSpPr>
          <p:nvPr>
            <p:ph idx="1"/>
          </p:nvPr>
        </p:nvSpPr>
        <p:spPr>
          <a:xfrm>
            <a:off x="463062" y="4050112"/>
            <a:ext cx="8229600" cy="2533250"/>
          </a:xfrm>
        </p:spPr>
        <p:txBody>
          <a:bodyPr>
            <a:normAutofit fontScale="85000" lnSpcReduction="20000"/>
          </a:bodyPr>
          <a:lstStyle/>
          <a:p>
            <a:pPr marL="0" indent="0" algn="just">
              <a:lnSpc>
                <a:spcPct val="110000"/>
              </a:lnSpc>
              <a:buNone/>
            </a:pPr>
            <a:r>
              <a:rPr lang="en-US" altLang="zh-CN" b="1" dirty="0"/>
              <a:t>Overall</a:t>
            </a:r>
            <a:r>
              <a:rPr lang="zh-CN" altLang="en-US" b="1" dirty="0"/>
              <a:t> </a:t>
            </a:r>
            <a:r>
              <a:rPr lang="en-US" altLang="zh-CN" b="1" dirty="0"/>
              <a:t>Framework:</a:t>
            </a:r>
            <a:endParaRPr lang="en-HK" b="1" dirty="0"/>
          </a:p>
          <a:p>
            <a:pPr marL="0" indent="0" algn="just">
              <a:lnSpc>
                <a:spcPct val="110000"/>
              </a:lnSpc>
              <a:buNone/>
            </a:pPr>
            <a:r>
              <a:rPr lang="zh-CN" altLang="en-US" dirty="0"/>
              <a:t>      </a:t>
            </a:r>
            <a:r>
              <a:rPr lang="en-HK" dirty="0" err="1"/>
              <a:t>GraphRouter</a:t>
            </a:r>
            <a:r>
              <a:rPr lang="en-HK" dirty="0"/>
              <a:t> converts the interaction data among tasks, queries, and LLMs into a graph by representing each as nodes and their relationships as edge features. Then, it uses a GNN to generate the probability distribution for selecting the appropriate LLM.</a:t>
            </a:r>
          </a:p>
          <a:p>
            <a:endParaRPr lang="en-US" dirty="0"/>
          </a:p>
        </p:txBody>
      </p:sp>
      <p:sp>
        <p:nvSpPr>
          <p:cNvPr id="6" name="TextBox 5">
            <a:extLst>
              <a:ext uri="{FF2B5EF4-FFF2-40B4-BE49-F238E27FC236}">
                <a16:creationId xmlns:a16="http://schemas.microsoft.com/office/drawing/2014/main" id="{9E2AE49E-AC2C-6BB3-F395-67652BACB1DD}"/>
              </a:ext>
            </a:extLst>
          </p:cNvPr>
          <p:cNvSpPr txBox="1"/>
          <p:nvPr/>
        </p:nvSpPr>
        <p:spPr>
          <a:xfrm>
            <a:off x="152400" y="6488668"/>
            <a:ext cx="5867400" cy="646331"/>
          </a:xfrm>
          <a:prstGeom prst="rect">
            <a:avLst/>
          </a:prstGeom>
          <a:noFill/>
        </p:spPr>
        <p:txBody>
          <a:bodyPr wrap="square">
            <a:spAutoFit/>
          </a:bodyPr>
          <a:lstStyle/>
          <a:p>
            <a:r>
              <a:rPr lang="en-US" altLang="zh-CN" dirty="0"/>
              <a:t>[1]</a:t>
            </a:r>
            <a:r>
              <a:rPr lang="zh-CN" altLang="en-US" dirty="0"/>
              <a:t> </a:t>
            </a:r>
            <a:r>
              <a:rPr lang="en-US" altLang="zh-CN" dirty="0"/>
              <a:t>https://</a:t>
            </a:r>
            <a:r>
              <a:rPr lang="en-US" altLang="zh-CN" dirty="0" err="1"/>
              <a:t>arxiv.org</a:t>
            </a:r>
            <a:r>
              <a:rPr lang="en-US" altLang="zh-CN" dirty="0"/>
              <a:t>/pdf/2503.04338</a:t>
            </a:r>
          </a:p>
          <a:p>
            <a:endParaRPr lang="en-US" altLang="zh-CN" dirty="0"/>
          </a:p>
        </p:txBody>
      </p:sp>
      <p:sp>
        <p:nvSpPr>
          <p:cNvPr id="8" name="Google Shape;213;p10">
            <a:extLst>
              <a:ext uri="{FF2B5EF4-FFF2-40B4-BE49-F238E27FC236}">
                <a16:creationId xmlns:a16="http://schemas.microsoft.com/office/drawing/2014/main" id="{8DBB9B8B-69D8-47DE-3120-399CD41EABC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
        <p:nvSpPr>
          <p:cNvPr id="11" name="Title 1">
            <a:extLst>
              <a:ext uri="{FF2B5EF4-FFF2-40B4-BE49-F238E27FC236}">
                <a16:creationId xmlns:a16="http://schemas.microsoft.com/office/drawing/2014/main" id="{A517CF64-CCA3-CFC4-FDE2-238160BB99CA}"/>
              </a:ext>
            </a:extLst>
          </p:cNvPr>
          <p:cNvSpPr>
            <a:spLocks noGrp="1"/>
          </p:cNvSpPr>
          <p:nvPr>
            <p:ph type="title"/>
          </p:nvPr>
        </p:nvSpPr>
        <p:spPr>
          <a:xfrm>
            <a:off x="152400" y="115881"/>
            <a:ext cx="8229600" cy="1143000"/>
          </a:xfrm>
        </p:spPr>
        <p:txBody>
          <a:bodyPr>
            <a:noAutofit/>
          </a:bodyPr>
          <a:lstStyle/>
          <a:p>
            <a:pPr algn="l"/>
            <a:r>
              <a:rPr lang="en-US" sz="3200" b="1" dirty="0" err="1"/>
              <a:t>GraphRouter</a:t>
            </a:r>
            <a:r>
              <a:rPr lang="en-US" sz="3200" b="1" dirty="0"/>
              <a:t>: A Graph-based Router for LLM Selections</a:t>
            </a:r>
            <a:r>
              <a:rPr lang="zh-CN" altLang="en-US" sz="3200" b="1" dirty="0"/>
              <a:t> </a:t>
            </a:r>
            <a:r>
              <a:rPr lang="en-US" altLang="zh-CN" sz="3200" b="1" dirty="0"/>
              <a:t>[ICLR</a:t>
            </a:r>
            <a:r>
              <a:rPr lang="zh-CN" altLang="en-US" sz="3200" b="1" dirty="0"/>
              <a:t> </a:t>
            </a:r>
            <a:r>
              <a:rPr lang="en-US" altLang="zh-CN" sz="3200" b="1" dirty="0"/>
              <a:t>2025]</a:t>
            </a:r>
            <a:endParaRPr lang="en-US" sz="3200" b="1" dirty="0"/>
          </a:p>
        </p:txBody>
      </p:sp>
    </p:spTree>
    <p:extLst>
      <p:ext uri="{BB962C8B-B14F-4D97-AF65-F5344CB8AC3E}">
        <p14:creationId xmlns:p14="http://schemas.microsoft.com/office/powerpoint/2010/main" val="314317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524000" y="182285"/>
            <a:ext cx="5591871" cy="1143000"/>
          </a:xfrm>
        </p:spPr>
        <p:txBody>
          <a:bodyPr>
            <a:normAutofit/>
          </a:bodyPr>
          <a:lstStyle/>
          <a:p>
            <a:r>
              <a:rPr lang="en-US" altLang="zh-CN" b="1" dirty="0"/>
              <a:t>4. KGs for LLMs</a:t>
            </a:r>
            <a:endParaRPr lang="en-US" b="1"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3" name="矩形 2">
            <a:extLst>
              <a:ext uri="{FF2B5EF4-FFF2-40B4-BE49-F238E27FC236}">
                <a16:creationId xmlns:a16="http://schemas.microsoft.com/office/drawing/2014/main" id="{4B964DE0-8AF9-44EF-ABC8-F1579DEEF5F9}"/>
              </a:ext>
            </a:extLst>
          </p:cNvPr>
          <p:cNvSpPr/>
          <p:nvPr/>
        </p:nvSpPr>
        <p:spPr>
          <a:xfrm>
            <a:off x="152400" y="1271147"/>
            <a:ext cx="8949270" cy="3453253"/>
          </a:xfrm>
          <a:prstGeom prst="rect">
            <a:avLst/>
          </a:prstGeom>
        </p:spPr>
        <p:txBody>
          <a:bodyPr wrap="square">
            <a:spAutoFit/>
          </a:bodyPr>
          <a:lstStyle/>
          <a:p>
            <a:pPr marL="800100" lvl="1" indent="-342900" algn="just">
              <a:lnSpc>
                <a:spcPct val="130000"/>
              </a:lnSpc>
              <a:buFontTx/>
              <a:buChar char="-"/>
            </a:pPr>
            <a:r>
              <a:rPr lang="en-HK" altLang="zh-CN" sz="2400" dirty="0">
                <a:cs typeface="Times New Roman" panose="02020603050405020304" pitchFamily="18" charset="0"/>
              </a:rPr>
              <a:t>Large Language Models</a:t>
            </a:r>
          </a:p>
          <a:p>
            <a:pPr marL="800100" lvl="1" indent="-342900" algn="just">
              <a:lnSpc>
                <a:spcPct val="130000"/>
              </a:lnSpc>
              <a:buFontTx/>
              <a:buChar char="-"/>
            </a:pPr>
            <a:r>
              <a:rPr lang="en-HK" altLang="zh-CN" sz="2400" dirty="0">
                <a:cs typeface="Times New Roman" panose="02020603050405020304" pitchFamily="18" charset="0"/>
              </a:rPr>
              <a:t>Knowledge Graphs</a:t>
            </a:r>
          </a:p>
          <a:p>
            <a:pPr marL="800100" lvl="1" indent="-342900" algn="just">
              <a:lnSpc>
                <a:spcPct val="130000"/>
              </a:lnSpc>
              <a:buFontTx/>
              <a:buChar char="-"/>
            </a:pPr>
            <a:r>
              <a:rPr lang="en-HK" altLang="zh-CN" sz="2400" dirty="0">
                <a:cs typeface="Times New Roman" panose="02020603050405020304" pitchFamily="18" charset="0"/>
              </a:rPr>
              <a:t>KGs as background knowledge for LLMs</a:t>
            </a:r>
          </a:p>
          <a:p>
            <a:pPr marL="800100" lvl="1" indent="-342900" algn="just">
              <a:lnSpc>
                <a:spcPct val="130000"/>
              </a:lnSpc>
              <a:buFontTx/>
              <a:buChar char="-"/>
            </a:pPr>
            <a:r>
              <a:rPr lang="en-HK" altLang="zh-CN" sz="2400" dirty="0">
                <a:cs typeface="Times New Roman" panose="02020603050405020304" pitchFamily="18" charset="0"/>
              </a:rPr>
              <a:t>KGs as reasoning guidelines for LLMs</a:t>
            </a:r>
          </a:p>
          <a:p>
            <a:pPr marL="800100" lvl="1" indent="-342900" algn="just">
              <a:lnSpc>
                <a:spcPct val="130000"/>
              </a:lnSpc>
              <a:buFontTx/>
              <a:buChar char="-"/>
            </a:pPr>
            <a:r>
              <a:rPr lang="en-US" altLang="zh-CN" sz="2400" dirty="0">
                <a:cs typeface="Times New Roman" panose="02020603050405020304" pitchFamily="18" charset="0"/>
              </a:rPr>
              <a:t>KGs as refiners and </a:t>
            </a:r>
            <a:r>
              <a:rPr lang="en-US" altLang="zh-CN" sz="2400" dirty="0" err="1">
                <a:cs typeface="Times New Roman" panose="02020603050405020304" pitchFamily="18" charset="0"/>
              </a:rPr>
              <a:t>validators</a:t>
            </a:r>
            <a:r>
              <a:rPr lang="en-US" altLang="zh-CN" sz="2400" dirty="0">
                <a:cs typeface="Times New Roman" panose="02020603050405020304" pitchFamily="18" charset="0"/>
              </a:rPr>
              <a:t> for LLMs</a:t>
            </a:r>
          </a:p>
          <a:p>
            <a:pPr marL="800100" lvl="1" indent="-342900" algn="just">
              <a:lnSpc>
                <a:spcPct val="130000"/>
              </a:lnSpc>
              <a:buFontTx/>
              <a:buChar char="-"/>
            </a:pPr>
            <a:r>
              <a:rPr lang="en-US" altLang="zh-CN" sz="2400" dirty="0">
                <a:cs typeface="Times New Roman" panose="02020603050405020304" pitchFamily="18" charset="0"/>
              </a:rPr>
              <a:t>LLM+KG for domain-specific applications (e.g., data integration)</a:t>
            </a:r>
            <a:endParaRPr lang="en-HK" altLang="zh-CN" sz="2400" dirty="0">
              <a:cs typeface="Times New Roman" panose="02020603050405020304" pitchFamily="18" charset="0"/>
            </a:endParaRPr>
          </a:p>
          <a:p>
            <a:pPr marL="800100" lvl="1" indent="-342900" algn="just">
              <a:lnSpc>
                <a:spcPct val="130000"/>
              </a:lnSpc>
              <a:buFontTx/>
              <a:buChar char="-"/>
            </a:pPr>
            <a:endParaRPr lang="en-HK" altLang="zh-CN" sz="2400" dirty="0">
              <a:cs typeface="Times New Roman" panose="02020603050405020304" pitchFamily="18" charset="0"/>
            </a:endParaRPr>
          </a:p>
        </p:txBody>
      </p:sp>
      <p:sp>
        <p:nvSpPr>
          <p:cNvPr id="7" name="矩形 6">
            <a:extLst>
              <a:ext uri="{FF2B5EF4-FFF2-40B4-BE49-F238E27FC236}">
                <a16:creationId xmlns:a16="http://schemas.microsoft.com/office/drawing/2014/main" id="{71E7C5DD-D074-459D-9EA6-7C81551E6660}"/>
              </a:ext>
            </a:extLst>
          </p:cNvPr>
          <p:cNvSpPr/>
          <p:nvPr/>
        </p:nvSpPr>
        <p:spPr>
          <a:xfrm>
            <a:off x="2483196" y="6029980"/>
            <a:ext cx="4144071" cy="523220"/>
          </a:xfrm>
          <a:prstGeom prst="rect">
            <a:avLst/>
          </a:prstGeom>
        </p:spPr>
        <p:txBody>
          <a:bodyPr wrap="square">
            <a:spAutoFit/>
          </a:bodyPr>
          <a:lstStyle/>
          <a:p>
            <a:r>
              <a:rPr lang="en-US" altLang="zh-CN" sz="2800" dirty="0"/>
              <a:t>P</a:t>
            </a:r>
            <a:r>
              <a:rPr lang="en-HK" sz="2800" dirty="0"/>
              <a:t>resented by </a:t>
            </a:r>
            <a:r>
              <a:rPr lang="en-US" sz="2800" dirty="0" err="1">
                <a:solidFill>
                  <a:schemeClr val="tx2"/>
                </a:solidFill>
              </a:rPr>
              <a:t>Arijit</a:t>
            </a:r>
            <a:r>
              <a:rPr lang="en-US" sz="2800" dirty="0">
                <a:solidFill>
                  <a:schemeClr val="tx2"/>
                </a:solidFill>
              </a:rPr>
              <a:t> Khan</a:t>
            </a:r>
            <a:endParaRPr lang="en-HK" sz="2800" dirty="0">
              <a:solidFill>
                <a:schemeClr val="tx2"/>
              </a:solidFill>
            </a:endParaRPr>
          </a:p>
        </p:txBody>
      </p:sp>
      <p:pic>
        <p:nvPicPr>
          <p:cNvPr id="9" name="Picture 1"/>
          <p:cNvPicPr>
            <a:picLocks noChangeAspect="1" noChangeArrowheads="1"/>
          </p:cNvPicPr>
          <p:nvPr/>
        </p:nvPicPr>
        <p:blipFill>
          <a:blip r:embed="rId2"/>
          <a:srcRect/>
          <a:stretch>
            <a:fillRect/>
          </a:stretch>
        </p:blipFill>
        <p:spPr bwMode="auto">
          <a:xfrm>
            <a:off x="3581400" y="4615795"/>
            <a:ext cx="1306794" cy="1313242"/>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Tree>
    <p:extLst>
      <p:ext uri="{BB962C8B-B14F-4D97-AF65-F5344CB8AC3E}">
        <p14:creationId xmlns:p14="http://schemas.microsoft.com/office/powerpoint/2010/main" val="726401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LLMs - Introduction  </a:t>
            </a:r>
            <a:endParaRPr sz="3266" b="1" dirty="0">
              <a:latin typeface="Calibri"/>
              <a:ea typeface="Calibri"/>
              <a:cs typeface="Calibri"/>
              <a:sym typeface="Calibri"/>
            </a:endParaRPr>
          </a:p>
        </p:txBody>
      </p:sp>
      <p:pic>
        <p:nvPicPr>
          <p:cNvPr id="154" name="Google Shape;154;p5"/>
          <p:cNvPicPr preferRelativeResize="0"/>
          <p:nvPr/>
        </p:nvPicPr>
        <p:blipFill rotWithShape="1">
          <a:blip r:embed="rId3">
            <a:alphaModFix/>
          </a:blip>
          <a:srcRect/>
          <a:stretch/>
        </p:blipFill>
        <p:spPr>
          <a:xfrm>
            <a:off x="381000" y="609600"/>
            <a:ext cx="2934491" cy="2743201"/>
          </a:xfrm>
          <a:prstGeom prst="rect">
            <a:avLst/>
          </a:prstGeom>
          <a:noFill/>
          <a:ln>
            <a:noFill/>
          </a:ln>
        </p:spPr>
      </p:pic>
      <p:sp>
        <p:nvSpPr>
          <p:cNvPr id="155" name="Google Shape;155;p5"/>
          <p:cNvSpPr/>
          <p:nvPr/>
        </p:nvSpPr>
        <p:spPr>
          <a:xfrm>
            <a:off x="1082763" y="3288309"/>
            <a:ext cx="204143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 LLM models</a:t>
            </a:r>
            <a:endParaRPr sz="1800" b="1">
              <a:solidFill>
                <a:schemeClr val="dk1"/>
              </a:solidFill>
              <a:latin typeface="Calibri"/>
              <a:ea typeface="Calibri"/>
              <a:cs typeface="Calibri"/>
              <a:sym typeface="Calibri"/>
            </a:endParaRPr>
          </a:p>
        </p:txBody>
      </p:sp>
      <p:sp>
        <p:nvSpPr>
          <p:cNvPr id="156" name="Google Shape;156;p5"/>
          <p:cNvSpPr/>
          <p:nvPr/>
        </p:nvSpPr>
        <p:spPr>
          <a:xfrm>
            <a:off x="3720581" y="685800"/>
            <a:ext cx="5229809" cy="707886"/>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 Models the probability of the next word, given the history (context) of preceding words.</a:t>
            </a:r>
            <a:endParaRPr sz="2000">
              <a:solidFill>
                <a:schemeClr val="dk1"/>
              </a:solidFill>
              <a:latin typeface="Calibri"/>
              <a:ea typeface="Calibri"/>
              <a:cs typeface="Calibri"/>
              <a:sym typeface="Calibri"/>
            </a:endParaRPr>
          </a:p>
        </p:txBody>
      </p:sp>
      <p:pic>
        <p:nvPicPr>
          <p:cNvPr id="157" name="Google Shape;157;p5"/>
          <p:cNvPicPr preferRelativeResize="0"/>
          <p:nvPr/>
        </p:nvPicPr>
        <p:blipFill rotWithShape="1">
          <a:blip r:embed="rId4">
            <a:alphaModFix/>
          </a:blip>
          <a:srcRect/>
          <a:stretch/>
        </p:blipFill>
        <p:spPr>
          <a:xfrm>
            <a:off x="4191000" y="1524000"/>
            <a:ext cx="4572000" cy="990600"/>
          </a:xfrm>
          <a:prstGeom prst="rect">
            <a:avLst/>
          </a:prstGeom>
          <a:noFill/>
          <a:ln>
            <a:noFill/>
          </a:ln>
        </p:spPr>
      </p:pic>
      <p:pic>
        <p:nvPicPr>
          <p:cNvPr id="158" name="Google Shape;158;p5"/>
          <p:cNvPicPr preferRelativeResize="0"/>
          <p:nvPr/>
        </p:nvPicPr>
        <p:blipFill rotWithShape="1">
          <a:blip r:embed="rId5">
            <a:alphaModFix/>
          </a:blip>
          <a:srcRect/>
          <a:stretch/>
        </p:blipFill>
        <p:spPr>
          <a:xfrm>
            <a:off x="4572000" y="2667000"/>
            <a:ext cx="4412111" cy="2591632"/>
          </a:xfrm>
          <a:prstGeom prst="rect">
            <a:avLst/>
          </a:prstGeom>
          <a:noFill/>
          <a:ln>
            <a:noFill/>
          </a:ln>
        </p:spPr>
      </p:pic>
      <p:sp>
        <p:nvSpPr>
          <p:cNvPr id="159" name="Google Shape;159;p5"/>
          <p:cNvSpPr/>
          <p:nvPr/>
        </p:nvSpPr>
        <p:spPr>
          <a:xfrm>
            <a:off x="5181601" y="5334000"/>
            <a:ext cx="358139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Language models text generation</a:t>
            </a:r>
            <a:endParaRPr sz="1800" b="1">
              <a:solidFill>
                <a:schemeClr val="dk1"/>
              </a:solidFill>
              <a:latin typeface="Calibri"/>
              <a:ea typeface="Calibri"/>
              <a:cs typeface="Calibri"/>
              <a:sym typeface="Calibri"/>
            </a:endParaRPr>
          </a:p>
        </p:txBody>
      </p:sp>
      <p:sp>
        <p:nvSpPr>
          <p:cNvPr id="160" name="Google Shape;160;p5"/>
          <p:cNvSpPr/>
          <p:nvPr/>
        </p:nvSpPr>
        <p:spPr>
          <a:xfrm>
            <a:off x="228600" y="3733800"/>
            <a:ext cx="4267200" cy="2923837"/>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Arial"/>
              <a:buChar char="•"/>
            </a:pPr>
            <a:r>
              <a:rPr lang="en-US" sz="1400" dirty="0">
                <a:solidFill>
                  <a:schemeClr val="dk1"/>
                </a:solidFill>
                <a:ea typeface="Calibri"/>
                <a:cs typeface="Calibri"/>
                <a:sym typeface="Calibri"/>
              </a:rPr>
              <a:t> </a:t>
            </a:r>
            <a:r>
              <a:rPr lang="en-US" sz="1400" b="1" dirty="0">
                <a:solidFill>
                  <a:schemeClr val="dk1"/>
                </a:solidFill>
                <a:ea typeface="Calibri"/>
                <a:cs typeface="Calibri"/>
                <a:sym typeface="Calibri"/>
              </a:rPr>
              <a:t>Generative AI (</a:t>
            </a:r>
            <a:r>
              <a:rPr lang="en-US" sz="1400" b="1" dirty="0" err="1">
                <a:solidFill>
                  <a:schemeClr val="dk1"/>
                </a:solidFill>
                <a:ea typeface="Calibri"/>
                <a:cs typeface="Calibri"/>
                <a:sym typeface="Calibri"/>
              </a:rPr>
              <a:t>genAI</a:t>
            </a:r>
            <a:r>
              <a:rPr lang="en-US" sz="1400" b="1" dirty="0">
                <a:solidFill>
                  <a:schemeClr val="dk1"/>
                </a:solidFill>
                <a:ea typeface="Calibri"/>
                <a:cs typeface="Calibri"/>
                <a:sym typeface="Calibri"/>
              </a:rPr>
              <a:t>): </a:t>
            </a:r>
            <a:r>
              <a:rPr lang="en-US" sz="1400" dirty="0">
                <a:solidFill>
                  <a:schemeClr val="dk1"/>
                </a:solidFill>
                <a:ea typeface="Calibri"/>
                <a:cs typeface="Calibri"/>
                <a:sym typeface="Calibri"/>
              </a:rPr>
              <a:t>AI system whose primary task is to generate content, e.g., GANs, VAEs, RNNs, LLMs, VLMs, VALL-E.</a:t>
            </a:r>
            <a:endParaRPr sz="1400"/>
          </a:p>
          <a:p>
            <a:pPr marL="0" marR="0" lvl="0" indent="0" algn="l" rtl="0">
              <a:spcBef>
                <a:spcPts val="0"/>
              </a:spcBef>
              <a:spcAft>
                <a:spcPts val="0"/>
              </a:spcAft>
              <a:buClr>
                <a:schemeClr val="dk1"/>
              </a:buClr>
              <a:buSzPts val="400"/>
              <a:buFont typeface="Arial"/>
              <a:buNone/>
            </a:pPr>
            <a:endParaRPr sz="800" b="1">
              <a:solidFill>
                <a:schemeClr val="dk1"/>
              </a:solidFill>
              <a:ea typeface="Calibri"/>
              <a:cs typeface="Calibri"/>
              <a:sym typeface="Calibri"/>
            </a:endParaRPr>
          </a:p>
          <a:p>
            <a:pPr marL="0" marR="0" lvl="0" indent="-114300" algn="l" rtl="0">
              <a:spcBef>
                <a:spcPts val="0"/>
              </a:spcBef>
              <a:spcAft>
                <a:spcPts val="0"/>
              </a:spcAft>
              <a:buClr>
                <a:schemeClr val="dk1"/>
              </a:buClr>
              <a:buSzPts val="1800"/>
              <a:buFont typeface="Arial"/>
              <a:buChar char="•"/>
            </a:pPr>
            <a:r>
              <a:rPr lang="en-US" sz="1400" dirty="0">
                <a:solidFill>
                  <a:schemeClr val="dk1"/>
                </a:solidFill>
                <a:ea typeface="Calibri"/>
                <a:cs typeface="Calibri"/>
                <a:sym typeface="Calibri"/>
              </a:rPr>
              <a:t> </a:t>
            </a:r>
            <a:r>
              <a:rPr lang="en-US" sz="1400" b="1" dirty="0">
                <a:solidFill>
                  <a:schemeClr val="dk1"/>
                </a:solidFill>
                <a:ea typeface="Calibri"/>
                <a:cs typeface="Calibri"/>
                <a:sym typeface="Calibri"/>
              </a:rPr>
              <a:t>Large</a:t>
            </a:r>
            <a:r>
              <a:rPr lang="en-US" sz="1400" dirty="0">
                <a:solidFill>
                  <a:schemeClr val="dk1"/>
                </a:solidFill>
                <a:ea typeface="Calibri"/>
                <a:cs typeface="Calibri"/>
                <a:sym typeface="Calibri"/>
              </a:rPr>
              <a:t> </a:t>
            </a:r>
            <a:r>
              <a:rPr lang="en-US" sz="1400" b="1" dirty="0">
                <a:solidFill>
                  <a:schemeClr val="dk1"/>
                </a:solidFill>
                <a:ea typeface="Calibri"/>
                <a:cs typeface="Calibri"/>
                <a:sym typeface="Calibri"/>
              </a:rPr>
              <a:t>Language Models (LLMs): </a:t>
            </a:r>
            <a:r>
              <a:rPr lang="en-US" sz="1400" dirty="0">
                <a:solidFill>
                  <a:schemeClr val="dk1"/>
                </a:solidFill>
                <a:ea typeface="Calibri"/>
                <a:cs typeface="Calibri"/>
                <a:sym typeface="Calibri"/>
              </a:rPr>
              <a:t>Generative AI systems primarily designed for natural language processing tasks.</a:t>
            </a:r>
            <a:endParaRPr sz="1400"/>
          </a:p>
          <a:p>
            <a:pPr marL="0" marR="0" lvl="0" indent="0" algn="l" rtl="0">
              <a:spcBef>
                <a:spcPts val="0"/>
              </a:spcBef>
              <a:spcAft>
                <a:spcPts val="0"/>
              </a:spcAft>
              <a:buClr>
                <a:schemeClr val="dk1"/>
              </a:buClr>
              <a:buSzPts val="400"/>
              <a:buFont typeface="Arial"/>
              <a:buNone/>
            </a:pPr>
            <a:endParaRPr sz="800" b="1">
              <a:solidFill>
                <a:schemeClr val="dk1"/>
              </a:solidFill>
              <a:ea typeface="Calibri"/>
              <a:cs typeface="Calibri"/>
              <a:sym typeface="Calibri"/>
            </a:endParaRPr>
          </a:p>
          <a:p>
            <a:pPr marL="0" marR="0" lvl="0" indent="-114300" algn="l" rtl="0">
              <a:spcBef>
                <a:spcPts val="0"/>
              </a:spcBef>
              <a:spcAft>
                <a:spcPts val="0"/>
              </a:spcAft>
              <a:buClr>
                <a:schemeClr val="dk1"/>
              </a:buClr>
              <a:buSzPts val="1800"/>
              <a:buFont typeface="Arial"/>
              <a:buChar char="•"/>
            </a:pPr>
            <a:r>
              <a:rPr lang="en-US" sz="1400" dirty="0">
                <a:solidFill>
                  <a:schemeClr val="dk1"/>
                </a:solidFill>
                <a:ea typeface="Calibri"/>
                <a:cs typeface="Calibri"/>
                <a:sym typeface="Calibri"/>
              </a:rPr>
              <a:t> </a:t>
            </a:r>
            <a:r>
              <a:rPr lang="en-US" sz="1400" b="1" dirty="0">
                <a:solidFill>
                  <a:schemeClr val="dk1"/>
                </a:solidFill>
                <a:ea typeface="Calibri"/>
                <a:cs typeface="Calibri"/>
                <a:sym typeface="Calibri"/>
              </a:rPr>
              <a:t>Foundation Models (FMs): </a:t>
            </a:r>
            <a:r>
              <a:rPr lang="en-US" sz="1400" dirty="0">
                <a:solidFill>
                  <a:schemeClr val="dk1"/>
                </a:solidFill>
                <a:ea typeface="Calibri"/>
                <a:cs typeface="Calibri"/>
                <a:sym typeface="Calibri"/>
              </a:rPr>
              <a:t>AI systems serving as the basis for a wide range of AI applications - can be adapted to a range of different, more specific purposes. E.g., LLMs, VLMs, speech FMs.</a:t>
            </a:r>
            <a:endParaRPr sz="1400" b="1">
              <a:solidFill>
                <a:schemeClr val="dk1"/>
              </a:solidFill>
              <a:ea typeface="Calibri"/>
              <a:cs typeface="Calibri"/>
              <a:sym typeface="Calibri"/>
            </a:endParaRPr>
          </a:p>
          <a:p>
            <a:pPr marL="0" marR="0" lvl="0" indent="0" algn="l" rtl="0">
              <a:spcBef>
                <a:spcPts val="0"/>
              </a:spcBef>
              <a:spcAft>
                <a:spcPts val="0"/>
              </a:spcAft>
              <a:buNone/>
            </a:pPr>
            <a:endParaRPr sz="800">
              <a:solidFill>
                <a:schemeClr val="dk1"/>
              </a:solidFill>
              <a:ea typeface="Calibri"/>
              <a:cs typeface="Calibri"/>
              <a:sym typeface="Calibri"/>
            </a:endParaRPr>
          </a:p>
          <a:p>
            <a:pPr marL="0" marR="0" lvl="0" indent="0" algn="l" rtl="0">
              <a:spcBef>
                <a:spcPts val="0"/>
              </a:spcBef>
              <a:spcAft>
                <a:spcPts val="0"/>
              </a:spcAft>
              <a:buNone/>
            </a:pPr>
            <a:r>
              <a:rPr lang="en-US" sz="1400" dirty="0">
                <a:solidFill>
                  <a:schemeClr val="dk1"/>
                </a:solidFill>
                <a:ea typeface="Calibri"/>
                <a:cs typeface="Calibri"/>
                <a:sym typeface="Calibri"/>
              </a:rPr>
              <a:t>- often used interchangeably.</a:t>
            </a:r>
            <a:endParaRPr sz="1400" b="1">
              <a:solidFill>
                <a:schemeClr val="dk1"/>
              </a:solidFill>
              <a:ea typeface="Calibri"/>
              <a:cs typeface="Calibri"/>
              <a:sym typeface="Calibri"/>
            </a:endParaRPr>
          </a:p>
        </p:txBody>
      </p:sp>
      <p:sp>
        <p:nvSpPr>
          <p:cNvPr id="161" name="Google Shape;161;p5"/>
          <p:cNvSpPr/>
          <p:nvPr/>
        </p:nvSpPr>
        <p:spPr>
          <a:xfrm>
            <a:off x="76201" y="3657600"/>
            <a:ext cx="4419600" cy="3048000"/>
          </a:xfrm>
          <a:prstGeom prst="roundRect">
            <a:avLst>
              <a:gd name="adj" fmla="val 16667"/>
            </a:avLst>
          </a:prstGeom>
          <a:noFill/>
          <a:ln w="19050" cap="flat" cmpd="sng">
            <a:solidFill>
              <a:schemeClr val="dk1">
                <a:alpha val="9490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E5890D11-9977-441A-8183-50A3E7830DC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a:off x="1037739" y="76200"/>
            <a:ext cx="6887766" cy="2895600"/>
          </a:xfrm>
          <a:prstGeom prst="rect">
            <a:avLst/>
          </a:prstGeom>
          <a:noFill/>
          <a:ln>
            <a:noFill/>
          </a:ln>
        </p:spPr>
      </p:pic>
      <p:sp>
        <p:nvSpPr>
          <p:cNvPr id="177" name="Google Shape;177;p7"/>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PLMs and LLMs Architecture  </a:t>
            </a:r>
            <a:endParaRPr sz="3266" b="1">
              <a:latin typeface="Calibri"/>
              <a:ea typeface="Calibri"/>
              <a:cs typeface="Calibri"/>
              <a:sym typeface="Calibri"/>
            </a:endParaRPr>
          </a:p>
        </p:txBody>
      </p:sp>
      <p:sp>
        <p:nvSpPr>
          <p:cNvPr id="180" name="Google Shape;180;p7"/>
          <p:cNvSpPr/>
          <p:nvPr/>
        </p:nvSpPr>
        <p:spPr>
          <a:xfrm>
            <a:off x="3156091" y="3200202"/>
            <a:ext cx="2043410" cy="1600398"/>
          </a:xfrm>
          <a:prstGeom prst="rect">
            <a:avLst/>
          </a:prstGeom>
          <a:noFill/>
          <a:ln>
            <a:noFill/>
          </a:ln>
        </p:spPr>
        <p:txBody>
          <a:bodyPr spcFirstLastPara="1" wrap="square" lIns="91425" tIns="45700" rIns="91425" bIns="45700" anchor="t" anchorCtr="0">
            <a:spAutoFit/>
          </a:bodyPr>
          <a:lstStyle/>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BERT, </a:t>
            </a:r>
            <a:r>
              <a:rPr lang="en-US" sz="1400" dirty="0" err="1">
                <a:solidFill>
                  <a:schemeClr val="dk1"/>
                </a:solidFill>
                <a:latin typeface="Calibri"/>
                <a:ea typeface="Calibri"/>
                <a:cs typeface="Calibri"/>
                <a:sym typeface="Calibri"/>
              </a:rPr>
              <a:t>RoBERTa</a:t>
            </a:r>
            <a:r>
              <a:rPr lang="en-US" sz="1400" dirty="0">
                <a:solidFill>
                  <a:schemeClr val="dk1"/>
                </a:solidFill>
                <a:latin typeface="Calibri"/>
                <a:ea typeface="Calibri"/>
                <a:cs typeface="Calibri"/>
                <a:sym typeface="Calibri"/>
              </a:rPr>
              <a:t>, ..</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Text comprehension (sentiment analysis, text classification, question-answering, and named entity recognition) </a:t>
            </a:r>
            <a:endParaRPr sz="1400">
              <a:solidFill>
                <a:schemeClr val="dk1"/>
              </a:solidFill>
              <a:latin typeface="Calibri"/>
              <a:ea typeface="Calibri"/>
              <a:cs typeface="Calibri"/>
              <a:sym typeface="Calibri"/>
            </a:endParaRPr>
          </a:p>
        </p:txBody>
      </p:sp>
      <p:sp>
        <p:nvSpPr>
          <p:cNvPr id="181" name="Google Shape;181;p7"/>
          <p:cNvSpPr/>
          <p:nvPr/>
        </p:nvSpPr>
        <p:spPr>
          <a:xfrm>
            <a:off x="685800" y="3048000"/>
            <a:ext cx="2281335" cy="3539390"/>
          </a:xfrm>
          <a:prstGeom prst="rect">
            <a:avLst/>
          </a:prstGeom>
          <a:noFill/>
          <a:ln>
            <a:noFill/>
          </a:ln>
        </p:spPr>
        <p:txBody>
          <a:bodyPr spcFirstLastPara="1" wrap="square" lIns="91425" tIns="45700" rIns="91425" bIns="45700" anchor="t" anchorCtr="0">
            <a:spAutoFit/>
          </a:bodyPr>
          <a:lstStyle/>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GPT, Claude, Llama, ..</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Text generation </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Emergent properties (text classification, summarization, translation, question answering, and diverse tasks)</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New tasks without updating model parameters via prompt-based in-context learning and retrieval augmented generation (RAG) </a:t>
            </a:r>
            <a:endParaRPr sz="1400">
              <a:solidFill>
                <a:schemeClr val="dk1"/>
              </a:solidFill>
              <a:latin typeface="Calibri"/>
              <a:ea typeface="Calibri"/>
              <a:cs typeface="Calibri"/>
              <a:sym typeface="Calibri"/>
            </a:endParaRPr>
          </a:p>
        </p:txBody>
      </p:sp>
      <p:sp>
        <p:nvSpPr>
          <p:cNvPr id="182" name="Google Shape;182;p7"/>
          <p:cNvSpPr/>
          <p:nvPr/>
        </p:nvSpPr>
        <p:spPr>
          <a:xfrm>
            <a:off x="5500390" y="3200400"/>
            <a:ext cx="2043410" cy="1815841"/>
          </a:xfrm>
          <a:prstGeom prst="rect">
            <a:avLst/>
          </a:prstGeom>
          <a:noFill/>
          <a:ln>
            <a:noFill/>
          </a:ln>
        </p:spPr>
        <p:txBody>
          <a:bodyPr spcFirstLastPara="1" wrap="square" lIns="91425" tIns="45700" rIns="91425" bIns="45700" anchor="t" anchorCtr="0">
            <a:spAutoFit/>
          </a:bodyPr>
          <a:lstStyle/>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BART, T5 , ..</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Both text comprehension and generation (machine translation, summarization, and question answering)</a:t>
            </a:r>
            <a:endParaRPr sz="140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51A36211-A8BB-2AE8-09AE-0F9562B6616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8"/>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LLMs – Benefits</a:t>
            </a:r>
            <a:endParaRPr sz="3266" b="1">
              <a:latin typeface="Calibri"/>
              <a:ea typeface="Calibri"/>
              <a:cs typeface="Calibri"/>
              <a:sym typeface="Calibri"/>
            </a:endParaRPr>
          </a:p>
        </p:txBody>
      </p:sp>
      <p:pic>
        <p:nvPicPr>
          <p:cNvPr id="189" name="Google Shape;189;p8"/>
          <p:cNvPicPr preferRelativeResize="0"/>
          <p:nvPr/>
        </p:nvPicPr>
        <p:blipFill rotWithShape="1">
          <a:blip r:embed="rId3">
            <a:alphaModFix/>
          </a:blip>
          <a:srcRect/>
          <a:stretch/>
        </p:blipFill>
        <p:spPr>
          <a:xfrm>
            <a:off x="236174" y="1295400"/>
            <a:ext cx="2150131" cy="2971917"/>
          </a:xfrm>
          <a:prstGeom prst="rect">
            <a:avLst/>
          </a:prstGeom>
          <a:noFill/>
          <a:ln>
            <a:noFill/>
          </a:ln>
        </p:spPr>
      </p:pic>
      <p:sp>
        <p:nvSpPr>
          <p:cNvPr id="190" name="Google Shape;190;p8"/>
          <p:cNvSpPr/>
          <p:nvPr/>
        </p:nvSpPr>
        <p:spPr>
          <a:xfrm>
            <a:off x="228600" y="4279026"/>
            <a:ext cx="22098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 Applications of LLMs</a:t>
            </a:r>
            <a:endParaRPr sz="1800" b="1">
              <a:solidFill>
                <a:schemeClr val="dk1"/>
              </a:solidFill>
              <a:latin typeface="Calibri"/>
              <a:ea typeface="Calibri"/>
              <a:cs typeface="Calibri"/>
              <a:sym typeface="Calibri"/>
            </a:endParaRPr>
          </a:p>
        </p:txBody>
      </p:sp>
      <p:sp>
        <p:nvSpPr>
          <p:cNvPr id="196" name="Google Shape;196;p8"/>
          <p:cNvSpPr/>
          <p:nvPr/>
        </p:nvSpPr>
        <p:spPr>
          <a:xfrm>
            <a:off x="2590800" y="903546"/>
            <a:ext cx="6433458" cy="4278054"/>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Emerging abilities; generalizing to unseen tasks; task descriptions provided as text.</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Scaling the models, compute, and data leads in increase in performance.</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Perform new and creative tasks using prompt-based Interaction and retrieval-augmented generation (RAG) without updating model parameters.</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LLM pipelines remove task-specific supervision and need for labeled data – easy to use, less expensive, and fast to iterate. </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LLMs act as knowledge bases - can be probed for QA and querying tasks. </a:t>
            </a:r>
            <a:endParaRPr sz="2000">
              <a:solidFill>
                <a:schemeClr val="dk1"/>
              </a:solidFill>
              <a:latin typeface="Calibri"/>
              <a:ea typeface="Calibri"/>
              <a:cs typeface="Calibri"/>
              <a:sym typeface="Calibri"/>
            </a:endParaRPr>
          </a:p>
        </p:txBody>
      </p:sp>
      <p:sp>
        <p:nvSpPr>
          <p:cNvPr id="4" name="Google Shape;213;p10">
            <a:extLst>
              <a:ext uri="{FF2B5EF4-FFF2-40B4-BE49-F238E27FC236}">
                <a16:creationId xmlns:a16="http://schemas.microsoft.com/office/drawing/2014/main" id="{D5BFFC32-16AF-0725-AA63-C9A9F46EFE93}"/>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69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B6E7672E-E468-6275-A093-EA6074BF8032}"/>
              </a:ext>
            </a:extLst>
          </p:cNvPr>
          <p:cNvSpPr/>
          <p:nvPr/>
        </p:nvSpPr>
        <p:spPr>
          <a:xfrm>
            <a:off x="228600" y="152400"/>
            <a:ext cx="5687616"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Calibri Bold" pitchFamily="34" charset="0"/>
                <a:ea typeface="Calibri Bold" pitchFamily="34" charset="-122"/>
                <a:cs typeface="Calibri Bold" pitchFamily="34" charset="-120"/>
              </a:rPr>
              <a:t>The Power &amp; Limits of LLMs</a:t>
            </a:r>
            <a:endParaRPr lang="en-US" sz="3900" dirty="0"/>
          </a:p>
        </p:txBody>
      </p:sp>
      <p:sp>
        <p:nvSpPr>
          <p:cNvPr id="5" name="Shape 1">
            <a:extLst>
              <a:ext uri="{FF2B5EF4-FFF2-40B4-BE49-F238E27FC236}">
                <a16:creationId xmlns:a16="http://schemas.microsoft.com/office/drawing/2014/main" id="{FC07EBB5-AB3C-5472-B348-2BE9D276955E}"/>
              </a:ext>
            </a:extLst>
          </p:cNvPr>
          <p:cNvSpPr/>
          <p:nvPr/>
        </p:nvSpPr>
        <p:spPr>
          <a:xfrm>
            <a:off x="228601" y="1169312"/>
            <a:ext cx="8488442" cy="1669256"/>
          </a:xfrm>
          <a:prstGeom prst="roundRect">
            <a:avLst>
              <a:gd name="adj" fmla="val 4994"/>
            </a:avLst>
          </a:prstGeom>
          <a:solidFill>
            <a:srgbClr val="C7C9EA"/>
          </a:solidFill>
          <a:ln/>
        </p:spPr>
        <p:txBody>
          <a:bodyPr/>
          <a:lstStyle/>
          <a:p>
            <a:endParaRPr lang="en-US"/>
          </a:p>
        </p:txBody>
      </p:sp>
      <p:pic>
        <p:nvPicPr>
          <p:cNvPr id="6" name="Image 0" descr="preencoded.png">
            <a:extLst>
              <a:ext uri="{FF2B5EF4-FFF2-40B4-BE49-F238E27FC236}">
                <a16:creationId xmlns:a16="http://schemas.microsoft.com/office/drawing/2014/main" id="{1665F597-C899-8745-3DFA-0C8AB37EA2B1}"/>
              </a:ext>
            </a:extLst>
          </p:cNvPr>
          <p:cNvPicPr>
            <a:picLocks noChangeAspect="1"/>
          </p:cNvPicPr>
          <p:nvPr/>
        </p:nvPicPr>
        <p:blipFill>
          <a:blip r:embed="rId2"/>
          <a:stretch>
            <a:fillRect/>
          </a:stretch>
        </p:blipFill>
        <p:spPr>
          <a:xfrm>
            <a:off x="426958" y="1413510"/>
            <a:ext cx="310039" cy="248007"/>
          </a:xfrm>
          <a:prstGeom prst="rect">
            <a:avLst/>
          </a:prstGeom>
        </p:spPr>
      </p:pic>
      <p:sp>
        <p:nvSpPr>
          <p:cNvPr id="7" name="Text 2">
            <a:extLst>
              <a:ext uri="{FF2B5EF4-FFF2-40B4-BE49-F238E27FC236}">
                <a16:creationId xmlns:a16="http://schemas.microsoft.com/office/drawing/2014/main" id="{4AB91ACA-988E-F74D-9F0E-786339D23A96}"/>
              </a:ext>
            </a:extLst>
          </p:cNvPr>
          <p:cNvSpPr/>
          <p:nvPr/>
        </p:nvSpPr>
        <p:spPr>
          <a:xfrm>
            <a:off x="935355" y="14172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Calibri Bold" pitchFamily="34" charset="0"/>
                <a:ea typeface="Calibri Bold" pitchFamily="34" charset="-122"/>
                <a:cs typeface="Calibri Bold" pitchFamily="34" charset="-120"/>
              </a:rPr>
              <a:t>Strengths</a:t>
            </a:r>
            <a:endParaRPr lang="en-US" sz="1950" dirty="0"/>
          </a:p>
        </p:txBody>
      </p:sp>
      <p:sp>
        <p:nvSpPr>
          <p:cNvPr id="8" name="Text 3">
            <a:extLst>
              <a:ext uri="{FF2B5EF4-FFF2-40B4-BE49-F238E27FC236}">
                <a16:creationId xmlns:a16="http://schemas.microsoft.com/office/drawing/2014/main" id="{D1C3B7E5-3F01-CFE2-21F1-F0984E1F893E}"/>
              </a:ext>
            </a:extLst>
          </p:cNvPr>
          <p:cNvSpPr/>
          <p:nvPr/>
        </p:nvSpPr>
        <p:spPr>
          <a:xfrm>
            <a:off x="935355" y="1925717"/>
            <a:ext cx="759904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Calibri" pitchFamily="34" charset="0"/>
                <a:ea typeface="Calibri" pitchFamily="34" charset="-122"/>
                <a:cs typeface="Calibri" pitchFamily="34" charset="-120"/>
              </a:rPr>
              <a:t>Semantic understanding, zero-shot generalization, natural language interfaces for data-intensive applications </a:t>
            </a:r>
            <a:r>
              <a:rPr lang="en-US" sz="1550" i="1" dirty="0">
                <a:solidFill>
                  <a:srgbClr val="000000"/>
                </a:solidFill>
                <a:latin typeface="Calibri" pitchFamily="34" charset="0"/>
                <a:ea typeface="Calibri" pitchFamily="34" charset="-122"/>
                <a:cs typeface="Calibri" pitchFamily="34" charset="-120"/>
              </a:rPr>
              <a:t>(Fernandez et al., VLDB 2023; Halevy et al., VLDB 2023)</a:t>
            </a:r>
            <a:endParaRPr lang="en-US" sz="1550" dirty="0"/>
          </a:p>
        </p:txBody>
      </p:sp>
      <p:sp>
        <p:nvSpPr>
          <p:cNvPr id="9" name="Shape 4">
            <a:extLst>
              <a:ext uri="{FF2B5EF4-FFF2-40B4-BE49-F238E27FC236}">
                <a16:creationId xmlns:a16="http://schemas.microsoft.com/office/drawing/2014/main" id="{B64DA94F-78A8-5521-AFA4-4E13ABDF81C2}"/>
              </a:ext>
            </a:extLst>
          </p:cNvPr>
          <p:cNvSpPr/>
          <p:nvPr/>
        </p:nvSpPr>
        <p:spPr>
          <a:xfrm>
            <a:off x="228601" y="3160959"/>
            <a:ext cx="8839200" cy="45719"/>
          </a:xfrm>
          <a:prstGeom prst="rect">
            <a:avLst/>
          </a:prstGeom>
          <a:solidFill>
            <a:srgbClr val="272525">
              <a:alpha val="50000"/>
            </a:srgbClr>
          </a:solidFill>
          <a:ln/>
        </p:spPr>
        <p:txBody>
          <a:bodyPr/>
          <a:lstStyle/>
          <a:p>
            <a:endParaRPr lang="en-US"/>
          </a:p>
        </p:txBody>
      </p:sp>
      <p:sp>
        <p:nvSpPr>
          <p:cNvPr id="10" name="Text 5">
            <a:extLst>
              <a:ext uri="{FF2B5EF4-FFF2-40B4-BE49-F238E27FC236}">
                <a16:creationId xmlns:a16="http://schemas.microsoft.com/office/drawing/2014/main" id="{239F3BE4-C2DA-126D-999C-92646105179F}"/>
              </a:ext>
            </a:extLst>
          </p:cNvPr>
          <p:cNvSpPr/>
          <p:nvPr/>
        </p:nvSpPr>
        <p:spPr>
          <a:xfrm>
            <a:off x="228600" y="361485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Calibri Bold" pitchFamily="34" charset="0"/>
                <a:ea typeface="Calibri Bold" pitchFamily="34" charset="-122"/>
                <a:cs typeface="Calibri Bold" pitchFamily="34" charset="-120"/>
              </a:rPr>
              <a:t>Core Challenge</a:t>
            </a:r>
            <a:endParaRPr lang="en-US" sz="1950" dirty="0"/>
          </a:p>
        </p:txBody>
      </p:sp>
      <p:sp>
        <p:nvSpPr>
          <p:cNvPr id="11" name="Text 6">
            <a:extLst>
              <a:ext uri="{FF2B5EF4-FFF2-40B4-BE49-F238E27FC236}">
                <a16:creationId xmlns:a16="http://schemas.microsoft.com/office/drawing/2014/main" id="{F2ECDC91-107E-8974-4CD3-9BBDF3CFD9DA}"/>
              </a:ext>
            </a:extLst>
          </p:cNvPr>
          <p:cNvSpPr/>
          <p:nvPr/>
        </p:nvSpPr>
        <p:spPr>
          <a:xfrm>
            <a:off x="228600" y="4123372"/>
            <a:ext cx="3931920" cy="42672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Limitations in </a:t>
            </a:r>
            <a:r>
              <a:rPr lang="en-US" sz="1550" b="1" dirty="0">
                <a:solidFill>
                  <a:srgbClr val="272525"/>
                </a:solidFill>
                <a:latin typeface="Calibri" pitchFamily="34" charset="0"/>
                <a:ea typeface="Calibri" pitchFamily="34" charset="-122"/>
                <a:cs typeface="Calibri" pitchFamily="34" charset="-120"/>
              </a:rPr>
              <a:t>structured reasoning</a:t>
            </a:r>
            <a:r>
              <a:rPr lang="en-US" sz="1550" dirty="0">
                <a:solidFill>
                  <a:srgbClr val="272525"/>
                </a:solidFill>
                <a:latin typeface="Calibri" pitchFamily="34" charset="0"/>
                <a:ea typeface="Calibri" pitchFamily="34" charset="-122"/>
                <a:cs typeface="Calibri" pitchFamily="34" charset="-120"/>
              </a:rPr>
              <a:t> and </a:t>
            </a:r>
            <a:r>
              <a:rPr lang="en-US" sz="1550" b="1" dirty="0">
                <a:solidFill>
                  <a:srgbClr val="272525"/>
                </a:solidFill>
                <a:latin typeface="Calibri" pitchFamily="34" charset="0"/>
                <a:ea typeface="Calibri" pitchFamily="34" charset="-122"/>
                <a:cs typeface="Calibri" pitchFamily="34" charset="-120"/>
              </a:rPr>
              <a:t>multi-hop logic</a:t>
            </a:r>
            <a:endParaRPr lang="en-US" sz="1550" dirty="0"/>
          </a:p>
        </p:txBody>
      </p:sp>
      <p:sp>
        <p:nvSpPr>
          <p:cNvPr id="12" name="Text 7">
            <a:extLst>
              <a:ext uri="{FF2B5EF4-FFF2-40B4-BE49-F238E27FC236}">
                <a16:creationId xmlns:a16="http://schemas.microsoft.com/office/drawing/2014/main" id="{F459B185-59E3-D903-54C6-794EF36B5A39}"/>
              </a:ext>
            </a:extLst>
          </p:cNvPr>
          <p:cNvSpPr/>
          <p:nvPr/>
        </p:nvSpPr>
        <p:spPr>
          <a:xfrm>
            <a:off x="4800601" y="3614856"/>
            <a:ext cx="1698934"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Calibri Bold" pitchFamily="34" charset="0"/>
                <a:ea typeface="Calibri Bold" pitchFamily="34" charset="-122"/>
                <a:cs typeface="Calibri Bold" pitchFamily="34" charset="-120"/>
              </a:rPr>
              <a:t>Hallucination Problem</a:t>
            </a:r>
            <a:endParaRPr lang="en-US" sz="1950" dirty="0"/>
          </a:p>
        </p:txBody>
      </p:sp>
      <p:sp>
        <p:nvSpPr>
          <p:cNvPr id="13" name="Text 8">
            <a:extLst>
              <a:ext uri="{FF2B5EF4-FFF2-40B4-BE49-F238E27FC236}">
                <a16:creationId xmlns:a16="http://schemas.microsoft.com/office/drawing/2014/main" id="{A06071D0-2023-8CC6-0618-7B503F8CE5BF}"/>
              </a:ext>
            </a:extLst>
          </p:cNvPr>
          <p:cNvSpPr/>
          <p:nvPr/>
        </p:nvSpPr>
        <p:spPr>
          <a:xfrm>
            <a:off x="4800601" y="4123372"/>
            <a:ext cx="4114800"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Lack of grounding in verifiable facts or relational context — LLMs are mainly designed to process pure text, yet many real-world scenarios involve rich graph-structured information </a:t>
            </a:r>
            <a:r>
              <a:rPr lang="en-US" sz="1550" i="1" dirty="0">
                <a:solidFill>
                  <a:srgbClr val="272525"/>
                </a:solidFill>
                <a:latin typeface="Calibri" pitchFamily="34" charset="0"/>
                <a:ea typeface="Calibri" pitchFamily="34" charset="-122"/>
                <a:cs typeface="Calibri" pitchFamily="34" charset="-120"/>
              </a:rPr>
              <a:t>(Jin et al., TKDE 2024)</a:t>
            </a:r>
            <a:endParaRPr lang="en-US" sz="1550" dirty="0"/>
          </a:p>
        </p:txBody>
      </p:sp>
      <p:sp>
        <p:nvSpPr>
          <p:cNvPr id="14" name="Text 9">
            <a:extLst>
              <a:ext uri="{FF2B5EF4-FFF2-40B4-BE49-F238E27FC236}">
                <a16:creationId xmlns:a16="http://schemas.microsoft.com/office/drawing/2014/main" id="{EB5D9C5E-EAA7-CDD1-9518-D9DDD762C8A4}"/>
              </a:ext>
            </a:extLst>
          </p:cNvPr>
          <p:cNvSpPr/>
          <p:nvPr/>
        </p:nvSpPr>
        <p:spPr>
          <a:xfrm>
            <a:off x="426958" y="5992684"/>
            <a:ext cx="8244365" cy="426719"/>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"While LLMs have shown pure text-based reasoning ability, it is underexplored whether such ability can</a:t>
            </a:r>
          </a:p>
          <a:p>
            <a:pPr marL="0" indent="0" algn="l">
              <a:lnSpc>
                <a:spcPts val="2500"/>
              </a:lnSpc>
              <a:buNone/>
            </a:pPr>
            <a:r>
              <a:rPr lang="en-US" sz="1550" dirty="0">
                <a:solidFill>
                  <a:srgbClr val="272525"/>
                </a:solidFill>
                <a:latin typeface="Calibri" pitchFamily="34" charset="0"/>
                <a:ea typeface="Calibri" pitchFamily="34" charset="-122"/>
                <a:cs typeface="Calibri" pitchFamily="34" charset="-120"/>
              </a:rPr>
              <a:t> be generalized to graphs" </a:t>
            </a:r>
            <a:r>
              <a:rPr lang="en-US" sz="1550" i="1" dirty="0">
                <a:solidFill>
                  <a:srgbClr val="272525"/>
                </a:solidFill>
                <a:latin typeface="Calibri" pitchFamily="34" charset="0"/>
                <a:ea typeface="Calibri" pitchFamily="34" charset="-122"/>
                <a:cs typeface="Calibri" pitchFamily="34" charset="-120"/>
              </a:rPr>
              <a:t>(Jin et al., TKDE 2024)</a:t>
            </a:r>
            <a:endParaRPr lang="en-US" sz="1550" dirty="0"/>
          </a:p>
        </p:txBody>
      </p:sp>
      <p:sp>
        <p:nvSpPr>
          <p:cNvPr id="15" name="Shape 10">
            <a:extLst>
              <a:ext uri="{FF2B5EF4-FFF2-40B4-BE49-F238E27FC236}">
                <a16:creationId xmlns:a16="http://schemas.microsoft.com/office/drawing/2014/main" id="{AED2AFCA-3BD9-31B8-A00D-3DFC567594FD}"/>
              </a:ext>
            </a:extLst>
          </p:cNvPr>
          <p:cNvSpPr/>
          <p:nvPr/>
        </p:nvSpPr>
        <p:spPr>
          <a:xfrm>
            <a:off x="235527" y="5978829"/>
            <a:ext cx="22860" cy="764024"/>
          </a:xfrm>
          <a:prstGeom prst="rect">
            <a:avLst/>
          </a:prstGeom>
          <a:solidFill>
            <a:srgbClr val="4950BC"/>
          </a:solidFill>
          <a:ln/>
        </p:spPr>
        <p:txBody>
          <a:bodyPr/>
          <a:lstStyle/>
          <a:p>
            <a:endParaRPr lang="en-US"/>
          </a:p>
        </p:txBody>
      </p:sp>
      <p:sp>
        <p:nvSpPr>
          <p:cNvPr id="16" name="Google Shape;213;p10">
            <a:extLst>
              <a:ext uri="{FF2B5EF4-FFF2-40B4-BE49-F238E27FC236}">
                <a16:creationId xmlns:a16="http://schemas.microsoft.com/office/drawing/2014/main" id="{C288AB45-B269-54F7-1281-10FB24312A13}"/>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380890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p:nvPr/>
        </p:nvSpPr>
        <p:spPr>
          <a:xfrm>
            <a:off x="504000" y="76200"/>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LLMs – Challenges  </a:t>
            </a:r>
            <a:endParaRPr sz="3266" b="1">
              <a:latin typeface="Calibri"/>
              <a:ea typeface="Calibri"/>
              <a:cs typeface="Calibri"/>
              <a:sym typeface="Calibri"/>
            </a:endParaRPr>
          </a:p>
        </p:txBody>
      </p:sp>
      <p:sp>
        <p:nvSpPr>
          <p:cNvPr id="206" name="Google Shape;206;p9"/>
          <p:cNvSpPr/>
          <p:nvPr/>
        </p:nvSpPr>
        <p:spPr>
          <a:xfrm>
            <a:off x="381000" y="533400"/>
            <a:ext cx="8364896" cy="6001603"/>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Alignment Problem: </a:t>
            </a:r>
            <a:r>
              <a:rPr lang="en-US" sz="1600" dirty="0">
                <a:solidFill>
                  <a:schemeClr val="dk1"/>
                </a:solidFill>
                <a:latin typeface="Calibri"/>
                <a:ea typeface="Calibri"/>
                <a:cs typeface="Calibri"/>
                <a:sym typeface="Calibri"/>
              </a:rPr>
              <a:t>LLMs may produce harmful, unsafe, toxic, or undesirable outputs –    inappropriate language, misinformation, bias, and discrimination.</a:t>
            </a:r>
            <a:endParaRPr sz="1600"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Arial"/>
              <a:buChar char="•"/>
            </a:pPr>
            <a:r>
              <a:rPr lang="en-US" sz="1600" b="1" dirty="0">
                <a:solidFill>
                  <a:schemeClr val="dk1"/>
                </a:solidFill>
                <a:latin typeface="Calibri"/>
                <a:ea typeface="Calibri"/>
                <a:cs typeface="Calibri"/>
                <a:sym typeface="Calibri"/>
              </a:rPr>
              <a:t> Hallucination: </a:t>
            </a:r>
            <a:r>
              <a:rPr lang="en-US" sz="1600" dirty="0">
                <a:solidFill>
                  <a:schemeClr val="dk1"/>
                </a:solidFill>
                <a:latin typeface="Calibri"/>
                <a:ea typeface="Calibri"/>
                <a:cs typeface="Calibri"/>
                <a:sym typeface="Calibri"/>
              </a:rPr>
              <a:t>Parametric knowledge, lack consistent representations of knowledge, fail to understand a question due to lack of context, knowledge gap (lack up-to-date and domain-specific knowledge), cannot recall facts (about not so popular or long-tail entities)</a:t>
            </a:r>
            <a:r>
              <a:rPr lang="en-US" altLang="zh-CN" sz="1600" dirty="0">
                <a:solidFill>
                  <a:schemeClr val="dk1"/>
                </a:solidFill>
                <a:latin typeface="Calibri"/>
                <a:ea typeface="Calibri"/>
                <a:cs typeface="Calibri"/>
                <a:sym typeface="Calibri"/>
              </a:rPr>
              <a:t>,</a:t>
            </a:r>
            <a:r>
              <a:rPr lang="en-US" sz="1600" dirty="0">
                <a:solidFill>
                  <a:schemeClr val="dk1"/>
                </a:solidFill>
                <a:latin typeface="Calibri"/>
                <a:ea typeface="Calibri"/>
                <a:cs typeface="Calibri"/>
                <a:sym typeface="Calibri"/>
              </a:rPr>
              <a:t> output unreliable and incoherent responses, hallucinate by generating factually incorrect statements.</a:t>
            </a:r>
            <a:endParaRPr sz="1600" dirty="0"/>
          </a:p>
          <a:p>
            <a:pPr marL="0" marR="0" lvl="0" indent="0" algn="l" rtl="0">
              <a:spcBef>
                <a:spcPts val="0"/>
              </a:spcBef>
              <a:spcAft>
                <a:spcPts val="0"/>
              </a:spcAft>
              <a:buClr>
                <a:schemeClr val="dk1"/>
              </a:buClr>
              <a:buSzPts val="400"/>
              <a:buFont typeface="Arial"/>
              <a:buNone/>
            </a:pPr>
            <a:endParaRPr sz="1600" dirty="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Lack of Consistency:</a:t>
            </a:r>
            <a:r>
              <a:rPr lang="en-US" sz="1600" dirty="0">
                <a:solidFill>
                  <a:schemeClr val="dk1"/>
                </a:solidFill>
                <a:latin typeface="Calibri"/>
                <a:ea typeface="Calibri"/>
                <a:cs typeface="Calibri"/>
                <a:sym typeface="Calibri"/>
              </a:rPr>
              <a:t> Generate logically contradicting outputs</a:t>
            </a:r>
            <a:r>
              <a:rPr lang="en-US" altLang="zh-CN" sz="1600" dirty="0">
                <a:solidFill>
                  <a:schemeClr val="dk1"/>
                </a:solidFill>
                <a:latin typeface="Calibri"/>
                <a:ea typeface="Calibri"/>
                <a:cs typeface="Calibri"/>
                <a:sym typeface="Calibri"/>
              </a:rPr>
              <a:t>,</a:t>
            </a:r>
            <a:r>
              <a:rPr lang="en-US" sz="1600" dirty="0">
                <a:solidFill>
                  <a:schemeClr val="dk1"/>
                </a:solidFill>
                <a:latin typeface="Calibri"/>
                <a:ea typeface="Calibri"/>
                <a:cs typeface="Calibri"/>
                <a:sym typeface="Calibri"/>
              </a:rPr>
              <a:t> low semantic similarity of LLM outputs due to paraphrased versions of a question (meaning-preserving text alternations),  violate important relational properties such as negation, symmetry, and transitivity; </a:t>
            </a:r>
            <a:r>
              <a:rPr lang="en-US" sz="1600" dirty="0">
                <a:solidFill>
                  <a:srgbClr val="000000"/>
                </a:solidFill>
                <a:latin typeface="Calibri"/>
                <a:ea typeface="Calibri"/>
                <a:cs typeface="Calibri"/>
                <a:sym typeface="Calibri"/>
              </a:rPr>
              <a:t>Adversarial LLM Jailbreaks.  </a:t>
            </a:r>
            <a:endParaRPr sz="1600"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Privacy Concern: </a:t>
            </a:r>
            <a:r>
              <a:rPr lang="en-US" sz="1600" dirty="0">
                <a:solidFill>
                  <a:schemeClr val="dk1"/>
                </a:solidFill>
                <a:latin typeface="Calibri"/>
                <a:ea typeface="Calibri"/>
                <a:cs typeface="Calibri"/>
                <a:sym typeface="Calibri"/>
              </a:rPr>
              <a:t>Data privacy, personally identifiable information, data retention policy, IP leakage, security vulnerabilities, legal compliance.  </a:t>
            </a:r>
            <a:endParaRPr sz="1600"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Black-box Model: </a:t>
            </a:r>
            <a:r>
              <a:rPr lang="en-US" sz="1600" dirty="0">
                <a:solidFill>
                  <a:schemeClr val="dk1"/>
                </a:solidFill>
                <a:latin typeface="Calibri"/>
                <a:ea typeface="Calibri"/>
                <a:cs typeface="Calibri"/>
                <a:sym typeface="Calibri"/>
              </a:rPr>
              <a:t>Many LLMs are proprietary and little information is released about them. Difficult to explain LLM predictions with billions of parameters. Knowledge in LLMs is hard to interpret, update, and is prone to bias. Challenging to deploy LLMs in decision-critical applications. </a:t>
            </a:r>
            <a:endParaRPr sz="1600" dirty="0"/>
          </a:p>
          <a:p>
            <a:pPr marL="0" marR="0" lvl="0" indent="0" algn="l" rtl="0">
              <a:spcBef>
                <a:spcPts val="0"/>
              </a:spcBef>
              <a:spcAft>
                <a:spcPts val="0"/>
              </a:spcAft>
              <a:buClr>
                <a:schemeClr val="dk1"/>
              </a:buClr>
              <a:buSzPts val="400"/>
              <a:buFont typeface="Arial"/>
              <a:buNone/>
            </a:pPr>
            <a:endParaRPr sz="1600" dirty="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Environmental Concern: </a:t>
            </a:r>
            <a:r>
              <a:rPr lang="en-US" sz="1600" dirty="0">
                <a:solidFill>
                  <a:schemeClr val="dk1"/>
                </a:solidFill>
                <a:latin typeface="Calibri"/>
                <a:ea typeface="Calibri"/>
                <a:cs typeface="Calibri"/>
                <a:sym typeface="Calibri"/>
              </a:rPr>
              <a:t>High cost, energy consumption, carbon emissions, and water usage. </a:t>
            </a:r>
            <a:endParaRPr sz="1600" dirty="0"/>
          </a:p>
          <a:p>
            <a:pPr marL="0" marR="0" lvl="0" indent="0" algn="l" rtl="0">
              <a:spcBef>
                <a:spcPts val="0"/>
              </a:spcBef>
              <a:spcAft>
                <a:spcPts val="0"/>
              </a:spcAft>
              <a:buNone/>
            </a:pPr>
            <a:endParaRPr sz="1600" b="1" dirty="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Arial"/>
              <a:buChar char="•"/>
            </a:pPr>
            <a:r>
              <a:rPr lang="en-US" sz="1600" b="1" dirty="0">
                <a:solidFill>
                  <a:schemeClr val="dk1"/>
                </a:solidFill>
                <a:latin typeface="Calibri"/>
                <a:ea typeface="Calibri"/>
                <a:cs typeface="Calibri"/>
                <a:sym typeface="Calibri"/>
              </a:rPr>
              <a:t> Societal Impacts: </a:t>
            </a:r>
            <a:r>
              <a:rPr lang="en-US" sz="1600" dirty="0">
                <a:solidFill>
                  <a:schemeClr val="dk1"/>
                </a:solidFill>
                <a:latin typeface="Calibri"/>
                <a:ea typeface="Calibri"/>
                <a:cs typeface="Calibri"/>
                <a:sym typeface="Calibri"/>
              </a:rPr>
              <a:t>Job loss, disparities, phishing, fraud, manipulation, plagiarism, cheating, fake news, big tech monopolies, societal unrest, … </a:t>
            </a:r>
            <a:endParaRPr sz="1600" dirty="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41248BBF-9D21-E080-D9A7-872596B7239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KGs – Introduction</a:t>
            </a:r>
            <a:endParaRPr sz="3266" b="1">
              <a:latin typeface="Calibri"/>
              <a:ea typeface="Calibri"/>
              <a:cs typeface="Calibri"/>
              <a:sym typeface="Calibri"/>
            </a:endParaRPr>
          </a:p>
        </p:txBody>
      </p:sp>
      <p:sp>
        <p:nvSpPr>
          <p:cNvPr id="214" name="Google Shape;214;p10"/>
          <p:cNvSpPr txBox="1"/>
          <p:nvPr/>
        </p:nvSpPr>
        <p:spPr>
          <a:xfrm>
            <a:off x="0" y="1925954"/>
            <a:ext cx="6400800" cy="1219200"/>
          </a:xfrm>
          <a:prstGeom prst="rect">
            <a:avLst/>
          </a:prstGeom>
          <a:noFill/>
          <a:ln>
            <a:noFill/>
          </a:ln>
        </p:spPr>
        <p:txBody>
          <a:bodyPr spcFirstLastPara="1" wrap="square" lIns="91425" tIns="45700" rIns="91425" bIns="45700" anchor="t" anchorCtr="0">
            <a:noAutofit/>
          </a:bodyPr>
          <a:lstStyle/>
          <a:p>
            <a:pPr marL="396875" marR="0" lvl="0" indent="-396875" algn="just" rtl="0">
              <a:lnSpc>
                <a:spcPct val="90000"/>
              </a:lnSpc>
              <a:spcBef>
                <a:spcPts val="0"/>
              </a:spcBef>
              <a:spcAft>
                <a:spcPts val="0"/>
              </a:spcAft>
              <a:buNone/>
            </a:pPr>
            <a:endParaRPr sz="1800" i="0" u="none" strike="noStrike" cap="none">
              <a:solidFill>
                <a:srgbClr val="0C0C0C"/>
              </a:solidFill>
              <a:latin typeface="Calibri"/>
              <a:ea typeface="Calibri"/>
              <a:cs typeface="Calibri"/>
              <a:sym typeface="Calibri"/>
            </a:endParaRPr>
          </a:p>
        </p:txBody>
      </p:sp>
      <p:sp>
        <p:nvSpPr>
          <p:cNvPr id="215" name="Google Shape;215;p10"/>
          <p:cNvSpPr txBox="1"/>
          <p:nvPr/>
        </p:nvSpPr>
        <p:spPr>
          <a:xfrm>
            <a:off x="0" y="3557293"/>
            <a:ext cx="2015598" cy="4572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90000"/>
              </a:lnSpc>
              <a:spcBef>
                <a:spcPts val="0"/>
              </a:spcBef>
              <a:spcAft>
                <a:spcPts val="0"/>
              </a:spcAft>
              <a:buNone/>
            </a:pPr>
            <a:r>
              <a:rPr lang="en-US" sz="1800" b="1" dirty="0">
                <a:solidFill>
                  <a:srgbClr val="0C0C0C"/>
                </a:solidFill>
                <a:latin typeface="Calibri"/>
                <a:ea typeface="Calibri"/>
                <a:cs typeface="Calibri"/>
                <a:sym typeface="Calibri"/>
              </a:rPr>
              <a:t>Google Knowledge</a:t>
            </a:r>
            <a:endParaRPr/>
          </a:p>
          <a:p>
            <a:pPr marL="396875" marR="0" lvl="0" indent="-396875" algn="l" rtl="0">
              <a:lnSpc>
                <a:spcPct val="90000"/>
              </a:lnSpc>
              <a:spcBef>
                <a:spcPts val="360"/>
              </a:spcBef>
              <a:spcAft>
                <a:spcPts val="0"/>
              </a:spcAft>
              <a:buNone/>
            </a:pPr>
            <a:r>
              <a:rPr lang="en-US" sz="1800" b="1" dirty="0">
                <a:solidFill>
                  <a:srgbClr val="0C0C0C"/>
                </a:solidFill>
                <a:latin typeface="Calibri"/>
                <a:ea typeface="Calibri"/>
                <a:cs typeface="Calibri"/>
                <a:sym typeface="Calibri"/>
              </a:rPr>
              <a:t>Graph </a:t>
            </a:r>
            <a:r>
              <a:rPr lang="en-US" sz="1800" dirty="0">
                <a:solidFill>
                  <a:srgbClr val="CC9900"/>
                </a:solidFill>
                <a:latin typeface="Calibri"/>
                <a:ea typeface="Calibri"/>
                <a:cs typeface="Calibri"/>
                <a:sym typeface="Calibri"/>
              </a:rPr>
              <a:t>(2012)</a:t>
            </a:r>
            <a:endParaRPr sz="1800" i="0" u="none" strike="noStrike" cap="none">
              <a:solidFill>
                <a:srgbClr val="CC9900"/>
              </a:solidFill>
              <a:latin typeface="Calibri"/>
              <a:ea typeface="Calibri"/>
              <a:cs typeface="Calibri"/>
              <a:sym typeface="Calibri"/>
            </a:endParaRPr>
          </a:p>
        </p:txBody>
      </p:sp>
      <p:pic>
        <p:nvPicPr>
          <p:cNvPr id="216" name="Google Shape;216;p10" descr="http://images.fastcompany.com/upload/inline-A-Database-Of-Every-Thing-In-The-World.jpg"/>
          <p:cNvPicPr preferRelativeResize="0"/>
          <p:nvPr/>
        </p:nvPicPr>
        <p:blipFill rotWithShape="1">
          <a:blip r:embed="rId3">
            <a:alphaModFix/>
          </a:blip>
          <a:srcRect/>
          <a:stretch/>
        </p:blipFill>
        <p:spPr>
          <a:xfrm>
            <a:off x="105730" y="1498376"/>
            <a:ext cx="1600200" cy="1913713"/>
          </a:xfrm>
          <a:prstGeom prst="rect">
            <a:avLst/>
          </a:prstGeom>
          <a:noFill/>
          <a:ln>
            <a:noFill/>
          </a:ln>
        </p:spPr>
      </p:pic>
      <p:sp>
        <p:nvSpPr>
          <p:cNvPr id="217" name="Google Shape;217;p10"/>
          <p:cNvSpPr txBox="1"/>
          <p:nvPr/>
        </p:nvSpPr>
        <p:spPr>
          <a:xfrm>
            <a:off x="6082496" y="4671797"/>
            <a:ext cx="2856232" cy="12192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90000"/>
              </a:lnSpc>
              <a:spcBef>
                <a:spcPts val="0"/>
              </a:spcBef>
              <a:spcAft>
                <a:spcPts val="0"/>
              </a:spcAft>
              <a:buNone/>
            </a:pPr>
            <a:r>
              <a:rPr lang="en-US" sz="1800" b="1">
                <a:solidFill>
                  <a:srgbClr val="000000"/>
                </a:solidFill>
                <a:latin typeface="Calibri"/>
                <a:ea typeface="Calibri"/>
                <a:cs typeface="Calibri"/>
                <a:sym typeface="Calibri"/>
              </a:rPr>
              <a:t>       </a:t>
            </a:r>
            <a:r>
              <a:rPr lang="en-US" sz="1800" b="1" i="0" u="none" strike="noStrike" cap="none">
                <a:solidFill>
                  <a:srgbClr val="000000"/>
                </a:solidFill>
                <a:latin typeface="Calibri"/>
                <a:ea typeface="Calibri"/>
                <a:cs typeface="Calibri"/>
                <a:sym typeface="Calibri"/>
              </a:rPr>
              <a:t>In 2020, Gartner put Knowledge Graphs at the peak of its AI hype cycle </a:t>
            </a:r>
            <a:r>
              <a:rPr lang="en-US" sz="1800">
                <a:solidFill>
                  <a:srgbClr val="CC9900"/>
                </a:solidFill>
                <a:latin typeface="Calibri"/>
                <a:ea typeface="Calibri"/>
                <a:cs typeface="Calibri"/>
                <a:sym typeface="Calibri"/>
              </a:rPr>
              <a:t>(2020)</a:t>
            </a:r>
            <a:endParaRPr sz="1800" b="1" i="0" u="none" strike="noStrike" cap="none">
              <a:solidFill>
                <a:srgbClr val="000000"/>
              </a:solidFill>
              <a:latin typeface="Calibri"/>
              <a:ea typeface="Calibri"/>
              <a:cs typeface="Calibri"/>
              <a:sym typeface="Calibri"/>
            </a:endParaRPr>
          </a:p>
        </p:txBody>
      </p:sp>
      <p:pic>
        <p:nvPicPr>
          <p:cNvPr id="218" name="Google Shape;218;p10"/>
          <p:cNvPicPr preferRelativeResize="0"/>
          <p:nvPr/>
        </p:nvPicPr>
        <p:blipFill rotWithShape="1">
          <a:blip r:embed="rId4">
            <a:alphaModFix/>
          </a:blip>
          <a:srcRect/>
          <a:stretch/>
        </p:blipFill>
        <p:spPr>
          <a:xfrm>
            <a:off x="6267424" y="1240971"/>
            <a:ext cx="2626115" cy="3329610"/>
          </a:xfrm>
          <a:prstGeom prst="rect">
            <a:avLst/>
          </a:prstGeom>
          <a:noFill/>
          <a:ln>
            <a:noFill/>
          </a:ln>
        </p:spPr>
      </p:pic>
      <p:pic>
        <p:nvPicPr>
          <p:cNvPr id="219" name="Google Shape;219;p10"/>
          <p:cNvPicPr preferRelativeResize="0"/>
          <p:nvPr/>
        </p:nvPicPr>
        <p:blipFill rotWithShape="1">
          <a:blip r:embed="rId5">
            <a:alphaModFix/>
          </a:blip>
          <a:srcRect/>
          <a:stretch/>
        </p:blipFill>
        <p:spPr>
          <a:xfrm>
            <a:off x="175453" y="4929525"/>
            <a:ext cx="2132558" cy="1623675"/>
          </a:xfrm>
          <a:prstGeom prst="rect">
            <a:avLst/>
          </a:prstGeom>
          <a:noFill/>
          <a:ln>
            <a:noFill/>
          </a:ln>
        </p:spPr>
      </p:pic>
      <p:sp>
        <p:nvSpPr>
          <p:cNvPr id="220" name="Google Shape;220;p10"/>
          <p:cNvSpPr txBox="1"/>
          <p:nvPr/>
        </p:nvSpPr>
        <p:spPr>
          <a:xfrm>
            <a:off x="2286000" y="5562600"/>
            <a:ext cx="1864416" cy="4572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90000"/>
              </a:lnSpc>
              <a:spcBef>
                <a:spcPts val="0"/>
              </a:spcBef>
              <a:spcAft>
                <a:spcPts val="0"/>
              </a:spcAft>
              <a:buNone/>
            </a:pPr>
            <a:r>
              <a:rPr lang="en-US" sz="1800" b="1" dirty="0">
                <a:solidFill>
                  <a:srgbClr val="0C0C0C"/>
                </a:solidFill>
                <a:latin typeface="Calibri"/>
                <a:ea typeface="Calibri"/>
                <a:cs typeface="Calibri"/>
                <a:sym typeface="Calibri"/>
              </a:rPr>
              <a:t>LLM + KG </a:t>
            </a:r>
          </a:p>
          <a:p>
            <a:pPr marL="396875" marR="0" lvl="0" indent="-396875" algn="l" rtl="0">
              <a:lnSpc>
                <a:spcPct val="90000"/>
              </a:lnSpc>
              <a:spcBef>
                <a:spcPts val="0"/>
              </a:spcBef>
              <a:spcAft>
                <a:spcPts val="0"/>
              </a:spcAft>
              <a:buNone/>
            </a:pPr>
            <a:r>
              <a:rPr lang="en-US" sz="1800" dirty="0">
                <a:solidFill>
                  <a:srgbClr val="CC9900"/>
                </a:solidFill>
                <a:latin typeface="Calibri"/>
                <a:ea typeface="Calibri"/>
                <a:cs typeface="Calibri"/>
                <a:sym typeface="Calibri"/>
              </a:rPr>
              <a:t>(2024 - present)</a:t>
            </a:r>
            <a:endParaRPr sz="1800" i="0" u="none" strike="noStrike" cap="none">
              <a:solidFill>
                <a:srgbClr val="CC9900"/>
              </a:solidFill>
              <a:latin typeface="Calibri"/>
              <a:ea typeface="Calibri"/>
              <a:cs typeface="Calibri"/>
              <a:sym typeface="Calibri"/>
            </a:endParaRPr>
          </a:p>
        </p:txBody>
      </p:sp>
      <p:sp>
        <p:nvSpPr>
          <p:cNvPr id="221" name="Google Shape;221;p10"/>
          <p:cNvSpPr txBox="1"/>
          <p:nvPr/>
        </p:nvSpPr>
        <p:spPr>
          <a:xfrm>
            <a:off x="1600200" y="3537487"/>
            <a:ext cx="2165428" cy="4572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90000"/>
              </a:lnSpc>
              <a:spcBef>
                <a:spcPts val="0"/>
              </a:spcBef>
              <a:spcAft>
                <a:spcPts val="0"/>
              </a:spcAft>
              <a:buNone/>
            </a:pPr>
            <a:r>
              <a:rPr lang="en-US" sz="1800" b="1" dirty="0">
                <a:solidFill>
                  <a:srgbClr val="0C0C0C"/>
                </a:solidFill>
                <a:latin typeface="Calibri"/>
                <a:ea typeface="Calibri"/>
                <a:cs typeface="Calibri"/>
                <a:sym typeface="Calibri"/>
              </a:rPr>
              <a:t>       “People who like things I like”  </a:t>
            </a:r>
            <a:r>
              <a:rPr lang="en-US" sz="1800" b="1" dirty="0" err="1">
                <a:solidFill>
                  <a:srgbClr val="0C0C0C"/>
                </a:solidFill>
                <a:latin typeface="Calibri"/>
                <a:ea typeface="Calibri"/>
                <a:cs typeface="Calibri"/>
                <a:sym typeface="Calibri"/>
              </a:rPr>
              <a:t>Facebook</a:t>
            </a:r>
            <a:r>
              <a:rPr lang="en-US" sz="1800" b="1" dirty="0">
                <a:solidFill>
                  <a:srgbClr val="0C0C0C"/>
                </a:solidFill>
                <a:latin typeface="Calibri"/>
                <a:ea typeface="Calibri"/>
                <a:cs typeface="Calibri"/>
                <a:sym typeface="Calibri"/>
              </a:rPr>
              <a:t> graph search </a:t>
            </a:r>
            <a:r>
              <a:rPr lang="en-US" sz="1800" dirty="0">
                <a:solidFill>
                  <a:srgbClr val="CC9900"/>
                </a:solidFill>
                <a:latin typeface="Calibri"/>
                <a:ea typeface="Calibri"/>
                <a:cs typeface="Calibri"/>
                <a:sym typeface="Calibri"/>
              </a:rPr>
              <a:t>(2013)</a:t>
            </a:r>
            <a:endParaRPr sz="1800" i="0" u="none" strike="noStrike" cap="none">
              <a:solidFill>
                <a:srgbClr val="CC9900"/>
              </a:solidFill>
              <a:latin typeface="Calibri"/>
              <a:ea typeface="Calibri"/>
              <a:cs typeface="Calibri"/>
              <a:sym typeface="Calibri"/>
            </a:endParaRPr>
          </a:p>
        </p:txBody>
      </p:sp>
      <p:pic>
        <p:nvPicPr>
          <p:cNvPr id="222" name="Google Shape;222;p10"/>
          <p:cNvPicPr preferRelativeResize="0"/>
          <p:nvPr/>
        </p:nvPicPr>
        <p:blipFill rotWithShape="1">
          <a:blip r:embed="rId6">
            <a:alphaModFix/>
          </a:blip>
          <a:srcRect/>
          <a:stretch/>
        </p:blipFill>
        <p:spPr>
          <a:xfrm>
            <a:off x="2072863" y="1477347"/>
            <a:ext cx="1508537" cy="1931167"/>
          </a:xfrm>
          <a:prstGeom prst="rect">
            <a:avLst/>
          </a:prstGeom>
          <a:noFill/>
          <a:ln>
            <a:noFill/>
          </a:ln>
        </p:spPr>
      </p:pic>
      <p:pic>
        <p:nvPicPr>
          <p:cNvPr id="223" name="Google Shape;223;p10" descr="Image result for Panama Papers investigation graph"/>
          <p:cNvPicPr preferRelativeResize="0"/>
          <p:nvPr/>
        </p:nvPicPr>
        <p:blipFill rotWithShape="1">
          <a:blip r:embed="rId7">
            <a:alphaModFix/>
          </a:blip>
          <a:srcRect/>
          <a:stretch/>
        </p:blipFill>
        <p:spPr>
          <a:xfrm>
            <a:off x="3752209" y="1456431"/>
            <a:ext cx="2503141" cy="1933422"/>
          </a:xfrm>
          <a:prstGeom prst="rect">
            <a:avLst/>
          </a:prstGeom>
          <a:noFill/>
          <a:ln>
            <a:noFill/>
          </a:ln>
        </p:spPr>
      </p:pic>
      <p:sp>
        <p:nvSpPr>
          <p:cNvPr id="224" name="Google Shape;224;p10"/>
          <p:cNvSpPr txBox="1"/>
          <p:nvPr/>
        </p:nvSpPr>
        <p:spPr>
          <a:xfrm>
            <a:off x="3353317" y="3544079"/>
            <a:ext cx="2963500" cy="4572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90000"/>
              </a:lnSpc>
              <a:spcBef>
                <a:spcPts val="0"/>
              </a:spcBef>
              <a:spcAft>
                <a:spcPts val="0"/>
              </a:spcAft>
              <a:buNone/>
            </a:pPr>
            <a:r>
              <a:rPr lang="en-US" sz="1800" b="1">
                <a:solidFill>
                  <a:srgbClr val="0C0C0C"/>
                </a:solidFill>
                <a:latin typeface="Calibri"/>
                <a:ea typeface="Calibri"/>
                <a:cs typeface="Calibri"/>
                <a:sym typeface="Calibri"/>
              </a:rPr>
              <a:t>        Panama Papers investigation, led by ICIJ, exposed highly connected networks of offshore tax structures</a:t>
            </a:r>
            <a:endParaRPr/>
          </a:p>
          <a:p>
            <a:pPr marL="396875" marR="0" lvl="0" indent="-396875" algn="l" rtl="0">
              <a:lnSpc>
                <a:spcPct val="90000"/>
              </a:lnSpc>
              <a:spcBef>
                <a:spcPts val="360"/>
              </a:spcBef>
              <a:spcAft>
                <a:spcPts val="0"/>
              </a:spcAft>
              <a:buNone/>
            </a:pPr>
            <a:r>
              <a:rPr lang="en-US" sz="1800" b="1">
                <a:solidFill>
                  <a:srgbClr val="0C0C0C"/>
                </a:solidFill>
                <a:latin typeface="Calibri"/>
                <a:ea typeface="Calibri"/>
                <a:cs typeface="Calibri"/>
                <a:sym typeface="Calibri"/>
              </a:rPr>
              <a:t>        used by world’s richest elites </a:t>
            </a:r>
            <a:r>
              <a:rPr lang="en-US" sz="1800">
                <a:solidFill>
                  <a:srgbClr val="CC9900"/>
                </a:solidFill>
                <a:latin typeface="Calibri"/>
                <a:ea typeface="Calibri"/>
                <a:cs typeface="Calibri"/>
                <a:sym typeface="Calibri"/>
              </a:rPr>
              <a:t>(2016)</a:t>
            </a:r>
            <a:endParaRPr sz="1800" i="0" u="none" strike="noStrike" cap="none">
              <a:solidFill>
                <a:srgbClr val="CC9900"/>
              </a:solidFill>
              <a:latin typeface="Calibri"/>
              <a:ea typeface="Calibri"/>
              <a:cs typeface="Calibri"/>
              <a:sym typeface="Calibri"/>
            </a:endParaRPr>
          </a:p>
        </p:txBody>
      </p:sp>
      <p:sp>
        <p:nvSpPr>
          <p:cNvPr id="225" name="Google Shape;225;p10"/>
          <p:cNvSpPr/>
          <p:nvPr/>
        </p:nvSpPr>
        <p:spPr>
          <a:xfrm>
            <a:off x="100475" y="809044"/>
            <a:ext cx="6528925" cy="369291"/>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Integrating knowledge + data at large scale 🡺  Knowledge graph</a:t>
            </a:r>
            <a:endParaRPr sz="180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918573B3-8DFB-F2BE-F5EB-6D489BF142B3}"/>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KGs – Data Sources and Categories</a:t>
            </a:r>
            <a:endParaRPr sz="3266" b="1">
              <a:latin typeface="Calibri"/>
              <a:ea typeface="Calibri"/>
              <a:cs typeface="Calibri"/>
              <a:sym typeface="Calibri"/>
            </a:endParaRPr>
          </a:p>
        </p:txBody>
      </p:sp>
      <p:sp>
        <p:nvSpPr>
          <p:cNvPr id="233" name="Google Shape;233;p11"/>
          <p:cNvSpPr txBox="1"/>
          <p:nvPr/>
        </p:nvSpPr>
        <p:spPr>
          <a:xfrm>
            <a:off x="1037213" y="5905943"/>
            <a:ext cx="316845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Knowledge Graph </a:t>
            </a:r>
            <a:endParaRPr sz="1800">
              <a:solidFill>
                <a:srgbClr val="0C0C0C"/>
              </a:solidFill>
              <a:latin typeface="Calibri"/>
              <a:ea typeface="Calibri"/>
              <a:cs typeface="Calibri"/>
              <a:sym typeface="Calibri"/>
            </a:endParaRPr>
          </a:p>
        </p:txBody>
      </p:sp>
      <p:pic>
        <p:nvPicPr>
          <p:cNvPr id="234" name="Google Shape;234;p11" descr="C:\Users\Arijit\Desktop\index.jpg"/>
          <p:cNvPicPr preferRelativeResize="0"/>
          <p:nvPr/>
        </p:nvPicPr>
        <p:blipFill rotWithShape="1">
          <a:blip r:embed="rId3">
            <a:alphaModFix/>
          </a:blip>
          <a:srcRect/>
          <a:stretch/>
        </p:blipFill>
        <p:spPr>
          <a:xfrm>
            <a:off x="35567" y="2682989"/>
            <a:ext cx="553553" cy="612533"/>
          </a:xfrm>
          <a:prstGeom prst="rect">
            <a:avLst/>
          </a:prstGeom>
          <a:noFill/>
          <a:ln>
            <a:noFill/>
          </a:ln>
        </p:spPr>
      </p:pic>
      <p:pic>
        <p:nvPicPr>
          <p:cNvPr id="235" name="Google Shape;235;p11" descr="C:\Users\Arijit\Desktop\index.jpg"/>
          <p:cNvPicPr preferRelativeResize="0"/>
          <p:nvPr/>
        </p:nvPicPr>
        <p:blipFill rotWithShape="1">
          <a:blip r:embed="rId4">
            <a:alphaModFix/>
          </a:blip>
          <a:srcRect/>
          <a:stretch/>
        </p:blipFill>
        <p:spPr>
          <a:xfrm>
            <a:off x="35567" y="1298461"/>
            <a:ext cx="657455" cy="768100"/>
          </a:xfrm>
          <a:prstGeom prst="rect">
            <a:avLst/>
          </a:prstGeom>
          <a:noFill/>
          <a:ln>
            <a:noFill/>
          </a:ln>
        </p:spPr>
      </p:pic>
      <p:pic>
        <p:nvPicPr>
          <p:cNvPr id="236" name="Google Shape;236;p11" descr="C:\Users\Arijit\Desktop\index.jpg"/>
          <p:cNvPicPr preferRelativeResize="0"/>
          <p:nvPr/>
        </p:nvPicPr>
        <p:blipFill rotWithShape="1">
          <a:blip r:embed="rId5">
            <a:alphaModFix/>
          </a:blip>
          <a:srcRect/>
          <a:stretch/>
        </p:blipFill>
        <p:spPr>
          <a:xfrm>
            <a:off x="150783" y="3679572"/>
            <a:ext cx="489664" cy="626347"/>
          </a:xfrm>
          <a:prstGeom prst="rect">
            <a:avLst/>
          </a:prstGeom>
          <a:noFill/>
          <a:ln>
            <a:noFill/>
          </a:ln>
        </p:spPr>
      </p:pic>
      <p:pic>
        <p:nvPicPr>
          <p:cNvPr id="237" name="Google Shape;237;p11" descr="C:\Users\Arijit\Desktop\images.jpg"/>
          <p:cNvPicPr preferRelativeResize="0"/>
          <p:nvPr/>
        </p:nvPicPr>
        <p:blipFill rotWithShape="1">
          <a:blip r:embed="rId6">
            <a:alphaModFix/>
          </a:blip>
          <a:srcRect/>
          <a:stretch/>
        </p:blipFill>
        <p:spPr>
          <a:xfrm>
            <a:off x="1533362" y="3026686"/>
            <a:ext cx="633683" cy="462524"/>
          </a:xfrm>
          <a:prstGeom prst="rect">
            <a:avLst/>
          </a:prstGeom>
          <a:noFill/>
          <a:ln>
            <a:noFill/>
          </a:ln>
        </p:spPr>
      </p:pic>
      <p:pic>
        <p:nvPicPr>
          <p:cNvPr id="238" name="Google Shape;238;p11" descr="C:\Users\Arijit\Desktop\index.jpg"/>
          <p:cNvPicPr preferRelativeResize="0"/>
          <p:nvPr/>
        </p:nvPicPr>
        <p:blipFill rotWithShape="1">
          <a:blip r:embed="rId7">
            <a:alphaModFix/>
          </a:blip>
          <a:srcRect/>
          <a:stretch/>
        </p:blipFill>
        <p:spPr>
          <a:xfrm>
            <a:off x="1907811" y="1413677"/>
            <a:ext cx="489665" cy="875635"/>
          </a:xfrm>
          <a:prstGeom prst="rect">
            <a:avLst/>
          </a:prstGeom>
          <a:noFill/>
          <a:ln>
            <a:noFill/>
          </a:ln>
        </p:spPr>
      </p:pic>
      <p:pic>
        <p:nvPicPr>
          <p:cNvPr id="239" name="Google Shape;239;p11" descr="C:\Users\Arijit\Desktop\images.jpg"/>
          <p:cNvPicPr preferRelativeResize="0"/>
          <p:nvPr/>
        </p:nvPicPr>
        <p:blipFill rotWithShape="1">
          <a:blip r:embed="rId8">
            <a:alphaModFix/>
          </a:blip>
          <a:srcRect/>
          <a:stretch/>
        </p:blipFill>
        <p:spPr>
          <a:xfrm>
            <a:off x="842072" y="1068031"/>
            <a:ext cx="691290" cy="679064"/>
          </a:xfrm>
          <a:prstGeom prst="rect">
            <a:avLst/>
          </a:prstGeom>
          <a:noFill/>
          <a:ln>
            <a:noFill/>
          </a:ln>
        </p:spPr>
      </p:pic>
      <p:cxnSp>
        <p:nvCxnSpPr>
          <p:cNvPr id="240" name="Google Shape;240;p11"/>
          <p:cNvCxnSpPr>
            <a:stCxn id="241" idx="1"/>
          </p:cNvCxnSpPr>
          <p:nvPr/>
        </p:nvCxnSpPr>
        <p:spPr>
          <a:xfrm rot="10800000">
            <a:off x="496377" y="1989807"/>
            <a:ext cx="545400" cy="422400"/>
          </a:xfrm>
          <a:prstGeom prst="straightConnector1">
            <a:avLst/>
          </a:prstGeom>
          <a:noFill/>
          <a:ln w="19050" cap="flat" cmpd="sng">
            <a:solidFill>
              <a:schemeClr val="dk1"/>
            </a:solidFill>
            <a:prstDash val="solid"/>
            <a:round/>
            <a:headEnd type="none" w="sm" len="sm"/>
            <a:tailEnd type="stealth" w="med" len="med"/>
          </a:ln>
        </p:spPr>
      </p:cxnSp>
      <p:cxnSp>
        <p:nvCxnSpPr>
          <p:cNvPr id="242" name="Google Shape;242;p11"/>
          <p:cNvCxnSpPr/>
          <p:nvPr/>
        </p:nvCxnSpPr>
        <p:spPr>
          <a:xfrm flipH="1">
            <a:off x="496428" y="2604043"/>
            <a:ext cx="545350" cy="230619"/>
          </a:xfrm>
          <a:prstGeom prst="straightConnector1">
            <a:avLst/>
          </a:prstGeom>
          <a:noFill/>
          <a:ln w="19050" cap="flat" cmpd="sng">
            <a:solidFill>
              <a:schemeClr val="dk1"/>
            </a:solidFill>
            <a:prstDash val="solid"/>
            <a:round/>
            <a:headEnd type="none" w="sm" len="sm"/>
            <a:tailEnd type="stealth" w="med" len="med"/>
          </a:ln>
        </p:spPr>
      </p:cxnSp>
      <p:cxnSp>
        <p:nvCxnSpPr>
          <p:cNvPr id="243" name="Google Shape;243;p11"/>
          <p:cNvCxnSpPr>
            <a:stCxn id="234" idx="2"/>
            <a:endCxn id="236" idx="0"/>
          </p:cNvCxnSpPr>
          <p:nvPr/>
        </p:nvCxnSpPr>
        <p:spPr>
          <a:xfrm>
            <a:off x="312344" y="3295521"/>
            <a:ext cx="83250" cy="384000"/>
          </a:xfrm>
          <a:prstGeom prst="straightConnector1">
            <a:avLst/>
          </a:prstGeom>
          <a:noFill/>
          <a:ln w="22225" cap="flat" cmpd="sng">
            <a:solidFill>
              <a:schemeClr val="dk1"/>
            </a:solidFill>
            <a:prstDash val="solid"/>
            <a:round/>
            <a:headEnd type="none" w="sm" len="sm"/>
            <a:tailEnd type="stealth" w="med" len="med"/>
          </a:ln>
        </p:spPr>
      </p:cxnSp>
      <p:cxnSp>
        <p:nvCxnSpPr>
          <p:cNvPr id="244" name="Google Shape;244;p11"/>
          <p:cNvCxnSpPr>
            <a:stCxn id="241" idx="2"/>
            <a:endCxn id="237" idx="1"/>
          </p:cNvCxnSpPr>
          <p:nvPr/>
        </p:nvCxnSpPr>
        <p:spPr>
          <a:xfrm>
            <a:off x="1301972" y="2757852"/>
            <a:ext cx="231300" cy="500100"/>
          </a:xfrm>
          <a:prstGeom prst="straightConnector1">
            <a:avLst/>
          </a:prstGeom>
          <a:noFill/>
          <a:ln w="19050" cap="flat" cmpd="sng">
            <a:solidFill>
              <a:schemeClr val="dk1"/>
            </a:solidFill>
            <a:prstDash val="solid"/>
            <a:round/>
            <a:headEnd type="none" w="sm" len="sm"/>
            <a:tailEnd type="stealth" w="med" len="med"/>
          </a:ln>
        </p:spPr>
      </p:cxnSp>
      <p:cxnSp>
        <p:nvCxnSpPr>
          <p:cNvPr id="245" name="Google Shape;245;p11"/>
          <p:cNvCxnSpPr>
            <a:stCxn id="238" idx="1"/>
            <a:endCxn id="239" idx="3"/>
          </p:cNvCxnSpPr>
          <p:nvPr/>
        </p:nvCxnSpPr>
        <p:spPr>
          <a:xfrm rot="10800000">
            <a:off x="1533411" y="1407494"/>
            <a:ext cx="374400" cy="444000"/>
          </a:xfrm>
          <a:prstGeom prst="straightConnector1">
            <a:avLst/>
          </a:prstGeom>
          <a:noFill/>
          <a:ln w="19050" cap="flat" cmpd="sng">
            <a:solidFill>
              <a:schemeClr val="dk1"/>
            </a:solidFill>
            <a:prstDash val="solid"/>
            <a:round/>
            <a:headEnd type="none" w="sm" len="sm"/>
            <a:tailEnd type="stealth" w="med" len="med"/>
          </a:ln>
        </p:spPr>
      </p:cxnSp>
      <p:pic>
        <p:nvPicPr>
          <p:cNvPr id="246" name="Google Shape;246;p11" descr="C:\Users\Arijit\Desktop\images.jpg"/>
          <p:cNvPicPr preferRelativeResize="0"/>
          <p:nvPr/>
        </p:nvPicPr>
        <p:blipFill rotWithShape="1">
          <a:blip r:embed="rId9">
            <a:alphaModFix/>
          </a:blip>
          <a:srcRect/>
          <a:stretch/>
        </p:blipFill>
        <p:spPr>
          <a:xfrm>
            <a:off x="2800727" y="991221"/>
            <a:ext cx="633683" cy="844910"/>
          </a:xfrm>
          <a:prstGeom prst="rect">
            <a:avLst/>
          </a:prstGeom>
          <a:noFill/>
          <a:ln>
            <a:noFill/>
          </a:ln>
        </p:spPr>
      </p:pic>
      <p:cxnSp>
        <p:nvCxnSpPr>
          <p:cNvPr id="247" name="Google Shape;247;p11"/>
          <p:cNvCxnSpPr>
            <a:stCxn id="248" idx="1"/>
            <a:endCxn id="246" idx="3"/>
          </p:cNvCxnSpPr>
          <p:nvPr/>
        </p:nvCxnSpPr>
        <p:spPr>
          <a:xfrm rot="10800000">
            <a:off x="3434341" y="1413811"/>
            <a:ext cx="653625" cy="182400"/>
          </a:xfrm>
          <a:prstGeom prst="straightConnector1">
            <a:avLst/>
          </a:prstGeom>
          <a:noFill/>
          <a:ln w="19050" cap="flat" cmpd="sng">
            <a:solidFill>
              <a:schemeClr val="dk1"/>
            </a:solidFill>
            <a:prstDash val="solid"/>
            <a:round/>
            <a:headEnd type="none" w="sm" len="sm"/>
            <a:tailEnd type="stealth" w="med" len="med"/>
          </a:ln>
        </p:spPr>
      </p:cxnSp>
      <p:pic>
        <p:nvPicPr>
          <p:cNvPr id="249" name="Google Shape;249;p11" descr="http://www.wipro.com/images/media/logos/WNC_Logo_HR.jpg"/>
          <p:cNvPicPr preferRelativeResize="0"/>
          <p:nvPr/>
        </p:nvPicPr>
        <p:blipFill rotWithShape="1">
          <a:blip r:embed="rId10" cstate="print">
            <a:alphaModFix/>
          </a:blip>
          <a:srcRect/>
          <a:stretch/>
        </p:blipFill>
        <p:spPr>
          <a:xfrm>
            <a:off x="4154504" y="2296992"/>
            <a:ext cx="662486" cy="883315"/>
          </a:xfrm>
          <a:prstGeom prst="rect">
            <a:avLst/>
          </a:prstGeom>
          <a:noFill/>
          <a:ln>
            <a:noFill/>
          </a:ln>
        </p:spPr>
      </p:pic>
      <p:cxnSp>
        <p:nvCxnSpPr>
          <p:cNvPr id="250" name="Google Shape;250;p11"/>
          <p:cNvCxnSpPr>
            <a:endCxn id="249" idx="0"/>
          </p:cNvCxnSpPr>
          <p:nvPr/>
        </p:nvCxnSpPr>
        <p:spPr>
          <a:xfrm>
            <a:off x="4442547" y="1912991"/>
            <a:ext cx="43200" cy="384000"/>
          </a:xfrm>
          <a:prstGeom prst="straightConnector1">
            <a:avLst/>
          </a:prstGeom>
          <a:noFill/>
          <a:ln w="19050" cap="flat" cmpd="sng">
            <a:solidFill>
              <a:schemeClr val="dk1"/>
            </a:solidFill>
            <a:prstDash val="solid"/>
            <a:round/>
            <a:headEnd type="none" w="sm" len="sm"/>
            <a:tailEnd type="stealth" w="med" len="med"/>
          </a:ln>
        </p:spPr>
      </p:cxnSp>
      <p:pic>
        <p:nvPicPr>
          <p:cNvPr id="251" name="Google Shape;251;p11" descr="http://alumni.stanford.edu/get/file2/publication/article/SAAMAG/36459/live/IMG"/>
          <p:cNvPicPr preferRelativeResize="0"/>
          <p:nvPr/>
        </p:nvPicPr>
        <p:blipFill rotWithShape="1">
          <a:blip r:embed="rId11">
            <a:alphaModFix/>
          </a:blip>
          <a:srcRect/>
          <a:stretch/>
        </p:blipFill>
        <p:spPr>
          <a:xfrm>
            <a:off x="2800727" y="2028156"/>
            <a:ext cx="518468" cy="537670"/>
          </a:xfrm>
          <a:prstGeom prst="rect">
            <a:avLst/>
          </a:prstGeom>
          <a:noFill/>
          <a:ln>
            <a:noFill/>
          </a:ln>
        </p:spPr>
      </p:pic>
      <p:cxnSp>
        <p:nvCxnSpPr>
          <p:cNvPr id="252" name="Google Shape;252;p11"/>
          <p:cNvCxnSpPr>
            <a:stCxn id="251" idx="0"/>
            <a:endCxn id="246" idx="2"/>
          </p:cNvCxnSpPr>
          <p:nvPr/>
        </p:nvCxnSpPr>
        <p:spPr>
          <a:xfrm rot="10800000" flipH="1">
            <a:off x="3059961" y="1836156"/>
            <a:ext cx="57600" cy="192000"/>
          </a:xfrm>
          <a:prstGeom prst="straightConnector1">
            <a:avLst/>
          </a:prstGeom>
          <a:noFill/>
          <a:ln w="19050" cap="flat" cmpd="sng">
            <a:solidFill>
              <a:schemeClr val="dk1"/>
            </a:solidFill>
            <a:prstDash val="solid"/>
            <a:round/>
            <a:headEnd type="none" w="sm" len="sm"/>
            <a:tailEnd type="stealth" w="med" len="med"/>
          </a:ln>
        </p:spPr>
      </p:cxnSp>
      <p:pic>
        <p:nvPicPr>
          <p:cNvPr id="253" name="Google Shape;253;p11" descr="C:\Users\Arijit\Desktop\Google.jpg"/>
          <p:cNvPicPr preferRelativeResize="0"/>
          <p:nvPr/>
        </p:nvPicPr>
        <p:blipFill rotWithShape="1">
          <a:blip r:embed="rId12">
            <a:alphaModFix/>
          </a:blip>
          <a:srcRect/>
          <a:stretch/>
        </p:blipFill>
        <p:spPr>
          <a:xfrm>
            <a:off x="2483887" y="3410736"/>
            <a:ext cx="662486" cy="475413"/>
          </a:xfrm>
          <a:prstGeom prst="rect">
            <a:avLst/>
          </a:prstGeom>
          <a:noFill/>
          <a:ln>
            <a:noFill/>
          </a:ln>
        </p:spPr>
      </p:pic>
      <p:pic>
        <p:nvPicPr>
          <p:cNvPr id="254" name="Google Shape;254;p11" descr="C:\Users\Arijit\Desktop\index.jpg"/>
          <p:cNvPicPr preferRelativeResize="0"/>
          <p:nvPr/>
        </p:nvPicPr>
        <p:blipFill rotWithShape="1">
          <a:blip r:embed="rId13">
            <a:alphaModFix/>
          </a:blip>
          <a:srcRect/>
          <a:stretch/>
        </p:blipFill>
        <p:spPr>
          <a:xfrm>
            <a:off x="3616066" y="2450611"/>
            <a:ext cx="509634" cy="691290"/>
          </a:xfrm>
          <a:prstGeom prst="rect">
            <a:avLst/>
          </a:prstGeom>
          <a:noFill/>
          <a:ln>
            <a:noFill/>
          </a:ln>
        </p:spPr>
      </p:pic>
      <p:pic>
        <p:nvPicPr>
          <p:cNvPr id="255" name="Google Shape;255;p11" descr="C:\Users\Arijit\Desktop\index.jpg"/>
          <p:cNvPicPr preferRelativeResize="0"/>
          <p:nvPr/>
        </p:nvPicPr>
        <p:blipFill rotWithShape="1">
          <a:blip r:embed="rId14">
            <a:alphaModFix/>
          </a:blip>
          <a:srcRect/>
          <a:stretch/>
        </p:blipFill>
        <p:spPr>
          <a:xfrm>
            <a:off x="3638869" y="3452919"/>
            <a:ext cx="573242" cy="764322"/>
          </a:xfrm>
          <a:prstGeom prst="rect">
            <a:avLst/>
          </a:prstGeom>
          <a:noFill/>
          <a:ln>
            <a:noFill/>
          </a:ln>
        </p:spPr>
      </p:pic>
      <p:cxnSp>
        <p:nvCxnSpPr>
          <p:cNvPr id="256" name="Google Shape;256;p11"/>
          <p:cNvCxnSpPr>
            <a:stCxn id="238" idx="2"/>
            <a:endCxn id="253" idx="0"/>
          </p:cNvCxnSpPr>
          <p:nvPr/>
        </p:nvCxnSpPr>
        <p:spPr>
          <a:xfrm>
            <a:off x="2152643" y="2289311"/>
            <a:ext cx="662400" cy="1121400"/>
          </a:xfrm>
          <a:prstGeom prst="straightConnector1">
            <a:avLst/>
          </a:prstGeom>
          <a:noFill/>
          <a:ln w="22225" cap="flat" cmpd="sng">
            <a:solidFill>
              <a:schemeClr val="dk1"/>
            </a:solidFill>
            <a:prstDash val="solid"/>
            <a:round/>
            <a:headEnd type="none" w="sm" len="sm"/>
            <a:tailEnd type="stealth" w="med" len="med"/>
          </a:ln>
        </p:spPr>
      </p:cxnSp>
      <p:cxnSp>
        <p:nvCxnSpPr>
          <p:cNvPr id="257" name="Google Shape;257;p11"/>
          <p:cNvCxnSpPr/>
          <p:nvPr/>
        </p:nvCxnSpPr>
        <p:spPr>
          <a:xfrm flipH="1">
            <a:off x="3866466" y="3293692"/>
            <a:ext cx="39285" cy="337481"/>
          </a:xfrm>
          <a:prstGeom prst="straightConnector1">
            <a:avLst/>
          </a:prstGeom>
          <a:noFill/>
          <a:ln w="19050" cap="flat" cmpd="sng">
            <a:solidFill>
              <a:schemeClr val="dk1"/>
            </a:solidFill>
            <a:prstDash val="solid"/>
            <a:round/>
            <a:headEnd type="none" w="sm" len="sm"/>
            <a:tailEnd type="stealth" w="med" len="med"/>
          </a:ln>
        </p:spPr>
      </p:cxnSp>
      <p:cxnSp>
        <p:nvCxnSpPr>
          <p:cNvPr id="258" name="Google Shape;258;p11"/>
          <p:cNvCxnSpPr>
            <a:stCxn id="254" idx="0"/>
          </p:cNvCxnSpPr>
          <p:nvPr/>
        </p:nvCxnSpPr>
        <p:spPr>
          <a:xfrm rot="10800000">
            <a:off x="3347983" y="1644211"/>
            <a:ext cx="522900" cy="806400"/>
          </a:xfrm>
          <a:prstGeom prst="straightConnector1">
            <a:avLst/>
          </a:prstGeom>
          <a:noFill/>
          <a:ln w="19050" cap="flat" cmpd="sng">
            <a:solidFill>
              <a:schemeClr val="dk1"/>
            </a:solidFill>
            <a:prstDash val="solid"/>
            <a:round/>
            <a:headEnd type="none" w="sm" len="sm"/>
            <a:tailEnd type="stealth" w="med" len="med"/>
          </a:ln>
        </p:spPr>
      </p:cxnSp>
      <p:cxnSp>
        <p:nvCxnSpPr>
          <p:cNvPr id="259" name="Google Shape;259;p11"/>
          <p:cNvCxnSpPr>
            <a:stCxn id="254" idx="1"/>
            <a:endCxn id="237" idx="3"/>
          </p:cNvCxnSpPr>
          <p:nvPr/>
        </p:nvCxnSpPr>
        <p:spPr>
          <a:xfrm flipH="1">
            <a:off x="2167066" y="2796256"/>
            <a:ext cx="1449000" cy="461700"/>
          </a:xfrm>
          <a:prstGeom prst="straightConnector1">
            <a:avLst/>
          </a:prstGeom>
          <a:noFill/>
          <a:ln w="22225" cap="flat" cmpd="sng">
            <a:solidFill>
              <a:schemeClr val="dk1"/>
            </a:solidFill>
            <a:prstDash val="solid"/>
            <a:round/>
            <a:headEnd type="none" w="sm" len="sm"/>
            <a:tailEnd type="stealth" w="med" len="med"/>
          </a:ln>
        </p:spPr>
      </p:cxnSp>
      <p:pic>
        <p:nvPicPr>
          <p:cNvPr id="260" name="Google Shape;260;p11" descr="C:\Users\Arijit\Desktop\images.jpg"/>
          <p:cNvPicPr preferRelativeResize="0"/>
          <p:nvPr/>
        </p:nvPicPr>
        <p:blipFill rotWithShape="1">
          <a:blip r:embed="rId15">
            <a:alphaModFix/>
          </a:blip>
          <a:srcRect/>
          <a:stretch/>
        </p:blipFill>
        <p:spPr>
          <a:xfrm>
            <a:off x="3693644" y="4318119"/>
            <a:ext cx="665424" cy="590413"/>
          </a:xfrm>
          <a:prstGeom prst="rect">
            <a:avLst/>
          </a:prstGeom>
          <a:noFill/>
          <a:ln>
            <a:noFill/>
          </a:ln>
        </p:spPr>
      </p:pic>
      <p:cxnSp>
        <p:nvCxnSpPr>
          <p:cNvPr id="261" name="Google Shape;261;p11"/>
          <p:cNvCxnSpPr/>
          <p:nvPr/>
        </p:nvCxnSpPr>
        <p:spPr>
          <a:xfrm>
            <a:off x="3895270" y="4063621"/>
            <a:ext cx="27889" cy="230430"/>
          </a:xfrm>
          <a:prstGeom prst="straightConnector1">
            <a:avLst/>
          </a:prstGeom>
          <a:noFill/>
          <a:ln w="19050" cap="flat" cmpd="sng">
            <a:solidFill>
              <a:schemeClr val="dk1"/>
            </a:solidFill>
            <a:prstDash val="solid"/>
            <a:round/>
            <a:headEnd type="none" w="sm" len="sm"/>
            <a:tailEnd type="stealth" w="med" len="med"/>
          </a:ln>
        </p:spPr>
      </p:cxnSp>
      <p:pic>
        <p:nvPicPr>
          <p:cNvPr id="262" name="Google Shape;262;p11" descr="C:\Users\Arijit\Desktop\index.jpg"/>
          <p:cNvPicPr preferRelativeResize="0"/>
          <p:nvPr/>
        </p:nvPicPr>
        <p:blipFill rotWithShape="1">
          <a:blip r:embed="rId16">
            <a:alphaModFix/>
          </a:blip>
          <a:srcRect/>
          <a:stretch/>
        </p:blipFill>
        <p:spPr>
          <a:xfrm>
            <a:off x="1331736" y="3871596"/>
            <a:ext cx="489664" cy="614480"/>
          </a:xfrm>
          <a:prstGeom prst="rect">
            <a:avLst/>
          </a:prstGeom>
          <a:noFill/>
          <a:ln>
            <a:noFill/>
          </a:ln>
        </p:spPr>
      </p:pic>
      <p:cxnSp>
        <p:nvCxnSpPr>
          <p:cNvPr id="263" name="Google Shape;263;p11"/>
          <p:cNvCxnSpPr>
            <a:stCxn id="262" idx="3"/>
            <a:endCxn id="260" idx="1"/>
          </p:cNvCxnSpPr>
          <p:nvPr/>
        </p:nvCxnSpPr>
        <p:spPr>
          <a:xfrm>
            <a:off x="1821400" y="4178836"/>
            <a:ext cx="1872225" cy="434400"/>
          </a:xfrm>
          <a:prstGeom prst="straightConnector1">
            <a:avLst/>
          </a:prstGeom>
          <a:noFill/>
          <a:ln w="19050" cap="flat" cmpd="sng">
            <a:solidFill>
              <a:schemeClr val="dk1"/>
            </a:solidFill>
            <a:prstDash val="solid"/>
            <a:round/>
            <a:headEnd type="none" w="sm" len="sm"/>
            <a:tailEnd type="stealth" w="med" len="med"/>
          </a:ln>
        </p:spPr>
      </p:cxnSp>
      <p:cxnSp>
        <p:nvCxnSpPr>
          <p:cNvPr id="264" name="Google Shape;264;p11"/>
          <p:cNvCxnSpPr>
            <a:stCxn id="262" idx="0"/>
            <a:endCxn id="237" idx="2"/>
          </p:cNvCxnSpPr>
          <p:nvPr/>
        </p:nvCxnSpPr>
        <p:spPr>
          <a:xfrm rot="10800000" flipH="1">
            <a:off x="1576568" y="3489096"/>
            <a:ext cx="273600" cy="382500"/>
          </a:xfrm>
          <a:prstGeom prst="straightConnector1">
            <a:avLst/>
          </a:prstGeom>
          <a:noFill/>
          <a:ln w="19050" cap="flat" cmpd="sng">
            <a:solidFill>
              <a:schemeClr val="dk1"/>
            </a:solidFill>
            <a:prstDash val="solid"/>
            <a:round/>
            <a:headEnd type="none" w="sm" len="sm"/>
            <a:tailEnd type="stealth" w="med" len="med"/>
          </a:ln>
        </p:spPr>
      </p:cxnSp>
      <p:pic>
        <p:nvPicPr>
          <p:cNvPr id="265" name="Google Shape;265;p11" descr="C:\Users\Arijit\Desktop\images.jpg"/>
          <p:cNvPicPr preferRelativeResize="0"/>
          <p:nvPr/>
        </p:nvPicPr>
        <p:blipFill rotWithShape="1">
          <a:blip r:embed="rId17">
            <a:alphaModFix/>
          </a:blip>
          <a:srcRect/>
          <a:stretch/>
        </p:blipFill>
        <p:spPr>
          <a:xfrm>
            <a:off x="2060530" y="4524482"/>
            <a:ext cx="633683" cy="576075"/>
          </a:xfrm>
          <a:prstGeom prst="rect">
            <a:avLst/>
          </a:prstGeom>
          <a:noFill/>
          <a:ln>
            <a:noFill/>
          </a:ln>
        </p:spPr>
      </p:pic>
      <p:pic>
        <p:nvPicPr>
          <p:cNvPr id="266" name="Google Shape;266;p11" descr="C:\Users\Arijit\Desktop\index.jpg"/>
          <p:cNvPicPr preferRelativeResize="0"/>
          <p:nvPr/>
        </p:nvPicPr>
        <p:blipFill rotWithShape="1">
          <a:blip r:embed="rId18">
            <a:alphaModFix/>
          </a:blip>
          <a:srcRect/>
          <a:stretch/>
        </p:blipFill>
        <p:spPr>
          <a:xfrm>
            <a:off x="1389343" y="4946936"/>
            <a:ext cx="515634" cy="687512"/>
          </a:xfrm>
          <a:prstGeom prst="rect">
            <a:avLst/>
          </a:prstGeom>
          <a:noFill/>
          <a:ln>
            <a:noFill/>
          </a:ln>
        </p:spPr>
      </p:pic>
      <p:sp>
        <p:nvSpPr>
          <p:cNvPr id="267" name="Google Shape;267;p11"/>
          <p:cNvSpPr txBox="1"/>
          <p:nvPr/>
        </p:nvSpPr>
        <p:spPr>
          <a:xfrm>
            <a:off x="957288" y="1804818"/>
            <a:ext cx="57501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Bill Gates</a:t>
            </a:r>
            <a:endParaRPr/>
          </a:p>
        </p:txBody>
      </p:sp>
      <p:sp>
        <p:nvSpPr>
          <p:cNvPr id="268" name="Google Shape;268;p11"/>
          <p:cNvSpPr txBox="1"/>
          <p:nvPr/>
        </p:nvSpPr>
        <p:spPr>
          <a:xfrm>
            <a:off x="1676400" y="1066800"/>
            <a:ext cx="9906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Sergey </a:t>
            </a:r>
            <a:r>
              <a:rPr lang="en-US" sz="1200" dirty="0" err="1">
                <a:solidFill>
                  <a:schemeClr val="dk1"/>
                </a:solidFill>
                <a:latin typeface="Calibri"/>
                <a:ea typeface="Calibri"/>
                <a:cs typeface="Calibri"/>
                <a:sym typeface="Calibri"/>
              </a:rPr>
              <a:t>Brin</a:t>
            </a:r>
            <a:endParaRPr sz="1200">
              <a:solidFill>
                <a:schemeClr val="dk1"/>
              </a:solidFill>
              <a:latin typeface="Calibri"/>
              <a:ea typeface="Calibri"/>
              <a:cs typeface="Calibri"/>
              <a:sym typeface="Calibri"/>
            </a:endParaRPr>
          </a:p>
        </p:txBody>
      </p:sp>
      <p:sp>
        <p:nvSpPr>
          <p:cNvPr id="269" name="Google Shape;269;p11"/>
          <p:cNvSpPr txBox="1"/>
          <p:nvPr/>
        </p:nvSpPr>
        <p:spPr>
          <a:xfrm>
            <a:off x="762000" y="837602"/>
            <a:ext cx="783704"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Maryland</a:t>
            </a:r>
            <a:endParaRPr/>
          </a:p>
        </p:txBody>
      </p:sp>
      <p:sp>
        <p:nvSpPr>
          <p:cNvPr id="270" name="Google Shape;270;p11"/>
          <p:cNvSpPr txBox="1"/>
          <p:nvPr/>
        </p:nvSpPr>
        <p:spPr>
          <a:xfrm>
            <a:off x="0" y="1083892"/>
            <a:ext cx="69668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Harvard</a:t>
            </a:r>
            <a:endParaRPr/>
          </a:p>
        </p:txBody>
      </p:sp>
      <p:sp>
        <p:nvSpPr>
          <p:cNvPr id="271" name="Google Shape;271;p11"/>
          <p:cNvSpPr txBox="1"/>
          <p:nvPr/>
        </p:nvSpPr>
        <p:spPr>
          <a:xfrm>
            <a:off x="8163" y="2455492"/>
            <a:ext cx="90623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Microsoft</a:t>
            </a:r>
            <a:endParaRPr/>
          </a:p>
        </p:txBody>
      </p:sp>
      <p:sp>
        <p:nvSpPr>
          <p:cNvPr id="272" name="Google Shape;272;p11"/>
          <p:cNvSpPr txBox="1"/>
          <p:nvPr/>
        </p:nvSpPr>
        <p:spPr>
          <a:xfrm>
            <a:off x="2743200" y="762000"/>
            <a:ext cx="789213"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Stanford</a:t>
            </a:r>
            <a:endParaRPr/>
          </a:p>
        </p:txBody>
      </p:sp>
      <p:sp>
        <p:nvSpPr>
          <p:cNvPr id="273" name="Google Shape;273;p11"/>
          <p:cNvSpPr txBox="1"/>
          <p:nvPr/>
        </p:nvSpPr>
        <p:spPr>
          <a:xfrm>
            <a:off x="2670588" y="2534513"/>
            <a:ext cx="77203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Jane Stanford</a:t>
            </a:r>
            <a:endParaRPr/>
          </a:p>
        </p:txBody>
      </p:sp>
      <p:sp>
        <p:nvSpPr>
          <p:cNvPr id="274" name="Google Shape;274;p11"/>
          <p:cNvSpPr txBox="1"/>
          <p:nvPr/>
        </p:nvSpPr>
        <p:spPr>
          <a:xfrm>
            <a:off x="76200" y="4312093"/>
            <a:ext cx="65858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Seattle</a:t>
            </a:r>
            <a:endParaRPr/>
          </a:p>
        </p:txBody>
      </p:sp>
      <p:sp>
        <p:nvSpPr>
          <p:cNvPr id="275" name="Google Shape;275;p11"/>
          <p:cNvSpPr txBox="1"/>
          <p:nvPr/>
        </p:nvSpPr>
        <p:spPr>
          <a:xfrm>
            <a:off x="685800" y="3947601"/>
            <a:ext cx="77016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Steve </a:t>
            </a:r>
            <a:endParaRPr/>
          </a:p>
          <a:p>
            <a:pPr marL="0" marR="0" lvl="0" indent="0" algn="l" rtl="0">
              <a:spcBef>
                <a:spcPts val="0"/>
              </a:spcBef>
              <a:spcAft>
                <a:spcPts val="0"/>
              </a:spcAft>
              <a:buNone/>
            </a:pPr>
            <a:r>
              <a:rPr lang="en-US" sz="1200" dirty="0" err="1">
                <a:solidFill>
                  <a:schemeClr val="dk1"/>
                </a:solidFill>
                <a:latin typeface="Calibri"/>
                <a:ea typeface="Calibri"/>
                <a:cs typeface="Calibri"/>
                <a:sym typeface="Calibri"/>
              </a:rPr>
              <a:t>Woznaik</a:t>
            </a:r>
            <a:endParaRPr sz="1200">
              <a:solidFill>
                <a:schemeClr val="dk1"/>
              </a:solidFill>
              <a:latin typeface="Calibri"/>
              <a:ea typeface="Calibri"/>
              <a:cs typeface="Calibri"/>
              <a:sym typeface="Calibri"/>
            </a:endParaRPr>
          </a:p>
        </p:txBody>
      </p:sp>
      <p:cxnSp>
        <p:nvCxnSpPr>
          <p:cNvPr id="276" name="Google Shape;276;p11"/>
          <p:cNvCxnSpPr/>
          <p:nvPr/>
        </p:nvCxnSpPr>
        <p:spPr>
          <a:xfrm>
            <a:off x="1821400" y="4409267"/>
            <a:ext cx="432056" cy="422455"/>
          </a:xfrm>
          <a:prstGeom prst="straightConnector1">
            <a:avLst/>
          </a:prstGeom>
          <a:noFill/>
          <a:ln w="19050" cap="flat" cmpd="sng">
            <a:solidFill>
              <a:schemeClr val="dk1"/>
            </a:solidFill>
            <a:prstDash val="solid"/>
            <a:round/>
            <a:headEnd type="none" w="sm" len="sm"/>
            <a:tailEnd type="stealth" w="med" len="med"/>
          </a:ln>
        </p:spPr>
      </p:cxnSp>
      <p:cxnSp>
        <p:nvCxnSpPr>
          <p:cNvPr id="277" name="Google Shape;277;p11"/>
          <p:cNvCxnSpPr>
            <a:stCxn id="262" idx="2"/>
            <a:endCxn id="266" idx="0"/>
          </p:cNvCxnSpPr>
          <p:nvPr/>
        </p:nvCxnSpPr>
        <p:spPr>
          <a:xfrm>
            <a:off x="1576568" y="4486076"/>
            <a:ext cx="70650" cy="460800"/>
          </a:xfrm>
          <a:prstGeom prst="straightConnector1">
            <a:avLst/>
          </a:prstGeom>
          <a:noFill/>
          <a:ln w="19050" cap="flat" cmpd="sng">
            <a:solidFill>
              <a:schemeClr val="dk1"/>
            </a:solidFill>
            <a:prstDash val="solid"/>
            <a:round/>
            <a:headEnd type="none" w="sm" len="sm"/>
            <a:tailEnd type="stealth" w="med" len="med"/>
          </a:ln>
        </p:spPr>
      </p:cxnSp>
      <p:sp>
        <p:nvSpPr>
          <p:cNvPr id="278" name="Google Shape;278;p11"/>
          <p:cNvSpPr txBox="1"/>
          <p:nvPr/>
        </p:nvSpPr>
        <p:spPr>
          <a:xfrm>
            <a:off x="3505200" y="3065092"/>
            <a:ext cx="849013"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Jerry Yang</a:t>
            </a:r>
            <a:endParaRPr/>
          </a:p>
        </p:txBody>
      </p:sp>
      <p:sp>
        <p:nvSpPr>
          <p:cNvPr id="279" name="Google Shape;279;p11"/>
          <p:cNvSpPr txBox="1"/>
          <p:nvPr/>
        </p:nvSpPr>
        <p:spPr>
          <a:xfrm>
            <a:off x="1384010" y="5561417"/>
            <a:ext cx="59719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Apple</a:t>
            </a:r>
            <a:endParaRPr/>
          </a:p>
        </p:txBody>
      </p:sp>
      <p:sp>
        <p:nvSpPr>
          <p:cNvPr id="280" name="Google Shape;280;p11"/>
          <p:cNvSpPr txBox="1"/>
          <p:nvPr/>
        </p:nvSpPr>
        <p:spPr>
          <a:xfrm>
            <a:off x="2154446" y="5023747"/>
            <a:ext cx="664954"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NeXT</a:t>
            </a:r>
            <a:endParaRPr/>
          </a:p>
        </p:txBody>
      </p:sp>
      <p:sp>
        <p:nvSpPr>
          <p:cNvPr id="281" name="Google Shape;281;p11"/>
          <p:cNvSpPr txBox="1"/>
          <p:nvPr/>
        </p:nvSpPr>
        <p:spPr>
          <a:xfrm rot="1785378">
            <a:off x="317250" y="2174779"/>
            <a:ext cx="85364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went  to</a:t>
            </a:r>
            <a:endParaRPr/>
          </a:p>
        </p:txBody>
      </p:sp>
      <p:sp>
        <p:nvSpPr>
          <p:cNvPr id="282" name="Google Shape;282;p11"/>
          <p:cNvSpPr txBox="1"/>
          <p:nvPr/>
        </p:nvSpPr>
        <p:spPr>
          <a:xfrm rot="-1060417">
            <a:off x="459783" y="2695792"/>
            <a:ext cx="734714"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founded</a:t>
            </a:r>
            <a:endParaRPr/>
          </a:p>
        </p:txBody>
      </p:sp>
      <p:sp>
        <p:nvSpPr>
          <p:cNvPr id="283" name="Google Shape;283;p11"/>
          <p:cNvSpPr txBox="1"/>
          <p:nvPr/>
        </p:nvSpPr>
        <p:spPr>
          <a:xfrm rot="3497703">
            <a:off x="1017014" y="2894703"/>
            <a:ext cx="586764"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citizen</a:t>
            </a:r>
            <a:endParaRPr/>
          </a:p>
        </p:txBody>
      </p:sp>
      <p:sp>
        <p:nvSpPr>
          <p:cNvPr id="284" name="Google Shape;284;p11"/>
          <p:cNvSpPr txBox="1"/>
          <p:nvPr/>
        </p:nvSpPr>
        <p:spPr>
          <a:xfrm>
            <a:off x="4012772" y="685800"/>
            <a:ext cx="68158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err="1">
                <a:solidFill>
                  <a:schemeClr val="dk1"/>
                </a:solidFill>
                <a:latin typeface="Calibri"/>
                <a:ea typeface="Calibri"/>
                <a:cs typeface="Calibri"/>
                <a:sym typeface="Calibri"/>
              </a:rPr>
              <a:t>Ajim</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Premji</a:t>
            </a:r>
            <a:endParaRPr sz="1200">
              <a:solidFill>
                <a:schemeClr val="dk1"/>
              </a:solidFill>
              <a:latin typeface="Calibri"/>
              <a:ea typeface="Calibri"/>
              <a:cs typeface="Calibri"/>
              <a:sym typeface="Calibri"/>
            </a:endParaRPr>
          </a:p>
        </p:txBody>
      </p:sp>
      <p:sp>
        <p:nvSpPr>
          <p:cNvPr id="285" name="Google Shape;285;p11"/>
          <p:cNvSpPr txBox="1"/>
          <p:nvPr/>
        </p:nvSpPr>
        <p:spPr>
          <a:xfrm>
            <a:off x="4263096" y="2212018"/>
            <a:ext cx="689903"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Wipro</a:t>
            </a:r>
            <a:endParaRPr/>
          </a:p>
        </p:txBody>
      </p:sp>
      <p:sp>
        <p:nvSpPr>
          <p:cNvPr id="286" name="Google Shape;286;p11"/>
          <p:cNvSpPr txBox="1"/>
          <p:nvPr/>
        </p:nvSpPr>
        <p:spPr>
          <a:xfrm>
            <a:off x="4174541" y="3761641"/>
            <a:ext cx="62605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Yahoo!</a:t>
            </a:r>
            <a:endParaRPr/>
          </a:p>
        </p:txBody>
      </p:sp>
      <p:sp>
        <p:nvSpPr>
          <p:cNvPr id="287" name="Google Shape;287;p11"/>
          <p:cNvSpPr txBox="1"/>
          <p:nvPr/>
        </p:nvSpPr>
        <p:spPr>
          <a:xfrm>
            <a:off x="3665762" y="4893892"/>
            <a:ext cx="74231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Silicon Valley</a:t>
            </a:r>
            <a:endParaRPr/>
          </a:p>
        </p:txBody>
      </p:sp>
      <p:sp>
        <p:nvSpPr>
          <p:cNvPr id="288" name="Google Shape;288;p11"/>
          <p:cNvSpPr txBox="1"/>
          <p:nvPr/>
        </p:nvSpPr>
        <p:spPr>
          <a:xfrm rot="-846620">
            <a:off x="2802127" y="2869011"/>
            <a:ext cx="10664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nationality</a:t>
            </a:r>
            <a:endParaRPr/>
          </a:p>
        </p:txBody>
      </p:sp>
      <p:sp>
        <p:nvSpPr>
          <p:cNvPr id="289" name="Google Shape;289;p11"/>
          <p:cNvSpPr txBox="1"/>
          <p:nvPr/>
        </p:nvSpPr>
        <p:spPr>
          <a:xfrm>
            <a:off x="2514600" y="3871597"/>
            <a:ext cx="72489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Google</a:t>
            </a:r>
            <a:endParaRPr/>
          </a:p>
        </p:txBody>
      </p:sp>
      <p:sp>
        <p:nvSpPr>
          <p:cNvPr id="290" name="Google Shape;290;p11"/>
          <p:cNvSpPr txBox="1"/>
          <p:nvPr/>
        </p:nvSpPr>
        <p:spPr>
          <a:xfrm rot="767827">
            <a:off x="3392637" y="1085524"/>
            <a:ext cx="9088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Bachelor</a:t>
            </a:r>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Of Eng.</a:t>
            </a:r>
            <a:endParaRPr/>
          </a:p>
        </p:txBody>
      </p:sp>
      <p:sp>
        <p:nvSpPr>
          <p:cNvPr id="291" name="Google Shape;291;p11"/>
          <p:cNvSpPr txBox="1"/>
          <p:nvPr/>
        </p:nvSpPr>
        <p:spPr>
          <a:xfrm rot="3062176">
            <a:off x="3367998" y="1907545"/>
            <a:ext cx="81964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graduated</a:t>
            </a:r>
            <a:endParaRPr/>
          </a:p>
        </p:txBody>
      </p:sp>
      <p:sp>
        <p:nvSpPr>
          <p:cNvPr id="292" name="Google Shape;292;p11"/>
          <p:cNvSpPr txBox="1"/>
          <p:nvPr/>
        </p:nvSpPr>
        <p:spPr>
          <a:xfrm rot="3079673">
            <a:off x="1974747" y="2617937"/>
            <a:ext cx="70724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founded</a:t>
            </a:r>
            <a:endParaRPr/>
          </a:p>
        </p:txBody>
      </p:sp>
      <p:sp>
        <p:nvSpPr>
          <p:cNvPr id="293" name="Google Shape;293;p11"/>
          <p:cNvSpPr txBox="1"/>
          <p:nvPr/>
        </p:nvSpPr>
        <p:spPr>
          <a:xfrm rot="-858015">
            <a:off x="309447" y="3239302"/>
            <a:ext cx="96672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headquarter</a:t>
            </a:r>
            <a:endParaRPr/>
          </a:p>
        </p:txBody>
      </p:sp>
      <p:sp>
        <p:nvSpPr>
          <p:cNvPr id="294" name="Google Shape;294;p11"/>
          <p:cNvSpPr txBox="1"/>
          <p:nvPr/>
        </p:nvSpPr>
        <p:spPr>
          <a:xfrm>
            <a:off x="3892422" y="4033321"/>
            <a:ext cx="68874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Founded in </a:t>
            </a:r>
            <a:endParaRPr/>
          </a:p>
        </p:txBody>
      </p:sp>
      <p:sp>
        <p:nvSpPr>
          <p:cNvPr id="295" name="Google Shape;295;p11"/>
          <p:cNvSpPr txBox="1"/>
          <p:nvPr/>
        </p:nvSpPr>
        <p:spPr>
          <a:xfrm>
            <a:off x="3200400" y="3429000"/>
            <a:ext cx="73478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founded</a:t>
            </a:r>
            <a:endParaRPr/>
          </a:p>
        </p:txBody>
      </p:sp>
      <p:sp>
        <p:nvSpPr>
          <p:cNvPr id="296" name="Google Shape;296;p11"/>
          <p:cNvSpPr txBox="1"/>
          <p:nvPr/>
        </p:nvSpPr>
        <p:spPr>
          <a:xfrm rot="581369">
            <a:off x="2592461" y="4434708"/>
            <a:ext cx="69194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lives in</a:t>
            </a:r>
            <a:endParaRPr/>
          </a:p>
        </p:txBody>
      </p:sp>
      <p:sp>
        <p:nvSpPr>
          <p:cNvPr id="297" name="Google Shape;297;p11"/>
          <p:cNvSpPr txBox="1"/>
          <p:nvPr/>
        </p:nvSpPr>
        <p:spPr>
          <a:xfrm rot="2351854">
            <a:off x="1552721" y="1357295"/>
            <a:ext cx="52258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lived</a:t>
            </a:r>
            <a:endParaRPr/>
          </a:p>
        </p:txBody>
      </p:sp>
      <p:sp>
        <p:nvSpPr>
          <p:cNvPr id="298" name="Google Shape;298;p11"/>
          <p:cNvSpPr txBox="1"/>
          <p:nvPr/>
        </p:nvSpPr>
        <p:spPr>
          <a:xfrm rot="246496">
            <a:off x="2459189" y="1740008"/>
            <a:ext cx="73223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founded</a:t>
            </a:r>
            <a:endParaRPr/>
          </a:p>
        </p:txBody>
      </p:sp>
      <p:sp>
        <p:nvSpPr>
          <p:cNvPr id="299" name="Google Shape;299;p11"/>
          <p:cNvSpPr txBox="1"/>
          <p:nvPr/>
        </p:nvSpPr>
        <p:spPr>
          <a:xfrm>
            <a:off x="966354" y="4572000"/>
            <a:ext cx="71004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founded</a:t>
            </a:r>
            <a:endParaRPr/>
          </a:p>
        </p:txBody>
      </p:sp>
      <p:sp>
        <p:nvSpPr>
          <p:cNvPr id="300" name="Google Shape;300;p11"/>
          <p:cNvSpPr txBox="1"/>
          <p:nvPr/>
        </p:nvSpPr>
        <p:spPr>
          <a:xfrm>
            <a:off x="1675933" y="3594598"/>
            <a:ext cx="91486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nationality</a:t>
            </a:r>
            <a:endParaRPr/>
          </a:p>
        </p:txBody>
      </p:sp>
      <p:sp>
        <p:nvSpPr>
          <p:cNvPr id="301" name="Google Shape;301;p11"/>
          <p:cNvSpPr txBox="1"/>
          <p:nvPr/>
        </p:nvSpPr>
        <p:spPr>
          <a:xfrm rot="2186953">
            <a:off x="1718521" y="4373849"/>
            <a:ext cx="70673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founded</a:t>
            </a:r>
            <a:endParaRPr/>
          </a:p>
        </p:txBody>
      </p:sp>
      <p:pic>
        <p:nvPicPr>
          <p:cNvPr id="302" name="Google Shape;302;p11" descr="http://img.freebase.com/api/trans/raw/m/04stkzb"/>
          <p:cNvPicPr preferRelativeResize="0"/>
          <p:nvPr/>
        </p:nvPicPr>
        <p:blipFill rotWithShape="1">
          <a:blip r:embed="rId19">
            <a:alphaModFix/>
          </a:blip>
          <a:srcRect/>
          <a:stretch/>
        </p:blipFill>
        <p:spPr>
          <a:xfrm>
            <a:off x="4934702" y="888914"/>
            <a:ext cx="1185528" cy="341433"/>
          </a:xfrm>
          <a:prstGeom prst="rect">
            <a:avLst/>
          </a:prstGeom>
          <a:noFill/>
          <a:ln>
            <a:noFill/>
          </a:ln>
        </p:spPr>
      </p:pic>
      <p:pic>
        <p:nvPicPr>
          <p:cNvPr id="303" name="Google Shape;303;p11" descr="https://encrypted-tbn0.gstatic.com/images?q=tbn:ANd9GcTKX3qHGgKTgnQg8gB939_og_8rnWg9iJdqz-83iX8RRnAHxsst"/>
          <p:cNvPicPr preferRelativeResize="0"/>
          <p:nvPr/>
        </p:nvPicPr>
        <p:blipFill rotWithShape="1">
          <a:blip r:embed="rId20">
            <a:alphaModFix/>
          </a:blip>
          <a:srcRect/>
          <a:stretch/>
        </p:blipFill>
        <p:spPr>
          <a:xfrm>
            <a:off x="5167451" y="1297800"/>
            <a:ext cx="875235" cy="720290"/>
          </a:xfrm>
          <a:prstGeom prst="rect">
            <a:avLst/>
          </a:prstGeom>
          <a:noFill/>
          <a:ln>
            <a:noFill/>
          </a:ln>
        </p:spPr>
      </p:pic>
      <p:pic>
        <p:nvPicPr>
          <p:cNvPr id="304" name="Google Shape;304;p11" descr="https://encrypted-tbn1.gstatic.com/images?q=tbn:ANd9GcSGYLpthm2pV7Gw13y6T9CuFiXZ6QhBpT_lHnXcGc8l4_pzlSbw"/>
          <p:cNvPicPr preferRelativeResize="0"/>
          <p:nvPr/>
        </p:nvPicPr>
        <p:blipFill rotWithShape="1">
          <a:blip r:embed="rId21">
            <a:alphaModFix/>
          </a:blip>
          <a:srcRect/>
          <a:stretch/>
        </p:blipFill>
        <p:spPr>
          <a:xfrm>
            <a:off x="5060482" y="2175059"/>
            <a:ext cx="1045753" cy="1239108"/>
          </a:xfrm>
          <a:prstGeom prst="rect">
            <a:avLst/>
          </a:prstGeom>
          <a:noFill/>
          <a:ln>
            <a:noFill/>
          </a:ln>
        </p:spPr>
      </p:pic>
      <p:pic>
        <p:nvPicPr>
          <p:cNvPr id="241" name="Google Shape;241;p11" descr="https://encrypted-tbn1.gstatic.com/images?q=tbn:ANd9GcTzYrQompaTcUOL9iOKakDgJnwHnWePOuN-qMhjfP_PPE9L1Bc9"/>
          <p:cNvPicPr preferRelativeResize="0"/>
          <p:nvPr/>
        </p:nvPicPr>
        <p:blipFill rotWithShape="1">
          <a:blip r:embed="rId22">
            <a:alphaModFix/>
          </a:blip>
          <a:srcRect/>
          <a:stretch/>
        </p:blipFill>
        <p:spPr>
          <a:xfrm>
            <a:off x="1041777" y="2066562"/>
            <a:ext cx="520389" cy="691291"/>
          </a:xfrm>
          <a:prstGeom prst="rect">
            <a:avLst/>
          </a:prstGeom>
          <a:noFill/>
          <a:ln>
            <a:noFill/>
          </a:ln>
        </p:spPr>
      </p:pic>
      <p:pic>
        <p:nvPicPr>
          <p:cNvPr id="248" name="Google Shape;248;p11" descr="C:\Users\Arijit\Desktop\index.jpg"/>
          <p:cNvPicPr preferRelativeResize="0"/>
          <p:nvPr/>
        </p:nvPicPr>
        <p:blipFill rotWithShape="1">
          <a:blip r:embed="rId23">
            <a:alphaModFix/>
          </a:blip>
          <a:srcRect/>
          <a:stretch/>
        </p:blipFill>
        <p:spPr>
          <a:xfrm>
            <a:off x="4087966" y="1144841"/>
            <a:ext cx="617019" cy="902740"/>
          </a:xfrm>
          <a:prstGeom prst="rect">
            <a:avLst/>
          </a:prstGeom>
          <a:noFill/>
          <a:ln>
            <a:noFill/>
          </a:ln>
        </p:spPr>
      </p:pic>
      <p:cxnSp>
        <p:nvCxnSpPr>
          <p:cNvPr id="305" name="Google Shape;305;p11"/>
          <p:cNvCxnSpPr>
            <a:stCxn id="238" idx="3"/>
            <a:endCxn id="246" idx="1"/>
          </p:cNvCxnSpPr>
          <p:nvPr/>
        </p:nvCxnSpPr>
        <p:spPr>
          <a:xfrm rot="10800000" flipH="1">
            <a:off x="2397476" y="1413794"/>
            <a:ext cx="403200" cy="437700"/>
          </a:xfrm>
          <a:prstGeom prst="straightConnector1">
            <a:avLst/>
          </a:prstGeom>
          <a:noFill/>
          <a:ln w="19050" cap="flat" cmpd="sng">
            <a:solidFill>
              <a:schemeClr val="dk1"/>
            </a:solidFill>
            <a:prstDash val="solid"/>
            <a:round/>
            <a:headEnd type="none" w="sm" len="sm"/>
            <a:tailEnd type="stealth" w="med" len="med"/>
          </a:ln>
        </p:spPr>
      </p:cxnSp>
      <p:sp>
        <p:nvSpPr>
          <p:cNvPr id="306" name="Google Shape;306;p11"/>
          <p:cNvSpPr txBox="1"/>
          <p:nvPr/>
        </p:nvSpPr>
        <p:spPr>
          <a:xfrm rot="-2222030">
            <a:off x="2210116" y="1211835"/>
            <a:ext cx="82380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studied at</a:t>
            </a:r>
            <a:endParaRPr/>
          </a:p>
        </p:txBody>
      </p:sp>
      <p:pic>
        <p:nvPicPr>
          <p:cNvPr id="307" name="Google Shape;307;p11" descr="Image result for Amazon Product Graph"/>
          <p:cNvPicPr preferRelativeResize="0"/>
          <p:nvPr/>
        </p:nvPicPr>
        <p:blipFill rotWithShape="1">
          <a:blip r:embed="rId24">
            <a:alphaModFix/>
          </a:blip>
          <a:srcRect/>
          <a:stretch/>
        </p:blipFill>
        <p:spPr>
          <a:xfrm>
            <a:off x="7956462" y="1258589"/>
            <a:ext cx="1060041" cy="1100811"/>
          </a:xfrm>
          <a:prstGeom prst="rect">
            <a:avLst/>
          </a:prstGeom>
          <a:noFill/>
          <a:ln>
            <a:noFill/>
          </a:ln>
        </p:spPr>
      </p:pic>
      <p:pic>
        <p:nvPicPr>
          <p:cNvPr id="308" name="Google Shape;308;p11"/>
          <p:cNvPicPr preferRelativeResize="0"/>
          <p:nvPr/>
        </p:nvPicPr>
        <p:blipFill rotWithShape="1">
          <a:blip r:embed="rId25" cstate="print">
            <a:alphaModFix/>
          </a:blip>
          <a:srcRect/>
          <a:stretch/>
        </p:blipFill>
        <p:spPr>
          <a:xfrm>
            <a:off x="5015488" y="3536299"/>
            <a:ext cx="1091795" cy="1257753"/>
          </a:xfrm>
          <a:prstGeom prst="rect">
            <a:avLst/>
          </a:prstGeom>
          <a:noFill/>
          <a:ln>
            <a:noFill/>
          </a:ln>
        </p:spPr>
      </p:pic>
      <p:pic>
        <p:nvPicPr>
          <p:cNvPr id="309" name="Google Shape;309;p11" descr="Yago Project - Select Knowledge"/>
          <p:cNvPicPr preferRelativeResize="0"/>
          <p:nvPr/>
        </p:nvPicPr>
        <p:blipFill rotWithShape="1">
          <a:blip r:embed="rId26">
            <a:alphaModFix/>
          </a:blip>
          <a:srcRect/>
          <a:stretch/>
        </p:blipFill>
        <p:spPr>
          <a:xfrm>
            <a:off x="5068276" y="4869624"/>
            <a:ext cx="1019939" cy="725241"/>
          </a:xfrm>
          <a:prstGeom prst="rect">
            <a:avLst/>
          </a:prstGeom>
          <a:noFill/>
          <a:ln>
            <a:noFill/>
          </a:ln>
        </p:spPr>
      </p:pic>
      <p:sp>
        <p:nvSpPr>
          <p:cNvPr id="310" name="Google Shape;310;p11"/>
          <p:cNvSpPr txBox="1"/>
          <p:nvPr/>
        </p:nvSpPr>
        <p:spPr>
          <a:xfrm>
            <a:off x="3886200" y="5654794"/>
            <a:ext cx="31684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Factual KG</a:t>
            </a:r>
            <a:endParaRPr sz="1800" b="1">
              <a:solidFill>
                <a:srgbClr val="0C0C0C"/>
              </a:solidFill>
              <a:latin typeface="Calibri"/>
              <a:ea typeface="Calibri"/>
              <a:cs typeface="Calibri"/>
              <a:sym typeface="Calibri"/>
            </a:endParaRPr>
          </a:p>
        </p:txBody>
      </p:sp>
      <p:pic>
        <p:nvPicPr>
          <p:cNvPr id="311" name="Google Shape;311;p11" descr="http://www.chatterbotcollection.com/images/conceptnet5_1434022453.png"/>
          <p:cNvPicPr preferRelativeResize="0"/>
          <p:nvPr/>
        </p:nvPicPr>
        <p:blipFill rotWithShape="1">
          <a:blip r:embed="rId27">
            <a:alphaModFix/>
          </a:blip>
          <a:srcRect/>
          <a:stretch/>
        </p:blipFill>
        <p:spPr>
          <a:xfrm>
            <a:off x="6337854" y="947168"/>
            <a:ext cx="1240936" cy="303231"/>
          </a:xfrm>
          <a:prstGeom prst="rect">
            <a:avLst/>
          </a:prstGeom>
          <a:noFill/>
          <a:ln>
            <a:noFill/>
          </a:ln>
        </p:spPr>
      </p:pic>
      <p:pic>
        <p:nvPicPr>
          <p:cNvPr id="312" name="Google Shape;312;p11"/>
          <p:cNvPicPr preferRelativeResize="0"/>
          <p:nvPr/>
        </p:nvPicPr>
        <p:blipFill rotWithShape="1">
          <a:blip r:embed="rId28">
            <a:alphaModFix/>
          </a:blip>
          <a:srcRect/>
          <a:stretch/>
        </p:blipFill>
        <p:spPr>
          <a:xfrm>
            <a:off x="6338706" y="1313357"/>
            <a:ext cx="1072133" cy="467787"/>
          </a:xfrm>
          <a:prstGeom prst="rect">
            <a:avLst/>
          </a:prstGeom>
          <a:noFill/>
          <a:ln>
            <a:noFill/>
          </a:ln>
        </p:spPr>
      </p:pic>
      <p:pic>
        <p:nvPicPr>
          <p:cNvPr id="313" name="Google Shape;313;p11"/>
          <p:cNvPicPr preferRelativeResize="0"/>
          <p:nvPr/>
        </p:nvPicPr>
        <p:blipFill rotWithShape="1">
          <a:blip r:embed="rId29">
            <a:alphaModFix/>
          </a:blip>
          <a:srcRect/>
          <a:stretch/>
        </p:blipFill>
        <p:spPr>
          <a:xfrm>
            <a:off x="6228779" y="1884784"/>
            <a:ext cx="1370574" cy="441104"/>
          </a:xfrm>
          <a:prstGeom prst="rect">
            <a:avLst/>
          </a:prstGeom>
          <a:noFill/>
          <a:ln>
            <a:noFill/>
          </a:ln>
        </p:spPr>
      </p:pic>
      <p:sp>
        <p:nvSpPr>
          <p:cNvPr id="314" name="Google Shape;314;p11"/>
          <p:cNvSpPr txBox="1"/>
          <p:nvPr/>
        </p:nvSpPr>
        <p:spPr>
          <a:xfrm>
            <a:off x="5442187" y="2476166"/>
            <a:ext cx="31684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Commonsense KG</a:t>
            </a:r>
            <a:endParaRPr sz="1800" b="1">
              <a:solidFill>
                <a:srgbClr val="0C0C0C"/>
              </a:solidFill>
              <a:latin typeface="Calibri"/>
              <a:ea typeface="Calibri"/>
              <a:cs typeface="Calibri"/>
              <a:sym typeface="Calibri"/>
            </a:endParaRPr>
          </a:p>
        </p:txBody>
      </p:sp>
      <p:sp>
        <p:nvSpPr>
          <p:cNvPr id="315" name="Google Shape;315;p11"/>
          <p:cNvSpPr txBox="1"/>
          <p:nvPr/>
        </p:nvSpPr>
        <p:spPr>
          <a:xfrm>
            <a:off x="6585187" y="3046882"/>
            <a:ext cx="31684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Domain-specific KG</a:t>
            </a:r>
            <a:endParaRPr sz="1800" b="1">
              <a:solidFill>
                <a:srgbClr val="0C0C0C"/>
              </a:solidFill>
              <a:latin typeface="Calibri"/>
              <a:ea typeface="Calibri"/>
              <a:cs typeface="Calibri"/>
              <a:sym typeface="Calibri"/>
            </a:endParaRPr>
          </a:p>
        </p:txBody>
      </p:sp>
      <p:pic>
        <p:nvPicPr>
          <p:cNvPr id="316" name="Google Shape;316;p11"/>
          <p:cNvPicPr preferRelativeResize="0"/>
          <p:nvPr/>
        </p:nvPicPr>
        <p:blipFill rotWithShape="1">
          <a:blip r:embed="rId30">
            <a:alphaModFix/>
          </a:blip>
          <a:srcRect/>
          <a:stretch/>
        </p:blipFill>
        <p:spPr>
          <a:xfrm>
            <a:off x="7815753" y="970384"/>
            <a:ext cx="1285385" cy="279918"/>
          </a:xfrm>
          <a:prstGeom prst="rect">
            <a:avLst/>
          </a:prstGeom>
          <a:noFill/>
          <a:ln>
            <a:noFill/>
          </a:ln>
        </p:spPr>
      </p:pic>
      <p:sp>
        <p:nvSpPr>
          <p:cNvPr id="317" name="Google Shape;317;p11"/>
          <p:cNvSpPr/>
          <p:nvPr/>
        </p:nvSpPr>
        <p:spPr>
          <a:xfrm>
            <a:off x="4953001" y="5710336"/>
            <a:ext cx="1044242"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11"/>
          <p:cNvSpPr/>
          <p:nvPr/>
        </p:nvSpPr>
        <p:spPr>
          <a:xfrm>
            <a:off x="6172200" y="2531708"/>
            <a:ext cx="1752600"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19" name="Google Shape;319;p11"/>
          <p:cNvSpPr/>
          <p:nvPr/>
        </p:nvSpPr>
        <p:spPr>
          <a:xfrm>
            <a:off x="7162801" y="3103979"/>
            <a:ext cx="1938338"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0" name="Google Shape;320;p11"/>
          <p:cNvPicPr preferRelativeResize="0"/>
          <p:nvPr/>
        </p:nvPicPr>
        <p:blipFill rotWithShape="1">
          <a:blip r:embed="rId31">
            <a:alphaModFix/>
          </a:blip>
          <a:srcRect/>
          <a:stretch/>
        </p:blipFill>
        <p:spPr>
          <a:xfrm>
            <a:off x="8012674" y="2427514"/>
            <a:ext cx="1055126" cy="391886"/>
          </a:xfrm>
          <a:prstGeom prst="rect">
            <a:avLst/>
          </a:prstGeom>
          <a:noFill/>
          <a:ln>
            <a:noFill/>
          </a:ln>
        </p:spPr>
      </p:pic>
      <p:pic>
        <p:nvPicPr>
          <p:cNvPr id="321" name="Google Shape;321;p11"/>
          <p:cNvPicPr preferRelativeResize="0"/>
          <p:nvPr/>
        </p:nvPicPr>
        <p:blipFill rotWithShape="1">
          <a:blip r:embed="rId32">
            <a:alphaModFix/>
          </a:blip>
          <a:srcRect/>
          <a:stretch/>
        </p:blipFill>
        <p:spPr>
          <a:xfrm>
            <a:off x="6358844" y="3448050"/>
            <a:ext cx="2626803" cy="1733550"/>
          </a:xfrm>
          <a:prstGeom prst="rect">
            <a:avLst/>
          </a:prstGeom>
          <a:noFill/>
          <a:ln>
            <a:noFill/>
          </a:ln>
        </p:spPr>
      </p:pic>
      <p:sp>
        <p:nvSpPr>
          <p:cNvPr id="322" name="Google Shape;322;p11"/>
          <p:cNvSpPr txBox="1"/>
          <p:nvPr/>
        </p:nvSpPr>
        <p:spPr>
          <a:xfrm>
            <a:off x="6276487" y="5228107"/>
            <a:ext cx="31684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Industrial KG</a:t>
            </a:r>
            <a:endParaRPr sz="1800" b="1">
              <a:solidFill>
                <a:srgbClr val="0C0C0C"/>
              </a:solidFill>
              <a:latin typeface="Calibri"/>
              <a:ea typeface="Calibri"/>
              <a:cs typeface="Calibri"/>
              <a:sym typeface="Calibri"/>
            </a:endParaRPr>
          </a:p>
        </p:txBody>
      </p:sp>
      <p:sp>
        <p:nvSpPr>
          <p:cNvPr id="323" name="Google Shape;323;p11"/>
          <p:cNvSpPr/>
          <p:nvPr/>
        </p:nvSpPr>
        <p:spPr>
          <a:xfrm>
            <a:off x="7101180" y="5275679"/>
            <a:ext cx="1499895"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4" name="Google Shape;324;p11" descr="https://www.researchgate.net/publication/282177475/figure/fig1/AS:614209679290386@1523450407936/Example-Personal-Knowledge-Graph.png"/>
          <p:cNvPicPr preferRelativeResize="0"/>
          <p:nvPr/>
        </p:nvPicPr>
        <p:blipFill rotWithShape="1">
          <a:blip r:embed="rId33">
            <a:alphaModFix/>
          </a:blip>
          <a:srcRect/>
          <a:stretch/>
        </p:blipFill>
        <p:spPr>
          <a:xfrm>
            <a:off x="6193631" y="5644130"/>
            <a:ext cx="1338263" cy="1194821"/>
          </a:xfrm>
          <a:prstGeom prst="rect">
            <a:avLst/>
          </a:prstGeom>
          <a:noFill/>
          <a:ln>
            <a:noFill/>
          </a:ln>
        </p:spPr>
      </p:pic>
      <p:sp>
        <p:nvSpPr>
          <p:cNvPr id="325" name="Google Shape;325;p11"/>
          <p:cNvSpPr/>
          <p:nvPr/>
        </p:nvSpPr>
        <p:spPr>
          <a:xfrm>
            <a:off x="7391400" y="6371054"/>
            <a:ext cx="1752599"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1"/>
          <p:cNvSpPr txBox="1"/>
          <p:nvPr/>
        </p:nvSpPr>
        <p:spPr>
          <a:xfrm>
            <a:off x="6676537" y="6294907"/>
            <a:ext cx="31684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Personal KG (PKG)</a:t>
            </a:r>
            <a:endParaRPr sz="1800" b="1">
              <a:solidFill>
                <a:srgbClr val="0C0C0C"/>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4"/>
          <p:cNvSpPr txBox="1"/>
          <p:nvPr/>
        </p:nvSpPr>
        <p:spPr>
          <a:xfrm>
            <a:off x="153955" y="123855"/>
            <a:ext cx="8990045"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Knowledge Graphs (KGs) – Components, Representation, and Usage</a:t>
            </a:r>
            <a:endParaRPr sz="3266" b="1">
              <a:latin typeface="Calibri"/>
              <a:ea typeface="Calibri"/>
              <a:cs typeface="Calibri"/>
              <a:sym typeface="Calibri"/>
            </a:endParaRPr>
          </a:p>
        </p:txBody>
      </p:sp>
      <p:sp>
        <p:nvSpPr>
          <p:cNvPr id="361" name="Google Shape;361;p14"/>
          <p:cNvSpPr/>
          <p:nvPr/>
        </p:nvSpPr>
        <p:spPr>
          <a:xfrm>
            <a:off x="728556" y="1186543"/>
            <a:ext cx="1633644"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14"/>
          <p:cNvSpPr txBox="1"/>
          <p:nvPr/>
        </p:nvSpPr>
        <p:spPr>
          <a:xfrm>
            <a:off x="230251" y="1143000"/>
            <a:ext cx="266534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KG Components</a:t>
            </a:r>
            <a:endParaRPr sz="1800" b="1">
              <a:solidFill>
                <a:srgbClr val="0C0C0C"/>
              </a:solidFill>
              <a:latin typeface="Calibri"/>
              <a:ea typeface="Calibri"/>
              <a:cs typeface="Calibri"/>
              <a:sym typeface="Calibri"/>
            </a:endParaRPr>
          </a:p>
        </p:txBody>
      </p:sp>
      <p:sp>
        <p:nvSpPr>
          <p:cNvPr id="363" name="Google Shape;363;p14"/>
          <p:cNvSpPr/>
          <p:nvPr/>
        </p:nvSpPr>
        <p:spPr>
          <a:xfrm>
            <a:off x="235602" y="1500228"/>
            <a:ext cx="4432037" cy="2462172"/>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1400" b="1" dirty="0">
                <a:solidFill>
                  <a:schemeClr val="dk1"/>
                </a:solidFill>
                <a:latin typeface="Calibri"/>
                <a:ea typeface="Calibri"/>
                <a:cs typeface="Calibri"/>
                <a:sym typeface="Calibri"/>
              </a:rPr>
              <a:t> Nodes:</a:t>
            </a:r>
            <a:r>
              <a:rPr lang="en-US" sz="1400" dirty="0">
                <a:solidFill>
                  <a:schemeClr val="dk1"/>
                </a:solidFill>
                <a:latin typeface="Calibri"/>
                <a:ea typeface="Calibri"/>
                <a:cs typeface="Calibri"/>
                <a:sym typeface="Calibri"/>
              </a:rPr>
              <a:t> entities, concepts, or instances within a domain, e.g., people, places, organizations, concepts, events, etc. </a:t>
            </a:r>
            <a:endParaRPr sz="1400"/>
          </a:p>
          <a:p>
            <a:pPr marL="0" marR="0" lvl="0" indent="-127000" algn="l" rtl="0">
              <a:spcBef>
                <a:spcPts val="0"/>
              </a:spcBef>
              <a:spcAft>
                <a:spcPts val="0"/>
              </a:spcAft>
              <a:buClr>
                <a:schemeClr val="dk1"/>
              </a:buClr>
              <a:buSzPts val="2000"/>
              <a:buFont typeface="Arial"/>
              <a:buChar char="•"/>
            </a:pPr>
            <a:r>
              <a:rPr lang="en-US" sz="1400" b="1" dirty="0">
                <a:solidFill>
                  <a:schemeClr val="dk1"/>
                </a:solidFill>
                <a:latin typeface="Calibri"/>
                <a:ea typeface="Calibri"/>
                <a:cs typeface="Calibri"/>
                <a:sym typeface="Calibri"/>
              </a:rPr>
              <a:t> Edges: </a:t>
            </a:r>
            <a:r>
              <a:rPr lang="en-US" sz="1400" dirty="0">
                <a:solidFill>
                  <a:schemeClr val="dk1"/>
                </a:solidFill>
                <a:latin typeface="Calibri"/>
                <a:ea typeface="Calibri"/>
                <a:cs typeface="Calibri"/>
                <a:sym typeface="Calibri"/>
              </a:rPr>
              <a:t>relationships and connections between nodes, e.g., Is-a relationship, Part-of relationship, Related-to relationship, etc. </a:t>
            </a:r>
            <a:endParaRPr sz="1400"/>
          </a:p>
          <a:p>
            <a:pPr marL="0" marR="0" lvl="0" indent="-127000" algn="l" rtl="0">
              <a:spcBef>
                <a:spcPts val="0"/>
              </a:spcBef>
              <a:spcAft>
                <a:spcPts val="0"/>
              </a:spcAft>
              <a:buClr>
                <a:schemeClr val="dk1"/>
              </a:buClr>
              <a:buSzPts val="2000"/>
              <a:buFont typeface="Arial"/>
              <a:buChar char="•"/>
            </a:pPr>
            <a:r>
              <a:rPr lang="en-US" sz="1400" b="1" dirty="0">
                <a:solidFill>
                  <a:schemeClr val="dk1"/>
                </a:solidFill>
                <a:latin typeface="Calibri"/>
                <a:ea typeface="Calibri"/>
                <a:cs typeface="Calibri"/>
                <a:sym typeface="Calibri"/>
              </a:rPr>
              <a:t> Properties: </a:t>
            </a:r>
            <a:r>
              <a:rPr lang="en-US" sz="1400" dirty="0">
                <a:solidFill>
                  <a:schemeClr val="dk1"/>
                </a:solidFill>
                <a:latin typeface="Calibri"/>
                <a:ea typeface="Calibri"/>
                <a:cs typeface="Calibri"/>
                <a:sym typeface="Calibri"/>
              </a:rPr>
              <a:t>additional descriptive information and metadata associated with nodes or edges, e.g., attributes, features, labels, Qualifiers, metadata, etc.</a:t>
            </a:r>
            <a:endParaRPr sz="1400"/>
          </a:p>
          <a:p>
            <a:pPr marL="0" marR="0" lvl="0" indent="-127000" algn="l" rtl="0">
              <a:spcBef>
                <a:spcPts val="0"/>
              </a:spcBef>
              <a:spcAft>
                <a:spcPts val="0"/>
              </a:spcAft>
              <a:buClr>
                <a:schemeClr val="dk1"/>
              </a:buClr>
              <a:buSzPts val="2000"/>
              <a:buFont typeface="Arial"/>
              <a:buChar char="•"/>
            </a:pPr>
            <a:r>
              <a:rPr lang="en-US" sz="1400" b="1" dirty="0">
                <a:solidFill>
                  <a:schemeClr val="dk1"/>
                </a:solidFill>
                <a:latin typeface="Calibri"/>
                <a:ea typeface="Calibri"/>
                <a:cs typeface="Calibri"/>
                <a:sym typeface="Calibri"/>
              </a:rPr>
              <a:t> Ontology: </a:t>
            </a:r>
            <a:r>
              <a:rPr lang="en-US" sz="1400" dirty="0">
                <a:solidFill>
                  <a:schemeClr val="dk1"/>
                </a:solidFill>
                <a:latin typeface="Calibri"/>
                <a:ea typeface="Calibri"/>
                <a:cs typeface="Calibri"/>
                <a:sym typeface="Calibri"/>
              </a:rPr>
              <a:t>schema and vocabulary used within the KG, providing a structured framework for representing domain knowledge.</a:t>
            </a:r>
            <a:endParaRPr sz="1400">
              <a:solidFill>
                <a:schemeClr val="dk1"/>
              </a:solidFill>
              <a:latin typeface="Calibri"/>
              <a:ea typeface="Calibri"/>
              <a:cs typeface="Calibri"/>
              <a:sym typeface="Calibri"/>
            </a:endParaRPr>
          </a:p>
        </p:txBody>
      </p:sp>
      <p:sp>
        <p:nvSpPr>
          <p:cNvPr id="364" name="Google Shape;364;p14"/>
          <p:cNvSpPr/>
          <p:nvPr/>
        </p:nvSpPr>
        <p:spPr>
          <a:xfrm>
            <a:off x="610368" y="4082143"/>
            <a:ext cx="1980432"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14"/>
          <p:cNvSpPr txBox="1"/>
          <p:nvPr/>
        </p:nvSpPr>
        <p:spPr>
          <a:xfrm>
            <a:off x="204590" y="4038600"/>
            <a:ext cx="284340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KG Representations</a:t>
            </a:r>
            <a:endParaRPr sz="1800" b="1">
              <a:solidFill>
                <a:srgbClr val="0C0C0C"/>
              </a:solidFill>
              <a:latin typeface="Calibri"/>
              <a:ea typeface="Calibri"/>
              <a:cs typeface="Calibri"/>
              <a:sym typeface="Calibri"/>
            </a:endParaRPr>
          </a:p>
        </p:txBody>
      </p:sp>
      <p:sp>
        <p:nvSpPr>
          <p:cNvPr id="366" name="Google Shape;366;p14"/>
          <p:cNvSpPr/>
          <p:nvPr/>
        </p:nvSpPr>
        <p:spPr>
          <a:xfrm>
            <a:off x="292363" y="4458871"/>
            <a:ext cx="4432037" cy="2246729"/>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1400" b="1" dirty="0">
                <a:solidFill>
                  <a:schemeClr val="dk1"/>
                </a:solidFill>
                <a:latin typeface="Calibri"/>
                <a:ea typeface="Calibri"/>
                <a:cs typeface="Calibri"/>
                <a:sym typeface="Calibri"/>
              </a:rPr>
              <a:t> RDF Triples:</a:t>
            </a:r>
            <a:r>
              <a:rPr lang="en-US" sz="1400" dirty="0">
                <a:solidFill>
                  <a:schemeClr val="dk1"/>
                </a:solidFill>
                <a:latin typeface="Calibri"/>
                <a:ea typeface="Calibri"/>
                <a:cs typeface="Calibri"/>
                <a:sym typeface="Calibri"/>
              </a:rPr>
              <a:t> collection of &lt;subject, predicate, object&gt; triples. </a:t>
            </a:r>
            <a:endParaRPr sz="1400"/>
          </a:p>
          <a:p>
            <a:pPr marL="0" marR="0" lvl="0" indent="-127000" algn="l" rtl="0">
              <a:spcBef>
                <a:spcPts val="0"/>
              </a:spcBef>
              <a:spcAft>
                <a:spcPts val="0"/>
              </a:spcAft>
              <a:buClr>
                <a:schemeClr val="dk1"/>
              </a:buClr>
              <a:buSzPts val="2000"/>
              <a:buFont typeface="Arial"/>
              <a:buChar char="•"/>
            </a:pPr>
            <a:r>
              <a:rPr lang="en-US" sz="1400" b="1" dirty="0">
                <a:solidFill>
                  <a:schemeClr val="dk1"/>
                </a:solidFill>
                <a:latin typeface="Calibri"/>
                <a:ea typeface="Calibri"/>
                <a:cs typeface="Calibri"/>
                <a:sym typeface="Calibri"/>
              </a:rPr>
              <a:t> Property Graph: </a:t>
            </a:r>
            <a:r>
              <a:rPr lang="en-US" sz="1400" dirty="0">
                <a:solidFill>
                  <a:schemeClr val="dk1"/>
                </a:solidFill>
                <a:latin typeface="Calibri"/>
                <a:ea typeface="Calibri"/>
                <a:cs typeface="Calibri"/>
                <a:sym typeface="Calibri"/>
              </a:rPr>
              <a:t>graph model having nodes and edges with arbitrary number of properties, where a node (a subject or an object) denotes an entity and a directed edge (a predicate) is a relationship between two entities.</a:t>
            </a:r>
            <a:endParaRPr sz="1400"/>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a:t>
            </a:r>
            <a:r>
              <a:rPr lang="en-US" sz="1400" b="1" dirty="0">
                <a:solidFill>
                  <a:schemeClr val="dk1"/>
                </a:solidFill>
                <a:latin typeface="Calibri"/>
                <a:ea typeface="Calibri"/>
                <a:cs typeface="Calibri"/>
                <a:sym typeface="Calibri"/>
              </a:rPr>
              <a:t>KG Embedding: </a:t>
            </a:r>
            <a:r>
              <a:rPr lang="en-US" sz="1400" dirty="0">
                <a:solidFill>
                  <a:schemeClr val="dk1"/>
                </a:solidFill>
                <a:latin typeface="Calibri"/>
                <a:ea typeface="Calibri"/>
                <a:cs typeface="Calibri"/>
                <a:sym typeface="Calibri"/>
              </a:rPr>
              <a:t>Vector representation of KG nodes and edges in low-dimensional space, such that the original structures and relations in the KG are preserved in these learned semantic vectors.</a:t>
            </a:r>
            <a:endParaRPr sz="1400">
              <a:solidFill>
                <a:schemeClr val="dk1"/>
              </a:solidFill>
              <a:latin typeface="Calibri"/>
              <a:ea typeface="Calibri"/>
              <a:cs typeface="Calibri"/>
              <a:sym typeface="Calibri"/>
            </a:endParaRPr>
          </a:p>
        </p:txBody>
      </p:sp>
      <p:pic>
        <p:nvPicPr>
          <p:cNvPr id="367" name="Google Shape;367;p14"/>
          <p:cNvPicPr preferRelativeResize="0"/>
          <p:nvPr/>
        </p:nvPicPr>
        <p:blipFill rotWithShape="1">
          <a:blip r:embed="rId3">
            <a:alphaModFix/>
          </a:blip>
          <a:srcRect/>
          <a:stretch/>
        </p:blipFill>
        <p:spPr>
          <a:xfrm>
            <a:off x="4648200" y="4800600"/>
            <a:ext cx="1954391" cy="1316168"/>
          </a:xfrm>
          <a:prstGeom prst="rect">
            <a:avLst/>
          </a:prstGeom>
          <a:noFill/>
          <a:ln>
            <a:noFill/>
          </a:ln>
        </p:spPr>
      </p:pic>
      <p:pic>
        <p:nvPicPr>
          <p:cNvPr id="368" name="Google Shape;368;p14"/>
          <p:cNvPicPr preferRelativeResize="0"/>
          <p:nvPr/>
        </p:nvPicPr>
        <p:blipFill rotWithShape="1">
          <a:blip r:embed="rId4">
            <a:alphaModFix/>
          </a:blip>
          <a:srcRect/>
          <a:stretch/>
        </p:blipFill>
        <p:spPr>
          <a:xfrm>
            <a:off x="6629400" y="4724400"/>
            <a:ext cx="1278101" cy="1600750"/>
          </a:xfrm>
          <a:prstGeom prst="rect">
            <a:avLst/>
          </a:prstGeom>
          <a:noFill/>
          <a:ln>
            <a:noFill/>
          </a:ln>
        </p:spPr>
      </p:pic>
      <p:sp>
        <p:nvSpPr>
          <p:cNvPr id="369" name="Google Shape;369;p14"/>
          <p:cNvSpPr txBox="1"/>
          <p:nvPr/>
        </p:nvSpPr>
        <p:spPr>
          <a:xfrm>
            <a:off x="4648200" y="6172200"/>
            <a:ext cx="14212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RDF Triples</a:t>
            </a:r>
            <a:endParaRPr sz="1800" b="1">
              <a:solidFill>
                <a:srgbClr val="0C0C0C"/>
              </a:solidFill>
              <a:latin typeface="Calibri"/>
              <a:ea typeface="Calibri"/>
              <a:cs typeface="Calibri"/>
              <a:sym typeface="Calibri"/>
            </a:endParaRPr>
          </a:p>
        </p:txBody>
      </p:sp>
      <p:sp>
        <p:nvSpPr>
          <p:cNvPr id="370" name="Google Shape;370;p14"/>
          <p:cNvSpPr txBox="1"/>
          <p:nvPr/>
        </p:nvSpPr>
        <p:spPr>
          <a:xfrm>
            <a:off x="7848600" y="6172200"/>
            <a:ext cx="142126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KG Embedding</a:t>
            </a:r>
            <a:endParaRPr sz="1800" b="1">
              <a:solidFill>
                <a:srgbClr val="0C0C0C"/>
              </a:solidFill>
              <a:latin typeface="Calibri"/>
              <a:ea typeface="Calibri"/>
              <a:cs typeface="Calibri"/>
              <a:sym typeface="Calibri"/>
            </a:endParaRPr>
          </a:p>
        </p:txBody>
      </p:sp>
      <p:pic>
        <p:nvPicPr>
          <p:cNvPr id="371" name="Google Shape;371;p14"/>
          <p:cNvPicPr preferRelativeResize="0"/>
          <p:nvPr/>
        </p:nvPicPr>
        <p:blipFill rotWithShape="1">
          <a:blip r:embed="rId5">
            <a:alphaModFix/>
          </a:blip>
          <a:srcRect/>
          <a:stretch/>
        </p:blipFill>
        <p:spPr>
          <a:xfrm>
            <a:off x="7887279" y="4800600"/>
            <a:ext cx="1256721" cy="1448188"/>
          </a:xfrm>
          <a:prstGeom prst="rect">
            <a:avLst/>
          </a:prstGeom>
          <a:noFill/>
          <a:ln>
            <a:noFill/>
          </a:ln>
        </p:spPr>
      </p:pic>
      <p:sp>
        <p:nvSpPr>
          <p:cNvPr id="372" name="Google Shape;372;p14"/>
          <p:cNvSpPr txBox="1"/>
          <p:nvPr/>
        </p:nvSpPr>
        <p:spPr>
          <a:xfrm>
            <a:off x="6553200" y="6248400"/>
            <a:ext cx="142126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Property Graph</a:t>
            </a:r>
            <a:endParaRPr sz="1800" b="1">
              <a:solidFill>
                <a:srgbClr val="0C0C0C"/>
              </a:solidFill>
              <a:latin typeface="Calibri"/>
              <a:ea typeface="Calibri"/>
              <a:cs typeface="Calibri"/>
              <a:sym typeface="Calibri"/>
            </a:endParaRPr>
          </a:p>
        </p:txBody>
      </p:sp>
      <p:sp>
        <p:nvSpPr>
          <p:cNvPr id="373" name="Google Shape;373;p14"/>
          <p:cNvSpPr/>
          <p:nvPr/>
        </p:nvSpPr>
        <p:spPr>
          <a:xfrm>
            <a:off x="5487168" y="836628"/>
            <a:ext cx="1675632"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14"/>
          <p:cNvSpPr txBox="1"/>
          <p:nvPr/>
        </p:nvSpPr>
        <p:spPr>
          <a:xfrm>
            <a:off x="5021568" y="774276"/>
            <a:ext cx="252223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KG Applications</a:t>
            </a:r>
            <a:endParaRPr sz="1800" b="1">
              <a:solidFill>
                <a:srgbClr val="0C0C0C"/>
              </a:solidFill>
              <a:latin typeface="Calibri"/>
              <a:ea typeface="Calibri"/>
              <a:cs typeface="Calibri"/>
              <a:sym typeface="Calibri"/>
            </a:endParaRPr>
          </a:p>
        </p:txBody>
      </p:sp>
      <p:pic>
        <p:nvPicPr>
          <p:cNvPr id="375" name="Google Shape;375;p14" descr="https://www.researchgate.net/publication/350955012/figure/fig8/AS:11431281116277635@1675220772538/Applications-of-Knowledge-Graphs.png"/>
          <p:cNvPicPr preferRelativeResize="0"/>
          <p:nvPr/>
        </p:nvPicPr>
        <p:blipFill rotWithShape="1">
          <a:blip r:embed="rId6">
            <a:alphaModFix/>
          </a:blip>
          <a:srcRect/>
          <a:stretch/>
        </p:blipFill>
        <p:spPr>
          <a:xfrm>
            <a:off x="4720228" y="1315613"/>
            <a:ext cx="4353790" cy="30322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6"/>
          <p:cNvSpPr txBox="1"/>
          <p:nvPr/>
        </p:nvSpPr>
        <p:spPr>
          <a:xfrm>
            <a:off x="228600" y="123855"/>
            <a:ext cx="94782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KGs – Benefits and Challenges</a:t>
            </a:r>
            <a:endParaRPr sz="3266" b="1">
              <a:latin typeface="Calibri"/>
              <a:ea typeface="Calibri"/>
              <a:cs typeface="Calibri"/>
              <a:sym typeface="Calibri"/>
            </a:endParaRPr>
          </a:p>
        </p:txBody>
      </p:sp>
      <p:sp>
        <p:nvSpPr>
          <p:cNvPr id="394" name="Google Shape;394;p16"/>
          <p:cNvSpPr/>
          <p:nvPr/>
        </p:nvSpPr>
        <p:spPr>
          <a:xfrm>
            <a:off x="279909" y="762000"/>
            <a:ext cx="1378608"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16"/>
          <p:cNvSpPr txBox="1"/>
          <p:nvPr/>
        </p:nvSpPr>
        <p:spPr>
          <a:xfrm>
            <a:off x="160954" y="685800"/>
            <a:ext cx="1679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KG Benefits</a:t>
            </a:r>
            <a:endParaRPr sz="1800" b="1">
              <a:solidFill>
                <a:srgbClr val="0C0C0C"/>
              </a:solidFill>
              <a:latin typeface="Calibri"/>
              <a:ea typeface="Calibri"/>
              <a:cs typeface="Calibri"/>
              <a:sym typeface="Calibri"/>
            </a:endParaRPr>
          </a:p>
        </p:txBody>
      </p:sp>
      <p:sp>
        <p:nvSpPr>
          <p:cNvPr id="396" name="Google Shape;396;p16"/>
          <p:cNvSpPr/>
          <p:nvPr/>
        </p:nvSpPr>
        <p:spPr>
          <a:xfrm>
            <a:off x="160960" y="1066800"/>
            <a:ext cx="8854757" cy="2554505"/>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Noto Sans Symbols"/>
              <a:buChar char="✔"/>
            </a:pPr>
            <a:r>
              <a:rPr lang="en-US" sz="1600" dirty="0">
                <a:solidFill>
                  <a:schemeClr val="dk1"/>
                </a:solidFill>
                <a:latin typeface="Calibri"/>
                <a:ea typeface="Calibri"/>
                <a:cs typeface="Calibri"/>
                <a:sym typeface="Calibri"/>
              </a:rPr>
              <a:t> structured, highly </a:t>
            </a:r>
            <a:r>
              <a:rPr lang="en-US" sz="1600" dirty="0" err="1">
                <a:solidFill>
                  <a:schemeClr val="dk1"/>
                </a:solidFill>
                <a:latin typeface="Calibri"/>
                <a:ea typeface="Calibri"/>
                <a:cs typeface="Calibri"/>
                <a:sym typeface="Calibri"/>
              </a:rPr>
              <a:t>curated</a:t>
            </a:r>
            <a:r>
              <a:rPr lang="en-US" sz="1600" dirty="0">
                <a:solidFill>
                  <a:schemeClr val="dk1"/>
                </a:solidFill>
                <a:latin typeface="Calibri"/>
                <a:ea typeface="Calibri"/>
                <a:cs typeface="Calibri"/>
                <a:sym typeface="Calibri"/>
              </a:rPr>
              <a:t>, and reliable representation of knowledge via explicit relationships.</a:t>
            </a:r>
            <a:endParaRPr sz="1600"/>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1600" dirty="0">
                <a:solidFill>
                  <a:schemeClr val="dk1"/>
                </a:solidFill>
                <a:latin typeface="Calibri"/>
                <a:ea typeface="Calibri"/>
                <a:cs typeface="Calibri"/>
                <a:sym typeface="Calibri"/>
              </a:rPr>
              <a:t>support symbolic reasoning and inference, with answer validation and explainability.</a:t>
            </a:r>
            <a:endParaRPr sz="1600"/>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1600" dirty="0">
                <a:solidFill>
                  <a:schemeClr val="dk1"/>
                </a:solidFill>
                <a:latin typeface="Calibri"/>
                <a:ea typeface="Calibri"/>
                <a:cs typeface="Calibri"/>
                <a:sym typeface="Calibri"/>
              </a:rPr>
              <a:t> schema-flexible: updated dynamically with new knowledge via addition or deletion of triples/ nodes &amp; edges.</a:t>
            </a:r>
            <a:endParaRPr sz="1600"/>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127000" algn="l" rtl="0">
              <a:spcBef>
                <a:spcPts val="0"/>
              </a:spcBef>
              <a:spcAft>
                <a:spcPts val="0"/>
              </a:spcAft>
              <a:buClr>
                <a:schemeClr val="dk1"/>
              </a:buClr>
              <a:buSzPts val="2000"/>
              <a:buFont typeface="Noto Sans Symbols"/>
              <a:buChar char="✔"/>
            </a:pPr>
            <a:r>
              <a:rPr lang="en-US" sz="1600" dirty="0">
                <a:solidFill>
                  <a:schemeClr val="dk1"/>
                </a:solidFill>
                <a:latin typeface="Calibri"/>
                <a:ea typeface="Calibri"/>
                <a:cs typeface="Calibri"/>
                <a:sym typeface="Calibri"/>
              </a:rPr>
              <a:t> offer accurate explicit knowledge in many downstream applications, e.g., web search, QA, semantic search, personal assistants, fact-checking, and recommendation.</a:t>
            </a:r>
            <a:endParaRPr sz="1600"/>
          </a:p>
          <a:p>
            <a:pPr marL="0" marR="0" lvl="0" indent="0" algn="l" rtl="0">
              <a:spcBef>
                <a:spcPts val="0"/>
              </a:spcBef>
              <a:spcAft>
                <a:spcPts val="0"/>
              </a:spcAft>
              <a:buClr>
                <a:schemeClr val="dk1"/>
              </a:buClr>
              <a:buSzPts val="2000"/>
              <a:buFont typeface="Noto Sans Symbols"/>
              <a:buNone/>
            </a:pPr>
            <a:endParaRPr sz="1600">
              <a:solidFill>
                <a:schemeClr val="dk1"/>
              </a:solidFill>
              <a:latin typeface="Calibri"/>
              <a:ea typeface="Calibri"/>
              <a:cs typeface="Calibri"/>
              <a:sym typeface="Calibri"/>
            </a:endParaRPr>
          </a:p>
        </p:txBody>
      </p:sp>
      <p:sp>
        <p:nvSpPr>
          <p:cNvPr id="397" name="Google Shape;397;p16"/>
          <p:cNvSpPr/>
          <p:nvPr/>
        </p:nvSpPr>
        <p:spPr>
          <a:xfrm>
            <a:off x="219260" y="3586059"/>
            <a:ext cx="1378608"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16"/>
          <p:cNvSpPr txBox="1"/>
          <p:nvPr/>
        </p:nvSpPr>
        <p:spPr>
          <a:xfrm>
            <a:off x="100305" y="3523707"/>
            <a:ext cx="1679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KG Challenges</a:t>
            </a:r>
            <a:endParaRPr sz="1800" b="1">
              <a:solidFill>
                <a:srgbClr val="0C0C0C"/>
              </a:solidFill>
              <a:latin typeface="Calibri"/>
              <a:ea typeface="Calibri"/>
              <a:cs typeface="Calibri"/>
              <a:sym typeface="Calibri"/>
            </a:endParaRPr>
          </a:p>
        </p:txBody>
      </p:sp>
      <p:sp>
        <p:nvSpPr>
          <p:cNvPr id="399" name="Google Shape;399;p16"/>
          <p:cNvSpPr/>
          <p:nvPr/>
        </p:nvSpPr>
        <p:spPr>
          <a:xfrm>
            <a:off x="152400" y="3962400"/>
            <a:ext cx="8217934" cy="2431394"/>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Difficult to construct</a:t>
            </a:r>
            <a:r>
              <a:rPr lang="en-US" sz="1600" dirty="0">
                <a:solidFill>
                  <a:schemeClr val="dk1"/>
                </a:solidFill>
                <a:latin typeface="Calibri"/>
                <a:ea typeface="Calibri"/>
                <a:cs typeface="Calibri"/>
                <a:sym typeface="Calibri"/>
              </a:rPr>
              <a:t>.</a:t>
            </a:r>
          </a:p>
          <a:p>
            <a:pPr marL="0" marR="0" lvl="0" indent="-127000" algn="l" rtl="0">
              <a:spcBef>
                <a:spcPts val="0"/>
              </a:spcBef>
              <a:spcAft>
                <a:spcPts val="0"/>
              </a:spcAft>
              <a:buClr>
                <a:schemeClr val="dk1"/>
              </a:buClr>
              <a:buSzPts val="2000"/>
            </a:pPr>
            <a:endParaRPr sz="800"/>
          </a:p>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Difficult to query </a:t>
            </a:r>
            <a:r>
              <a:rPr lang="en-US" sz="1600" dirty="0">
                <a:solidFill>
                  <a:schemeClr val="dk1"/>
                </a:solidFill>
                <a:latin typeface="Calibri"/>
                <a:ea typeface="Calibri"/>
                <a:cs typeface="Calibri"/>
                <a:sym typeface="Calibri"/>
              </a:rPr>
              <a:t>due to incompleteness, schema-flexibility, heterogeneity, and massive-scale.</a:t>
            </a:r>
          </a:p>
          <a:p>
            <a:pPr marL="0" marR="0" lvl="0" indent="-127000" algn="l" rtl="0">
              <a:spcBef>
                <a:spcPts val="0"/>
              </a:spcBef>
              <a:spcAft>
                <a:spcPts val="0"/>
              </a:spcAft>
              <a:buClr>
                <a:schemeClr val="dk1"/>
              </a:buClr>
              <a:buSzPts val="2000"/>
            </a:pPr>
            <a:endParaRPr sz="800"/>
          </a:p>
          <a:p>
            <a:pPr indent="-127000">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t>User Barriers in SPARQL/</a:t>
            </a:r>
            <a:r>
              <a:rPr lang="en-US" sz="1600" b="1" dirty="0" err="1"/>
              <a:t>Cypher‑Style</a:t>
            </a:r>
            <a:r>
              <a:rPr lang="en-US" sz="1600" b="1" dirty="0"/>
              <a:t> Querying</a:t>
            </a:r>
            <a:r>
              <a:rPr lang="en-US" sz="1600" b="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non-professional users find it challenging to write an accurate query, e.g., via SPARQL, </a:t>
            </a:r>
            <a:r>
              <a:rPr lang="en-US" sz="1600" dirty="0" err="1">
                <a:solidFill>
                  <a:schemeClr val="dk1"/>
                </a:solidFill>
                <a:latin typeface="Calibri"/>
                <a:ea typeface="Calibri"/>
                <a:cs typeface="Calibri"/>
                <a:sym typeface="Calibri"/>
              </a:rPr>
              <a:t>Cypher</a:t>
            </a:r>
            <a:r>
              <a:rPr lang="en-US" sz="1600" dirty="0">
                <a:solidFill>
                  <a:schemeClr val="dk1"/>
                </a:solidFill>
                <a:latin typeface="Calibri"/>
                <a:ea typeface="Calibri"/>
                <a:cs typeface="Calibri"/>
                <a:sym typeface="Calibri"/>
              </a:rPr>
              <a:t>, Gremlin, GSQL, etc., since users must have full knowledge of the query language, schema, and the vocabulary used in a KG. Current KG querying approaches generally lack language understanding, are inadequate to deal with unseen entities and new facts, and often ignore multi-modal information in KGs.</a:t>
            </a:r>
          </a:p>
          <a:p>
            <a:pPr indent="-127000">
              <a:buClr>
                <a:schemeClr val="dk1"/>
              </a:buClr>
              <a:buSzPts val="2000"/>
            </a:pPr>
            <a:endParaRPr sz="800"/>
          </a:p>
          <a:p>
            <a:pPr marL="0" marR="0" lvl="0" indent="-127000" algn="l" rtl="0">
              <a:spcBef>
                <a:spcPts val="0"/>
              </a:spcBef>
              <a:spcAft>
                <a:spcPts val="0"/>
              </a:spcAft>
              <a:buClr>
                <a:schemeClr val="dk1"/>
              </a:buClr>
              <a:buSzPts val="2000"/>
              <a:buFont typeface="Arial"/>
              <a:buChar char="•"/>
            </a:pP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Interoperability issue</a:t>
            </a:r>
            <a:r>
              <a:rPr lang="en-US" sz="1600" dirty="0">
                <a:solidFill>
                  <a:schemeClr val="dk1"/>
                </a:solidFill>
                <a:latin typeface="Calibri"/>
                <a:ea typeface="Calibri"/>
                <a:cs typeface="Calibri"/>
                <a:sym typeface="Calibri"/>
              </a:rPr>
              <a:t>: existing methods are tailored for specific KGs or downstream tasks.</a:t>
            </a:r>
            <a:endParaRPr sz="160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FDF1EE8D-9CB0-3A77-8AE9-0562BE21A88C}"/>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7"/>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LLMs+ KGs: Synergy</a:t>
            </a:r>
            <a:endParaRPr sz="3266" b="1">
              <a:latin typeface="Calibri"/>
              <a:ea typeface="Calibri"/>
              <a:cs typeface="Calibri"/>
              <a:sym typeface="Calibri"/>
            </a:endParaRPr>
          </a:p>
        </p:txBody>
      </p:sp>
      <p:sp>
        <p:nvSpPr>
          <p:cNvPr id="407" name="Google Shape;407;p17"/>
          <p:cNvSpPr/>
          <p:nvPr/>
        </p:nvSpPr>
        <p:spPr>
          <a:xfrm>
            <a:off x="279909" y="821092"/>
            <a:ext cx="1378608"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17"/>
          <p:cNvSpPr txBox="1"/>
          <p:nvPr/>
        </p:nvSpPr>
        <p:spPr>
          <a:xfrm>
            <a:off x="160954" y="768071"/>
            <a:ext cx="1679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KG for LLM</a:t>
            </a:r>
            <a:endParaRPr sz="1800" b="1">
              <a:solidFill>
                <a:srgbClr val="0C0C0C"/>
              </a:solidFill>
              <a:latin typeface="Calibri"/>
              <a:ea typeface="Calibri"/>
              <a:cs typeface="Calibri"/>
              <a:sym typeface="Calibri"/>
            </a:endParaRPr>
          </a:p>
        </p:txBody>
      </p:sp>
      <p:sp>
        <p:nvSpPr>
          <p:cNvPr id="409" name="Google Shape;409;p17"/>
          <p:cNvSpPr/>
          <p:nvPr/>
        </p:nvSpPr>
        <p:spPr>
          <a:xfrm>
            <a:off x="303236" y="2858247"/>
            <a:ext cx="1378608"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17"/>
          <p:cNvSpPr txBox="1"/>
          <p:nvPr/>
        </p:nvSpPr>
        <p:spPr>
          <a:xfrm>
            <a:off x="184280" y="2805226"/>
            <a:ext cx="1679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LLM for KG</a:t>
            </a:r>
            <a:endParaRPr sz="1800" b="1">
              <a:solidFill>
                <a:srgbClr val="0C0C0C"/>
              </a:solidFill>
              <a:latin typeface="Calibri"/>
              <a:ea typeface="Calibri"/>
              <a:cs typeface="Calibri"/>
              <a:sym typeface="Calibri"/>
            </a:endParaRPr>
          </a:p>
        </p:txBody>
      </p:sp>
      <p:sp>
        <p:nvSpPr>
          <p:cNvPr id="411" name="Google Shape;411;p17"/>
          <p:cNvSpPr/>
          <p:nvPr/>
        </p:nvSpPr>
        <p:spPr>
          <a:xfrm>
            <a:off x="340559" y="5506924"/>
            <a:ext cx="1378608"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17"/>
          <p:cNvSpPr txBox="1"/>
          <p:nvPr/>
        </p:nvSpPr>
        <p:spPr>
          <a:xfrm>
            <a:off x="221603" y="5421868"/>
            <a:ext cx="1679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LLM+KG</a:t>
            </a:r>
            <a:endParaRPr sz="1800" b="1">
              <a:solidFill>
                <a:srgbClr val="0C0C0C"/>
              </a:solidFill>
              <a:latin typeface="Calibri"/>
              <a:ea typeface="Calibri"/>
              <a:cs typeface="Calibri"/>
              <a:sym typeface="Calibri"/>
            </a:endParaRPr>
          </a:p>
        </p:txBody>
      </p:sp>
      <p:sp>
        <p:nvSpPr>
          <p:cNvPr id="413" name="Google Shape;413;p17"/>
          <p:cNvSpPr/>
          <p:nvPr/>
        </p:nvSpPr>
        <p:spPr>
          <a:xfrm>
            <a:off x="289243" y="1183710"/>
            <a:ext cx="8854757" cy="144655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 KGs offer external knowledge (up-to-date, domain specific, and symbolic knowledge) for enhancing the accuracy, consistency, transparency, and the overall capabilities of LLMs.</a:t>
            </a:r>
            <a:r>
              <a:rPr lang="en-US" sz="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800">
                <a:solidFill>
                  <a:schemeClr val="dk1"/>
                </a:solidFill>
                <a:latin typeface="Calibri"/>
                <a:ea typeface="Calibri"/>
                <a:cs typeface="Calibri"/>
                <a:sym typeface="Calibri"/>
              </a:rPr>
              <a:t> </a:t>
            </a:r>
            <a:endParaRPr/>
          </a:p>
          <a:p>
            <a:pPr marL="0" marR="0" lvl="0" indent="-11430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KG-enhanced pre-training, fine-tuning, and  inference (KG-RAG).</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11430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KG-enhanced validation (LLM guardrail) and explainability.</a:t>
            </a:r>
            <a:endParaRPr sz="1800">
              <a:solidFill>
                <a:schemeClr val="dk1"/>
              </a:solidFill>
              <a:latin typeface="Calibri"/>
              <a:ea typeface="Calibri"/>
              <a:cs typeface="Calibri"/>
              <a:sym typeface="Calibri"/>
            </a:endParaRPr>
          </a:p>
        </p:txBody>
      </p:sp>
      <p:sp>
        <p:nvSpPr>
          <p:cNvPr id="414" name="Google Shape;414;p17"/>
          <p:cNvSpPr/>
          <p:nvPr/>
        </p:nvSpPr>
        <p:spPr>
          <a:xfrm>
            <a:off x="289243" y="3332840"/>
            <a:ext cx="8854757" cy="2123618"/>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Noto Sans Symbols"/>
              <a:buChar char="✔"/>
            </a:pPr>
            <a:r>
              <a:rPr lang="en-US" sz="1800" dirty="0">
                <a:solidFill>
                  <a:schemeClr val="dk1"/>
                </a:solidFill>
                <a:latin typeface="Calibri"/>
                <a:ea typeface="Calibri"/>
                <a:cs typeface="Calibri"/>
                <a:sym typeface="Calibri"/>
              </a:rPr>
              <a:t> LLMs augment KGs via knowledge extraction, auto-completion, and incorporating multi-modal information, enhancing usability and performance of downstream tasks with natural language understanding and generalization capabilities.</a:t>
            </a:r>
            <a:r>
              <a:rPr lang="en-US" sz="800" dirty="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800" dirty="0">
                <a:solidFill>
                  <a:schemeClr val="dk1"/>
                </a:solidFill>
                <a:latin typeface="Calibri"/>
                <a:ea typeface="Calibri"/>
                <a:cs typeface="Calibri"/>
                <a:sym typeface="Calibri"/>
              </a:rPr>
              <a:t> </a:t>
            </a:r>
            <a:endParaRPr/>
          </a:p>
          <a:p>
            <a:pPr marL="0" marR="0" lvl="0" indent="-114300" algn="l" rtl="0">
              <a:spcBef>
                <a:spcPts val="0"/>
              </a:spcBef>
              <a:spcAft>
                <a:spcPts val="0"/>
              </a:spcAft>
              <a:buClr>
                <a:schemeClr val="dk1"/>
              </a:buClr>
              <a:buSzPts val="1800"/>
              <a:buFont typeface="Noto Sans Symbols"/>
              <a:buChar char="✔"/>
            </a:pPr>
            <a:r>
              <a:rPr lang="en-US" sz="1800" dirty="0">
                <a:solidFill>
                  <a:schemeClr val="dk1"/>
                </a:solidFill>
                <a:latin typeface="Calibri"/>
                <a:ea typeface="Calibri"/>
                <a:cs typeface="Calibri"/>
                <a:sym typeface="Calibri"/>
              </a:rPr>
              <a:t>LLM-enhanced KG creation and completion.</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114300" algn="l" rtl="0">
              <a:spcBef>
                <a:spcPts val="0"/>
              </a:spcBef>
              <a:spcAft>
                <a:spcPts val="0"/>
              </a:spcAft>
              <a:buClr>
                <a:schemeClr val="dk1"/>
              </a:buClr>
              <a:buSzPts val="1800"/>
              <a:buFont typeface="Noto Sans Symbols"/>
              <a:buChar char="✔"/>
            </a:pPr>
            <a:r>
              <a:rPr lang="en-US" sz="1800" dirty="0">
                <a:solidFill>
                  <a:schemeClr val="dk1"/>
                </a:solidFill>
                <a:latin typeface="Calibri"/>
                <a:ea typeface="Calibri"/>
                <a:cs typeface="Calibri"/>
                <a:sym typeface="Calibri"/>
              </a:rPr>
              <a:t>LLM-enhanced KG embedding.</a:t>
            </a:r>
            <a:endParaRPr/>
          </a:p>
          <a:p>
            <a:pPr marL="0" marR="0" lvl="0" indent="0" algn="l" rtl="0">
              <a:spcBef>
                <a:spcPts val="0"/>
              </a:spcBef>
              <a:spcAft>
                <a:spcPts val="0"/>
              </a:spcAft>
              <a:buClr>
                <a:schemeClr val="dk1"/>
              </a:buClr>
              <a:buSzPts val="800"/>
              <a:buFont typeface="Noto Sans Symbols"/>
              <a:buNone/>
            </a:pPr>
            <a:endParaRPr sz="800">
              <a:solidFill>
                <a:schemeClr val="dk1"/>
              </a:solidFill>
              <a:latin typeface="Calibri"/>
              <a:ea typeface="Calibri"/>
              <a:cs typeface="Calibri"/>
              <a:sym typeface="Calibri"/>
            </a:endParaRPr>
          </a:p>
          <a:p>
            <a:pPr marL="0" marR="0" lvl="0" indent="-114300" algn="l" rtl="0">
              <a:spcBef>
                <a:spcPts val="0"/>
              </a:spcBef>
              <a:spcAft>
                <a:spcPts val="0"/>
              </a:spcAft>
              <a:buClr>
                <a:schemeClr val="dk1"/>
              </a:buClr>
              <a:buSzPts val="1800"/>
              <a:buFont typeface="Noto Sans Symbols"/>
              <a:buChar char="✔"/>
            </a:pPr>
            <a:r>
              <a:rPr lang="en-US" sz="1800" dirty="0">
                <a:solidFill>
                  <a:schemeClr val="dk1"/>
                </a:solidFill>
                <a:latin typeface="Calibri"/>
                <a:ea typeface="Calibri"/>
                <a:cs typeface="Calibri"/>
                <a:sym typeface="Calibri"/>
              </a:rPr>
              <a:t> LLM-enhanced KG querying, analytics, and domain-specific applications.</a:t>
            </a:r>
            <a:endParaRPr sz="1800">
              <a:solidFill>
                <a:schemeClr val="dk1"/>
              </a:solidFill>
              <a:latin typeface="Calibri"/>
              <a:ea typeface="Calibri"/>
              <a:cs typeface="Calibri"/>
              <a:sym typeface="Calibri"/>
            </a:endParaRPr>
          </a:p>
        </p:txBody>
      </p:sp>
      <p:sp>
        <p:nvSpPr>
          <p:cNvPr id="415" name="Google Shape;415;p17"/>
          <p:cNvSpPr/>
          <p:nvPr/>
        </p:nvSpPr>
        <p:spPr>
          <a:xfrm>
            <a:off x="289243" y="5906869"/>
            <a:ext cx="8854757" cy="646331"/>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 Downstream applications benefit from the complementarity of LLMs and KGs – LLMs and KGs offer parametric vs. explicit knowledge, respectively.</a:t>
            </a:r>
            <a:endParaRPr sz="80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731F8370-2A88-9BED-BDE8-7201F349AAA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95F1F-C1EF-6CC4-4E49-9CF3095B4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2C1721-BCFC-359E-9890-4B8D6460929E}"/>
              </a:ext>
            </a:extLst>
          </p:cNvPr>
          <p:cNvSpPr>
            <a:spLocks noGrp="1"/>
          </p:cNvSpPr>
          <p:nvPr>
            <p:ph type="title"/>
          </p:nvPr>
        </p:nvSpPr>
        <p:spPr>
          <a:xfrm>
            <a:off x="304800" y="31751"/>
            <a:ext cx="8458200" cy="1035049"/>
          </a:xfrm>
        </p:spPr>
        <p:txBody>
          <a:bodyPr>
            <a:normAutofit/>
          </a:bodyPr>
          <a:lstStyle/>
          <a:p>
            <a:r>
              <a:rPr lang="en-US" sz="4000" b="1" dirty="0"/>
              <a:t>Role of KGs in Synthesizing with LLMs</a:t>
            </a:r>
          </a:p>
        </p:txBody>
      </p:sp>
      <p:sp>
        <p:nvSpPr>
          <p:cNvPr id="9" name="Content Placeholder 2">
            <a:extLst>
              <a:ext uri="{FF2B5EF4-FFF2-40B4-BE49-F238E27FC236}">
                <a16:creationId xmlns:a16="http://schemas.microsoft.com/office/drawing/2014/main" id="{2135A010-9C54-1883-EED6-8451A5039C27}"/>
              </a:ext>
            </a:extLst>
          </p:cNvPr>
          <p:cNvSpPr>
            <a:spLocks noGrp="1"/>
          </p:cNvSpPr>
          <p:nvPr>
            <p:ph idx="1"/>
          </p:nvPr>
        </p:nvSpPr>
        <p:spPr>
          <a:xfrm>
            <a:off x="152400" y="914400"/>
            <a:ext cx="8686800" cy="2398141"/>
          </a:xfrm>
        </p:spPr>
        <p:txBody>
          <a:bodyPr>
            <a:noAutofit/>
          </a:bodyPr>
          <a:lstStyle/>
          <a:p>
            <a:pPr>
              <a:lnSpc>
                <a:spcPts val="3500"/>
              </a:lnSpc>
              <a:spcBef>
                <a:spcPts val="0"/>
              </a:spcBef>
              <a:buFont typeface="Wingdings" panose="05000000000000000000" pitchFamily="2" charset="2"/>
              <a:buChar char="§"/>
            </a:pPr>
            <a:r>
              <a:rPr lang="en-US" sz="1800" dirty="0"/>
              <a:t>Our Recent Survey</a:t>
            </a:r>
          </a:p>
          <a:p>
            <a:pPr lvl="1">
              <a:lnSpc>
                <a:spcPts val="3500"/>
              </a:lnSpc>
              <a:spcBef>
                <a:spcPts val="0"/>
              </a:spcBef>
              <a:defRPr/>
            </a:pPr>
            <a:r>
              <a:rPr lang="en-US" sz="1800" dirty="0">
                <a:solidFill>
                  <a:prstClr val="black"/>
                </a:solidFill>
                <a:latin typeface="+mj-lt"/>
              </a:rPr>
              <a:t>LLMs Meet Knowledge Graphs for Question Answering: Synthesis and Opportunities [EMNLP Main 2025] </a:t>
            </a:r>
            <a:r>
              <a:rPr lang="en-US" sz="1800" dirty="0">
                <a:solidFill>
                  <a:prstClr val="black"/>
                </a:solidFill>
                <a:latin typeface="+mj-lt"/>
                <a:hlinkClick r:id="rId3"/>
              </a:rPr>
              <a:t>https://github.com/machuangtao/LLM-KG4QA</a:t>
            </a:r>
            <a:endParaRPr lang="en-US" sz="1800" dirty="0"/>
          </a:p>
        </p:txBody>
      </p:sp>
      <p:sp>
        <p:nvSpPr>
          <p:cNvPr id="3" name="TextBox 2">
            <a:extLst>
              <a:ext uri="{FF2B5EF4-FFF2-40B4-BE49-F238E27FC236}">
                <a16:creationId xmlns:a16="http://schemas.microsoft.com/office/drawing/2014/main" id="{C44E20E1-054B-2AA6-E9D1-74B5ABDD0235}"/>
              </a:ext>
            </a:extLst>
          </p:cNvPr>
          <p:cNvSpPr txBox="1"/>
          <p:nvPr/>
        </p:nvSpPr>
        <p:spPr>
          <a:xfrm>
            <a:off x="533400" y="6324600"/>
            <a:ext cx="8007104" cy="430887"/>
          </a:xfrm>
          <a:prstGeom prst="rect">
            <a:avLst/>
          </a:prstGeom>
          <a:noFill/>
        </p:spPr>
        <p:txBody>
          <a:bodyPr wrap="square">
            <a:spAutoFit/>
          </a:bodyPr>
          <a:lstStyle/>
          <a:p>
            <a:r>
              <a:rPr lang="en-US" sz="1100" dirty="0" err="1"/>
              <a:t>Chuangtao</a:t>
            </a:r>
            <a:r>
              <a:rPr lang="en-US" sz="1100" dirty="0"/>
              <a:t> Ma, </a:t>
            </a:r>
            <a:r>
              <a:rPr lang="en-US" sz="1100" dirty="0" err="1"/>
              <a:t>Yongrui</a:t>
            </a:r>
            <a:r>
              <a:rPr lang="en-US" sz="1100" dirty="0"/>
              <a:t> Chen, </a:t>
            </a:r>
            <a:r>
              <a:rPr lang="en-US" sz="1100" dirty="0" err="1"/>
              <a:t>Tianxing</a:t>
            </a:r>
            <a:r>
              <a:rPr lang="en-US" sz="1100" dirty="0"/>
              <a:t> Wu, </a:t>
            </a:r>
            <a:r>
              <a:rPr lang="en-US" sz="1100" b="1" dirty="0" err="1"/>
              <a:t>Arijit</a:t>
            </a:r>
            <a:r>
              <a:rPr lang="en-US" sz="1100" b="1" dirty="0"/>
              <a:t> Khan</a:t>
            </a:r>
            <a:r>
              <a:rPr lang="en-US" sz="1100" dirty="0"/>
              <a:t>, and </a:t>
            </a:r>
            <a:r>
              <a:rPr lang="en-US" sz="1100" dirty="0" err="1"/>
              <a:t>Haofen</a:t>
            </a:r>
            <a:r>
              <a:rPr lang="en-US" sz="1100" dirty="0"/>
              <a:t> Wang, "Large Language Models Meet Knowledge Graphs for Question Answering: Synthesis and Opportunities", in Conference on Empirical Methods in Natural Language Processing 2025 (Main).</a:t>
            </a:r>
          </a:p>
        </p:txBody>
      </p:sp>
      <p:pic>
        <p:nvPicPr>
          <p:cNvPr id="16" name="Picture 15" descr="A chart of a list of data&#10;&#10;AI-generated content may be incorrect.">
            <a:extLst>
              <a:ext uri="{FF2B5EF4-FFF2-40B4-BE49-F238E27FC236}">
                <a16:creationId xmlns:a16="http://schemas.microsoft.com/office/drawing/2014/main" id="{E8068335-0188-39A1-A5A8-FEB4F8250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362200"/>
            <a:ext cx="6788587" cy="3900155"/>
          </a:xfrm>
          <a:prstGeom prst="rect">
            <a:avLst/>
          </a:prstGeom>
        </p:spPr>
      </p:pic>
      <p:sp>
        <p:nvSpPr>
          <p:cNvPr id="4" name="Google Shape;127;p2">
            <a:extLst>
              <a:ext uri="{FF2B5EF4-FFF2-40B4-BE49-F238E27FC236}">
                <a16:creationId xmlns:a16="http://schemas.microsoft.com/office/drawing/2014/main" id="{3B9FE969-0AEF-A01D-5A2C-A21CAE6D0064}"/>
              </a:ext>
            </a:extLst>
          </p:cNvPr>
          <p:cNvSpPr txBox="1">
            <a:spLocks/>
          </p:cNvSpPr>
          <p:nvPr/>
        </p:nvSpPr>
        <p:spPr>
          <a:xfrm>
            <a:off x="6998863" y="6369022"/>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nSpc>
                <a:spcPct val="93000"/>
              </a:lnSpc>
            </a:pPr>
            <a:fld id="{00000000-1234-1234-1234-123412341234}" type="slidenum">
              <a:rPr lang="en-US" sz="2177" smtClean="0">
                <a:solidFill>
                  <a:srgbClr val="808080"/>
                </a:solidFill>
              </a:rPr>
              <a:pPr>
                <a:lnSpc>
                  <a:spcPct val="93000"/>
                </a:lnSpc>
              </a:pPr>
              <a:t>76</a:t>
            </a:fld>
            <a:endParaRPr lang="en-US" sz="2177" dirty="0">
              <a:solidFill>
                <a:srgbClr val="808080"/>
              </a:solidFill>
            </a:endParaRPr>
          </a:p>
        </p:txBody>
      </p:sp>
    </p:spTree>
    <p:extLst>
      <p:ext uri="{BB962C8B-B14F-4D97-AF65-F5344CB8AC3E}">
        <p14:creationId xmlns:p14="http://schemas.microsoft.com/office/powerpoint/2010/main" val="1493805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8"/>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Question Answering (QA): Introduction</a:t>
            </a:r>
            <a:endParaRPr sz="2000">
              <a:latin typeface="Calibri"/>
              <a:ea typeface="Calibri"/>
              <a:cs typeface="Calibri"/>
              <a:sym typeface="Calibri"/>
            </a:endParaRPr>
          </a:p>
          <a:p>
            <a:pPr marL="311089" marR="0" lvl="0" indent="-311089" algn="l" rtl="0">
              <a:lnSpc>
                <a:spcPct val="102000"/>
              </a:lnSpc>
              <a:spcBef>
                <a:spcPts val="0"/>
              </a:spcBef>
              <a:spcAft>
                <a:spcPts val="0"/>
              </a:spcAft>
              <a:buNone/>
            </a:pPr>
            <a:endParaRPr sz="3266" b="1">
              <a:latin typeface="Calibri"/>
              <a:ea typeface="Calibri"/>
              <a:cs typeface="Calibri"/>
              <a:sym typeface="Calibri"/>
            </a:endParaRPr>
          </a:p>
        </p:txBody>
      </p:sp>
      <p:sp>
        <p:nvSpPr>
          <p:cNvPr id="423" name="Google Shape;423;p18"/>
          <p:cNvSpPr/>
          <p:nvPr/>
        </p:nvSpPr>
        <p:spPr>
          <a:xfrm>
            <a:off x="214611" y="773163"/>
            <a:ext cx="8434867" cy="707886"/>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 QA:</a:t>
            </a:r>
            <a:r>
              <a:rPr lang="en-US" sz="2000">
                <a:solidFill>
                  <a:schemeClr val="dk1"/>
                </a:solidFill>
                <a:latin typeface="Calibri"/>
                <a:ea typeface="Calibri"/>
                <a:cs typeface="Calibri"/>
                <a:sym typeface="Calibri"/>
              </a:rPr>
              <a:t> QA deals with answering unstructured natural language questions (NLQs) – it also includes a natural language understanding task.</a:t>
            </a:r>
            <a:endParaRPr sz="2000">
              <a:solidFill>
                <a:schemeClr val="dk1"/>
              </a:solidFill>
              <a:latin typeface="Calibri"/>
              <a:ea typeface="Calibri"/>
              <a:cs typeface="Calibri"/>
              <a:sym typeface="Calibri"/>
            </a:endParaRPr>
          </a:p>
        </p:txBody>
      </p:sp>
      <p:sp>
        <p:nvSpPr>
          <p:cNvPr id="424" name="Google Shape;424;p18"/>
          <p:cNvSpPr/>
          <p:nvPr/>
        </p:nvSpPr>
        <p:spPr>
          <a:xfrm>
            <a:off x="258931" y="2026570"/>
            <a:ext cx="8434867" cy="2092840"/>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Simple vs. Complex Questions: </a:t>
            </a:r>
            <a:endParaRPr sz="2000" b="1">
              <a:solidFill>
                <a:schemeClr val="dk1"/>
              </a:solidFill>
              <a:latin typeface="Calibri"/>
              <a:ea typeface="Calibri"/>
              <a:cs typeface="Calibri"/>
              <a:sym typeface="Calibri"/>
            </a:endParaRPr>
          </a:p>
          <a:p>
            <a:pPr marL="457200" marR="0" lvl="1" indent="-127000" algn="l" rtl="0">
              <a:spcBef>
                <a:spcPts val="0"/>
              </a:spcBef>
              <a:spcAft>
                <a:spcPts val="0"/>
              </a:spcAft>
              <a:buClr>
                <a:schemeClr val="dk1"/>
              </a:buClr>
              <a:buSzPts val="2000"/>
              <a:buFont typeface="Noto Sans Symbols"/>
              <a:buChar char="✔"/>
            </a:pPr>
            <a:r>
              <a:rPr lang="en-US" sz="2000" b="1" i="0" u="none"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S</a:t>
            </a:r>
            <a:r>
              <a:rPr lang="en-US" sz="1800" b="0" i="0" u="none" strike="noStrike" cap="none" dirty="0">
                <a:solidFill>
                  <a:schemeClr val="dk1"/>
                </a:solidFill>
                <a:latin typeface="Calibri"/>
                <a:ea typeface="Calibri"/>
                <a:cs typeface="Calibri"/>
                <a:sym typeface="Calibri"/>
              </a:rPr>
              <a:t>imple question 🡪 a single triple and a single relation, e.g., “</a:t>
            </a:r>
            <a:r>
              <a:rPr lang="en-US" sz="1800" b="0" i="1" u="none" strike="noStrike" cap="none" dirty="0">
                <a:solidFill>
                  <a:schemeClr val="dk1"/>
                </a:solidFill>
                <a:latin typeface="Calibri"/>
                <a:ea typeface="Calibri"/>
                <a:cs typeface="Calibri"/>
                <a:sym typeface="Calibri"/>
              </a:rPr>
              <a:t>where was Albert Einstein born?</a:t>
            </a:r>
            <a:r>
              <a:rPr lang="en-US" sz="1800" b="0" i="0" u="none" strike="noStrike" cap="none" dirty="0">
                <a:solidFill>
                  <a:schemeClr val="dk1"/>
                </a:solidFill>
                <a:latin typeface="Calibri"/>
                <a:ea typeface="Calibri"/>
                <a:cs typeface="Calibri"/>
                <a:sym typeface="Calibri"/>
              </a:rPr>
              <a:t>” can be answered based on the relation ‘born’: &lt;Albert Einstein, born, ?place&gt;. </a:t>
            </a:r>
            <a:endParaRPr/>
          </a:p>
          <a:p>
            <a:pPr marL="457200" marR="0" lvl="1" indent="-114300" algn="l" rtl="0">
              <a:spcBef>
                <a:spcPts val="0"/>
              </a:spcBef>
              <a:spcAft>
                <a:spcPts val="0"/>
              </a:spcAft>
              <a:buClr>
                <a:schemeClr val="dk1"/>
              </a:buClr>
              <a:buSzPts val="1800"/>
              <a:buFont typeface="Noto Sans Symbols"/>
              <a:buChar char="✔"/>
            </a:pPr>
            <a:r>
              <a:rPr lang="en-US" sz="1800" b="0" i="0" u="none" strike="noStrike" cap="none" dirty="0">
                <a:solidFill>
                  <a:schemeClr val="dk1"/>
                </a:solidFill>
                <a:latin typeface="Calibri"/>
                <a:ea typeface="Calibri"/>
                <a:cs typeface="Calibri"/>
                <a:sym typeface="Calibri"/>
              </a:rPr>
              <a:t> Complex question 🡪 multiple KG relations (multi-hop) and/or additional operations (e.g., aggregate, order, temporal), e.g., </a:t>
            </a:r>
            <a:r>
              <a:rPr lang="en-US" sz="1800" b="0" i="1" u="none" strike="noStrike" cap="none" dirty="0">
                <a:solidFill>
                  <a:schemeClr val="dk1"/>
                </a:solidFill>
                <a:latin typeface="Calibri"/>
                <a:ea typeface="Calibri"/>
                <a:cs typeface="Calibri"/>
                <a:sym typeface="Calibri"/>
              </a:rPr>
              <a:t>“what was the first movie of James Cameron that own an Oscar?” </a:t>
            </a:r>
            <a:endParaRPr sz="1800" b="0" i="1" u="none" strike="noStrike" cap="none">
              <a:solidFill>
                <a:schemeClr val="dk1"/>
              </a:solidFill>
              <a:latin typeface="Calibri"/>
              <a:ea typeface="Calibri"/>
              <a:cs typeface="Calibri"/>
              <a:sym typeface="Calibri"/>
            </a:endParaRPr>
          </a:p>
        </p:txBody>
      </p:sp>
      <p:sp>
        <p:nvSpPr>
          <p:cNvPr id="425" name="Google Shape;425;p18"/>
          <p:cNvSpPr/>
          <p:nvPr/>
        </p:nvSpPr>
        <p:spPr>
          <a:xfrm>
            <a:off x="279908" y="1688839"/>
            <a:ext cx="1472691"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18"/>
          <p:cNvSpPr txBox="1"/>
          <p:nvPr/>
        </p:nvSpPr>
        <p:spPr>
          <a:xfrm>
            <a:off x="160954" y="1635818"/>
            <a:ext cx="1679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QA Categories</a:t>
            </a:r>
            <a:endParaRPr sz="1800" b="1">
              <a:solidFill>
                <a:srgbClr val="0C0C0C"/>
              </a:solidFill>
              <a:latin typeface="Calibri"/>
              <a:ea typeface="Calibri"/>
              <a:cs typeface="Calibri"/>
              <a:sym typeface="Calibri"/>
            </a:endParaRPr>
          </a:p>
        </p:txBody>
      </p:sp>
      <p:sp>
        <p:nvSpPr>
          <p:cNvPr id="427" name="Google Shape;427;p18"/>
          <p:cNvSpPr/>
          <p:nvPr/>
        </p:nvSpPr>
        <p:spPr>
          <a:xfrm>
            <a:off x="4530002" y="4103330"/>
            <a:ext cx="2023197"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18"/>
          <p:cNvSpPr txBox="1"/>
          <p:nvPr/>
        </p:nvSpPr>
        <p:spPr>
          <a:xfrm>
            <a:off x="4411048" y="4050309"/>
            <a:ext cx="206595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QA Applications</a:t>
            </a:r>
            <a:endParaRPr sz="1800" b="1">
              <a:solidFill>
                <a:srgbClr val="0C0C0C"/>
              </a:solidFill>
              <a:latin typeface="Calibri"/>
              <a:ea typeface="Calibri"/>
              <a:cs typeface="Calibri"/>
              <a:sym typeface="Calibri"/>
            </a:endParaRPr>
          </a:p>
        </p:txBody>
      </p:sp>
      <p:sp>
        <p:nvSpPr>
          <p:cNvPr id="429" name="Google Shape;429;p18"/>
          <p:cNvSpPr/>
          <p:nvPr/>
        </p:nvSpPr>
        <p:spPr>
          <a:xfrm>
            <a:off x="380229" y="4258032"/>
            <a:ext cx="8434867" cy="2523768"/>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Multi-document QA</a:t>
            </a:r>
            <a:endParaRPr/>
          </a:p>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Multi-lingual QA</a:t>
            </a:r>
            <a:endParaRPr/>
          </a:p>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Multi-modal QA</a:t>
            </a:r>
            <a:endParaRPr/>
          </a:p>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Multi-run and conversational QA</a:t>
            </a:r>
            <a:endParaRPr/>
          </a:p>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Temporal QA</a:t>
            </a:r>
            <a:endParaRPr/>
          </a:p>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Factoid QA</a:t>
            </a:r>
            <a:endParaRPr/>
          </a:p>
          <a:p>
            <a:pPr marL="0" marR="0" lvl="0" indent="-127000" algn="l" rtl="0">
              <a:spcBef>
                <a:spcPts val="0"/>
              </a:spcBef>
              <a:spcAft>
                <a:spcPts val="0"/>
              </a:spcAft>
              <a:buClr>
                <a:schemeClr val="dk1"/>
              </a:buClr>
              <a:buSzPts val="2000"/>
              <a:buFont typeface="Arial"/>
              <a:buChar char="•"/>
            </a:pPr>
            <a:r>
              <a:rPr lang="en-US" sz="2000" b="1" dirty="0">
                <a:solidFill>
                  <a:schemeClr val="dk1"/>
                </a:solidFill>
                <a:latin typeface="Calibri"/>
                <a:ea typeface="Calibri"/>
                <a:cs typeface="Calibri"/>
                <a:sym typeface="Calibri"/>
              </a:rPr>
              <a:t> Explainable QA</a:t>
            </a:r>
            <a:endParaRPr/>
          </a:p>
          <a:p>
            <a:pPr marL="457200" marR="0" lvl="1" indent="0" algn="l" rtl="0">
              <a:spcBef>
                <a:spcPts val="0"/>
              </a:spcBef>
              <a:spcAft>
                <a:spcPts val="0"/>
              </a:spcAft>
              <a:buClr>
                <a:schemeClr val="dk1"/>
              </a:buClr>
              <a:buSzPts val="1800"/>
              <a:buFont typeface="Noto Sans Symbols"/>
              <a:buNone/>
            </a:pPr>
            <a:endParaRPr sz="1800" b="0" i="1" u="none" strike="noStrike" cap="none">
              <a:solidFill>
                <a:schemeClr val="dk1"/>
              </a:solidFill>
              <a:latin typeface="Calibri"/>
              <a:ea typeface="Calibri"/>
              <a:cs typeface="Calibri"/>
              <a:sym typeface="Calibri"/>
            </a:endParaRPr>
          </a:p>
        </p:txBody>
      </p:sp>
      <p:sp>
        <p:nvSpPr>
          <p:cNvPr id="430" name="Google Shape;430;p18"/>
          <p:cNvSpPr/>
          <p:nvPr/>
        </p:nvSpPr>
        <p:spPr>
          <a:xfrm>
            <a:off x="4462365" y="4494114"/>
            <a:ext cx="4222103" cy="1754286"/>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Text generation, </a:t>
            </a:r>
            <a:r>
              <a:rPr lang="en-US" sz="1800" dirty="0" err="1">
                <a:solidFill>
                  <a:schemeClr val="dk1"/>
                </a:solidFill>
                <a:latin typeface="Calibri"/>
                <a:ea typeface="Calibri"/>
                <a:cs typeface="Calibri"/>
                <a:sym typeface="Calibri"/>
              </a:rPr>
              <a:t>chatbots</a:t>
            </a:r>
            <a:r>
              <a:rPr lang="en-US" sz="1800" dirty="0">
                <a:solidFill>
                  <a:schemeClr val="dk1"/>
                </a:solidFill>
                <a:latin typeface="Calibri"/>
                <a:ea typeface="Calibri"/>
                <a:cs typeface="Calibri"/>
                <a:sym typeface="Calibri"/>
              </a:rPr>
              <a:t>, dialog generation, web search, entity linking, natural language query, fact-checking, …</a:t>
            </a:r>
            <a:endParaRPr/>
          </a:p>
          <a:p>
            <a:pPr marL="0" marR="0" lvl="0" indent="-11430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Open-domain QA, domain-specific QA</a:t>
            </a:r>
            <a:endParaRPr/>
          </a:p>
          <a:p>
            <a:pPr marL="0" marR="0" lvl="0" indent="-11430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AI, NLP, information retrieval, and data management </a:t>
            </a:r>
            <a:endParaRPr sz="180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4074EC73-3726-4CB8-44E9-5AF5F1A228DF}"/>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9"/>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LLM+KG for QA: Motivation and Challenges</a:t>
            </a:r>
            <a:endParaRPr sz="3266" b="1">
              <a:latin typeface="Calibri"/>
              <a:ea typeface="Calibri"/>
              <a:cs typeface="Calibri"/>
              <a:sym typeface="Calibri"/>
            </a:endParaRPr>
          </a:p>
        </p:txBody>
      </p:sp>
      <p:sp>
        <p:nvSpPr>
          <p:cNvPr id="438" name="Google Shape;438;p19"/>
          <p:cNvSpPr/>
          <p:nvPr/>
        </p:nvSpPr>
        <p:spPr>
          <a:xfrm>
            <a:off x="151627" y="773163"/>
            <a:ext cx="9113669" cy="707846"/>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PLMs &amp; LLMs for QA based on their pre-trained knowledge and natural language understanding capabilities [35]</a:t>
            </a:r>
            <a:endParaRPr sz="2000">
              <a:solidFill>
                <a:schemeClr val="dk1"/>
              </a:solidFill>
              <a:latin typeface="Calibri"/>
              <a:ea typeface="Calibri"/>
              <a:cs typeface="Calibri"/>
              <a:sym typeface="Calibri"/>
            </a:endParaRPr>
          </a:p>
        </p:txBody>
      </p:sp>
      <p:sp>
        <p:nvSpPr>
          <p:cNvPr id="439" name="Google Shape;439;p19"/>
          <p:cNvSpPr/>
          <p:nvPr/>
        </p:nvSpPr>
        <p:spPr>
          <a:xfrm>
            <a:off x="373214" y="1579953"/>
            <a:ext cx="3741585"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19"/>
          <p:cNvSpPr txBox="1"/>
          <p:nvPr/>
        </p:nvSpPr>
        <p:spPr>
          <a:xfrm>
            <a:off x="254260" y="1526932"/>
            <a:ext cx="416534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Challenges of PLMs and LLMs in QA</a:t>
            </a:r>
            <a:endParaRPr sz="1800" b="1">
              <a:solidFill>
                <a:srgbClr val="0C0C0C"/>
              </a:solidFill>
              <a:latin typeface="Calibri"/>
              <a:ea typeface="Calibri"/>
              <a:cs typeface="Calibri"/>
              <a:sym typeface="Calibri"/>
            </a:endParaRPr>
          </a:p>
        </p:txBody>
      </p:sp>
      <p:sp>
        <p:nvSpPr>
          <p:cNvPr id="441" name="Google Shape;441;p19"/>
          <p:cNvSpPr/>
          <p:nvPr/>
        </p:nvSpPr>
        <p:spPr>
          <a:xfrm>
            <a:off x="361546" y="5158421"/>
            <a:ext cx="2901830"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19"/>
          <p:cNvSpPr txBox="1"/>
          <p:nvPr/>
        </p:nvSpPr>
        <p:spPr>
          <a:xfrm>
            <a:off x="242590" y="5105400"/>
            <a:ext cx="318173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Challenges of KGs+LLMs in QA</a:t>
            </a:r>
            <a:endParaRPr sz="1800" b="1">
              <a:solidFill>
                <a:srgbClr val="0C0C0C"/>
              </a:solidFill>
              <a:latin typeface="Calibri"/>
              <a:ea typeface="Calibri"/>
              <a:cs typeface="Calibri"/>
              <a:sym typeface="Calibri"/>
            </a:endParaRPr>
          </a:p>
        </p:txBody>
      </p:sp>
      <p:sp>
        <p:nvSpPr>
          <p:cNvPr id="443" name="Google Shape;443;p19"/>
          <p:cNvSpPr/>
          <p:nvPr/>
        </p:nvSpPr>
        <p:spPr>
          <a:xfrm>
            <a:off x="314886" y="3253421"/>
            <a:ext cx="3190314"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19"/>
          <p:cNvSpPr txBox="1"/>
          <p:nvPr/>
        </p:nvSpPr>
        <p:spPr>
          <a:xfrm>
            <a:off x="195931" y="3200400"/>
            <a:ext cx="318173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Motivation of KGs+LLMs in QA</a:t>
            </a:r>
            <a:endParaRPr sz="1800" b="1">
              <a:solidFill>
                <a:srgbClr val="0C0C0C"/>
              </a:solidFill>
              <a:latin typeface="Calibri"/>
              <a:ea typeface="Calibri"/>
              <a:cs typeface="Calibri"/>
              <a:sym typeface="Calibri"/>
            </a:endParaRPr>
          </a:p>
        </p:txBody>
      </p:sp>
      <p:sp>
        <p:nvSpPr>
          <p:cNvPr id="445" name="Google Shape;445;p19"/>
          <p:cNvSpPr/>
          <p:nvPr/>
        </p:nvSpPr>
        <p:spPr>
          <a:xfrm>
            <a:off x="209943" y="2007910"/>
            <a:ext cx="9113669" cy="1015663"/>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Limited reasoning ability for complex QA</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Lack of up-to-date and domain-specific knowledge</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Hallucination and inconsistency </a:t>
            </a:r>
            <a:endParaRPr sz="2000">
              <a:solidFill>
                <a:schemeClr val="dk1"/>
              </a:solidFill>
              <a:latin typeface="Calibri"/>
              <a:ea typeface="Calibri"/>
              <a:cs typeface="Calibri"/>
              <a:sym typeface="Calibri"/>
            </a:endParaRPr>
          </a:p>
        </p:txBody>
      </p:sp>
      <p:sp>
        <p:nvSpPr>
          <p:cNvPr id="446" name="Google Shape;446;p19"/>
          <p:cNvSpPr/>
          <p:nvPr/>
        </p:nvSpPr>
        <p:spPr>
          <a:xfrm>
            <a:off x="307915" y="3702784"/>
            <a:ext cx="8299575" cy="1631216"/>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KGs can offer external, precise, up-to-date, and domain-specific knowledge to LLMs via pre-training, fine-tuning, and RAG (Graph RAG, KG-RAG)</a:t>
            </a:r>
            <a:endParaRPr/>
          </a:p>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Improve LLM’s accuracy and consistency</a:t>
            </a:r>
            <a:endParaRPr/>
          </a:p>
          <a:p>
            <a:pPr marL="0" marR="0" lvl="0" indent="-12700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Support answer validation (LLM guardrail) and explainability.</a:t>
            </a:r>
            <a:endParaRPr/>
          </a:p>
          <a:p>
            <a:pPr marL="0" marR="0" lvl="0" indent="0" algn="l"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p:txBody>
      </p:sp>
      <p:sp>
        <p:nvSpPr>
          <p:cNvPr id="447" name="Google Shape;447;p19"/>
          <p:cNvSpPr/>
          <p:nvPr/>
        </p:nvSpPr>
        <p:spPr>
          <a:xfrm>
            <a:off x="321910" y="5486400"/>
            <a:ext cx="9113669" cy="1323439"/>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 Knowledge conflict</a:t>
            </a:r>
            <a:endParaRPr/>
          </a:p>
          <a:p>
            <a:pPr marL="0" marR="0" lvl="0" indent="-1270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 Poor relevance and quality of retrieved data, limited context size of LLMs</a:t>
            </a:r>
            <a:endParaRPr/>
          </a:p>
          <a:p>
            <a:pPr marL="0" marR="0" lvl="0" indent="-1270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 Large-scale and dynamic KGs</a:t>
            </a:r>
            <a:endParaRPr/>
          </a:p>
          <a:p>
            <a:pPr marL="0" marR="0" lvl="0" indent="-1270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 Lack of iterative and multi-hop reasoning: </a:t>
            </a:r>
            <a:endParaRPr sz="2000">
              <a:solidFill>
                <a:schemeClr val="dk1"/>
              </a:solidFill>
              <a:latin typeface="Calibri"/>
              <a:ea typeface="Calibri"/>
              <a:cs typeface="Calibri"/>
              <a:sym typeface="Calibri"/>
            </a:endParaRPr>
          </a:p>
        </p:txBody>
      </p:sp>
      <p:sp>
        <p:nvSpPr>
          <p:cNvPr id="2" name="Google Shape;213;p10">
            <a:extLst>
              <a:ext uri="{FF2B5EF4-FFF2-40B4-BE49-F238E27FC236}">
                <a16:creationId xmlns:a16="http://schemas.microsoft.com/office/drawing/2014/main" id="{BB9F0451-2B48-9947-C99E-24A9A72C399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0"/>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LLM+KG for QA: Roles of KG in Complex QA</a:t>
            </a:r>
            <a:endParaRPr sz="3266" b="1">
              <a:latin typeface="Calibri"/>
              <a:ea typeface="Calibri"/>
              <a:cs typeface="Calibri"/>
              <a:sym typeface="Calibri"/>
            </a:endParaRPr>
          </a:p>
        </p:txBody>
      </p:sp>
      <p:pic>
        <p:nvPicPr>
          <p:cNvPr id="1027" name="Picture 3"/>
          <p:cNvPicPr>
            <a:picLocks noChangeAspect="1" noChangeArrowheads="1"/>
          </p:cNvPicPr>
          <p:nvPr/>
        </p:nvPicPr>
        <p:blipFill>
          <a:blip r:embed="rId3"/>
          <a:srcRect/>
          <a:stretch>
            <a:fillRect/>
          </a:stretch>
        </p:blipFill>
        <p:spPr bwMode="auto">
          <a:xfrm>
            <a:off x="152400" y="990600"/>
            <a:ext cx="8686800" cy="4214946"/>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3C4AD7D4-FBC4-84C6-A697-6A070E30D0C8}"/>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79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FFA739-4C82-4AF5-902A-C22395A43B7C}"/>
              </a:ext>
            </a:extLst>
          </p:cNvPr>
          <p:cNvSpPr>
            <a:spLocks noGrp="1"/>
          </p:cNvSpPr>
          <p:nvPr>
            <p:ph type="title"/>
          </p:nvPr>
        </p:nvSpPr>
        <p:spPr/>
        <p:txBody>
          <a:bodyPr/>
          <a:lstStyle/>
          <a:p>
            <a:r>
              <a:rPr lang="en-HK" b="1" dirty="0">
                <a:latin typeface="+mn-lt"/>
                <a:cs typeface="Times New Roman" panose="02020603050405020304" pitchFamily="18" charset="0"/>
              </a:rPr>
              <a:t>A</a:t>
            </a:r>
            <a:r>
              <a:rPr lang="en-US" altLang="zh-CN" b="1" dirty="0">
                <a:latin typeface="+mn-lt"/>
                <a:cs typeface="Times New Roman" panose="02020603050405020304" pitchFamily="18" charset="0"/>
              </a:rPr>
              <a:t>I Agents</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1CAC199D-9B13-4724-B96B-3676CEC10AFC}"/>
              </a:ext>
            </a:extLst>
          </p:cNvPr>
          <p:cNvSpPr>
            <a:spLocks noGrp="1"/>
          </p:cNvSpPr>
          <p:nvPr>
            <p:ph idx="1"/>
          </p:nvPr>
        </p:nvSpPr>
        <p:spPr>
          <a:xfrm>
            <a:off x="457200" y="1600200"/>
            <a:ext cx="8610600" cy="4525963"/>
          </a:xfrm>
        </p:spPr>
        <p:txBody>
          <a:bodyPr>
            <a:normAutofit/>
          </a:bodyPr>
          <a:lstStyle/>
          <a:p>
            <a:r>
              <a:rPr lang="en-HK" sz="2400" b="1" dirty="0">
                <a:solidFill>
                  <a:schemeClr val="tx2"/>
                </a:solidFill>
              </a:rPr>
              <a:t>AI Agent</a:t>
            </a:r>
            <a:r>
              <a:rPr lang="en-HK" sz="2400" dirty="0"/>
              <a:t> is an autonomous software entity that perceives its environment, makes decisions, and acts to achieve specific goals. </a:t>
            </a:r>
          </a:p>
          <a:p>
            <a:endParaRPr lang="en-HK" sz="2400" dirty="0"/>
          </a:p>
          <a:p>
            <a:r>
              <a:rPr lang="en-HK" sz="2400" dirty="0"/>
              <a:t>AI agents can interact with users, other agents, or systems.</a:t>
            </a:r>
          </a:p>
          <a:p>
            <a:endParaRPr lang="en-HK" sz="2400" dirty="0"/>
          </a:p>
          <a:p>
            <a:r>
              <a:rPr lang="en-HK" sz="2400" dirty="0"/>
              <a:t>Examples:</a:t>
            </a:r>
          </a:p>
          <a:p>
            <a:pPr lvl="1"/>
            <a:r>
              <a:rPr lang="en-HK" sz="2000" dirty="0"/>
              <a:t>Virtual Personal Assistants: Siri, Alexa, Google Assistant, Open Claw</a:t>
            </a:r>
          </a:p>
          <a:p>
            <a:pPr lvl="1"/>
            <a:r>
              <a:rPr lang="en-HK" sz="2000" dirty="0"/>
              <a:t>Autonomous Vehicles: Waymo, Tesla’s Autopilot</a:t>
            </a:r>
          </a:p>
          <a:p>
            <a:pPr lvl="1"/>
            <a:r>
              <a:rPr lang="en-HK" sz="2000" dirty="0"/>
              <a:t>Game Non-Player Characters (NPCs): Chess AI (</a:t>
            </a:r>
            <a:r>
              <a:rPr lang="en-HK" sz="2000" dirty="0" err="1"/>
              <a:t>Stockfish</a:t>
            </a:r>
            <a:r>
              <a:rPr lang="en-HK" sz="2000" dirty="0"/>
              <a:t>)</a:t>
            </a:r>
          </a:p>
        </p:txBody>
      </p:sp>
      <p:pic>
        <p:nvPicPr>
          <p:cNvPr id="2050" name="Picture 2" descr="什麼是AI Agent？「養龍蝦」可以幹嘛？一文看懂AI Agent、對話式AI、AI瀏覽器差別- StockFeel 股感">
            <a:extLst>
              <a:ext uri="{FF2B5EF4-FFF2-40B4-BE49-F238E27FC236}">
                <a16:creationId xmlns:a16="http://schemas.microsoft.com/office/drawing/2014/main" id="{4F99E9F5-F88B-41BC-A3B7-80796B4447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7666" y="5281127"/>
            <a:ext cx="2668668" cy="140456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3;p10">
            <a:extLst>
              <a:ext uri="{FF2B5EF4-FFF2-40B4-BE49-F238E27FC236}">
                <a16:creationId xmlns:a16="http://schemas.microsoft.com/office/drawing/2014/main" id="{062FE6DA-B820-3416-C76D-D2EDFE9BDDA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4207412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2"/>
          <p:cNvSpPr txBox="1"/>
          <p:nvPr/>
        </p:nvSpPr>
        <p:spPr>
          <a:xfrm>
            <a:off x="504000" y="123855"/>
            <a:ext cx="8640000" cy="453647"/>
          </a:xfrm>
          <a:prstGeom prst="rect">
            <a:avLst/>
          </a:prstGeom>
          <a:noFill/>
          <a:ln>
            <a:noFill/>
          </a:ln>
        </p:spPr>
        <p:txBody>
          <a:bodyPr spcFirstLastPara="1" wrap="square" lIns="0" tIns="0" rIns="0" bIns="0" anchor="t" anchorCtr="0">
            <a:noAutofit/>
          </a:bodyPr>
          <a:lstStyle/>
          <a:p>
            <a:pPr marL="311089" marR="0" lvl="0" indent="-311089" algn="l" rtl="0">
              <a:lnSpc>
                <a:spcPct val="102000"/>
              </a:lnSpc>
              <a:spcBef>
                <a:spcPts val="0"/>
              </a:spcBef>
              <a:spcAft>
                <a:spcPts val="0"/>
              </a:spcAft>
              <a:buNone/>
            </a:pPr>
            <a:r>
              <a:rPr lang="en-US" sz="3266" b="1" dirty="0">
                <a:latin typeface="Calibri"/>
                <a:ea typeface="Calibri"/>
                <a:cs typeface="Calibri"/>
                <a:sym typeface="Calibri"/>
              </a:rPr>
              <a:t>Relevant Tutorials</a:t>
            </a:r>
            <a:endParaRPr sz="3266" b="1">
              <a:latin typeface="Calibri"/>
              <a:ea typeface="Calibri"/>
              <a:cs typeface="Calibri"/>
              <a:sym typeface="Calibri"/>
            </a:endParaRPr>
          </a:p>
        </p:txBody>
      </p:sp>
      <p:sp>
        <p:nvSpPr>
          <p:cNvPr id="475" name="Google Shape;475;p22"/>
          <p:cNvSpPr/>
          <p:nvPr/>
        </p:nvSpPr>
        <p:spPr>
          <a:xfrm>
            <a:off x="345222" y="1029446"/>
            <a:ext cx="2016977"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22"/>
          <p:cNvSpPr txBox="1"/>
          <p:nvPr/>
        </p:nvSpPr>
        <p:spPr>
          <a:xfrm>
            <a:off x="401224" y="976425"/>
            <a:ext cx="165617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C0C0C"/>
                </a:solidFill>
                <a:latin typeface="Calibri"/>
                <a:ea typeface="Calibri"/>
                <a:cs typeface="Calibri"/>
                <a:sym typeface="Calibri"/>
              </a:rPr>
              <a:t>QA, LLMs, KG</a:t>
            </a:r>
            <a:endParaRPr sz="1800" b="1">
              <a:solidFill>
                <a:srgbClr val="0C0C0C"/>
              </a:solidFill>
              <a:latin typeface="Calibri"/>
              <a:ea typeface="Calibri"/>
              <a:cs typeface="Calibri"/>
              <a:sym typeface="Calibri"/>
            </a:endParaRPr>
          </a:p>
        </p:txBody>
      </p:sp>
      <p:sp>
        <p:nvSpPr>
          <p:cNvPr id="477" name="Google Shape;477;p22"/>
          <p:cNvSpPr/>
          <p:nvPr/>
        </p:nvSpPr>
        <p:spPr>
          <a:xfrm>
            <a:off x="172621" y="1447800"/>
            <a:ext cx="8818979" cy="1600398"/>
          </a:xfrm>
          <a:prstGeom prst="rect">
            <a:avLst/>
          </a:prstGeom>
          <a:noFill/>
          <a:ln>
            <a:noFill/>
          </a:ln>
        </p:spPr>
        <p:txBody>
          <a:bodyPr spcFirstLastPara="1" wrap="square" lIns="91425" tIns="45700" rIns="91425" bIns="45700" anchor="t" anchorCtr="0">
            <a:spAutoFit/>
          </a:bodyPr>
          <a:lstStyle/>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Danqi</a:t>
            </a:r>
            <a:r>
              <a:rPr lang="en-US" sz="1400" dirty="0">
                <a:solidFill>
                  <a:schemeClr val="dk1"/>
                </a:solidFill>
                <a:latin typeface="Calibri"/>
                <a:ea typeface="Calibri"/>
                <a:cs typeface="Calibri"/>
                <a:sym typeface="Calibri"/>
              </a:rPr>
              <a:t> Chen and </a:t>
            </a:r>
            <a:r>
              <a:rPr lang="en-US" sz="1400" dirty="0" err="1">
                <a:solidFill>
                  <a:schemeClr val="dk1"/>
                </a:solidFill>
                <a:latin typeface="Calibri"/>
                <a:ea typeface="Calibri"/>
                <a:cs typeface="Calibri"/>
                <a:sym typeface="Calibri"/>
              </a:rPr>
              <a:t>Wen</a:t>
            </a:r>
            <a:r>
              <a:rPr lang="en-US" sz="1400" dirty="0">
                <a:solidFill>
                  <a:schemeClr val="dk1"/>
                </a:solidFill>
                <a:latin typeface="Calibri"/>
                <a:ea typeface="Calibri"/>
                <a:cs typeface="Calibri"/>
                <a:sym typeface="Calibri"/>
              </a:rPr>
              <a:t> tau </a:t>
            </a:r>
            <a:r>
              <a:rPr lang="en-US" sz="1400" dirty="0" err="1">
                <a:solidFill>
                  <a:schemeClr val="dk1"/>
                </a:solidFill>
                <a:latin typeface="Calibri"/>
                <a:ea typeface="Calibri"/>
                <a:cs typeface="Calibri"/>
                <a:sym typeface="Calibri"/>
              </a:rPr>
              <a:t>Yih</a:t>
            </a:r>
            <a:r>
              <a:rPr lang="en-US" sz="1400" dirty="0">
                <a:solidFill>
                  <a:schemeClr val="dk1"/>
                </a:solidFill>
                <a:latin typeface="Calibri"/>
                <a:ea typeface="Calibri"/>
                <a:cs typeface="Calibri"/>
                <a:sym typeface="Calibri"/>
              </a:rPr>
              <a:t>. 2020. Open-domain question answering. In ACL. 34–37.</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Lihui</a:t>
            </a:r>
            <a:r>
              <a:rPr lang="en-US" sz="1400" dirty="0">
                <a:solidFill>
                  <a:schemeClr val="dk1"/>
                </a:solidFill>
                <a:latin typeface="Calibri"/>
                <a:ea typeface="Calibri"/>
                <a:cs typeface="Calibri"/>
                <a:sym typeface="Calibri"/>
              </a:rPr>
              <a:t> Liu, </a:t>
            </a:r>
            <a:r>
              <a:rPr lang="en-US" sz="1400" dirty="0" err="1">
                <a:solidFill>
                  <a:schemeClr val="dk1"/>
                </a:solidFill>
                <a:latin typeface="Calibri"/>
                <a:ea typeface="Calibri"/>
                <a:cs typeface="Calibri"/>
                <a:sym typeface="Calibri"/>
              </a:rPr>
              <a:t>Zihao</a:t>
            </a:r>
            <a:r>
              <a:rPr lang="en-US" sz="1400" dirty="0">
                <a:solidFill>
                  <a:schemeClr val="dk1"/>
                </a:solidFill>
                <a:latin typeface="Calibri"/>
                <a:ea typeface="Calibri"/>
                <a:cs typeface="Calibri"/>
                <a:sym typeface="Calibri"/>
              </a:rPr>
              <a:t> Wang, </a:t>
            </a:r>
            <a:r>
              <a:rPr lang="en-US" sz="1400" dirty="0" err="1">
                <a:solidFill>
                  <a:schemeClr val="dk1"/>
                </a:solidFill>
                <a:latin typeface="Calibri"/>
                <a:ea typeface="Calibri"/>
                <a:cs typeface="Calibri"/>
                <a:sym typeface="Calibri"/>
              </a:rPr>
              <a:t>Jiaxin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Bai</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Yangqiu</a:t>
            </a:r>
            <a:r>
              <a:rPr lang="en-US" sz="1400" dirty="0">
                <a:solidFill>
                  <a:schemeClr val="dk1"/>
                </a:solidFill>
                <a:latin typeface="Calibri"/>
                <a:ea typeface="Calibri"/>
                <a:cs typeface="Calibri"/>
                <a:sym typeface="Calibri"/>
              </a:rPr>
              <a:t> Song, and </a:t>
            </a:r>
            <a:r>
              <a:rPr lang="en-US" sz="1400" dirty="0" err="1">
                <a:solidFill>
                  <a:schemeClr val="dk1"/>
                </a:solidFill>
                <a:latin typeface="Calibri"/>
                <a:ea typeface="Calibri"/>
                <a:cs typeface="Calibri"/>
                <a:sym typeface="Calibri"/>
              </a:rPr>
              <a:t>Hanghang</a:t>
            </a:r>
            <a:r>
              <a:rPr lang="en-US" sz="1400" dirty="0">
                <a:solidFill>
                  <a:schemeClr val="dk1"/>
                </a:solidFill>
                <a:latin typeface="Calibri"/>
                <a:ea typeface="Calibri"/>
                <a:cs typeface="Calibri"/>
                <a:sym typeface="Calibri"/>
              </a:rPr>
              <a:t> Tong. 2024. New frontiers of knowledge graph reasoning: Recent advances and future trends. In WWW. 1294–1297.</a:t>
            </a:r>
            <a:endParaRPr sz="1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Jizhi</a:t>
            </a:r>
            <a:r>
              <a:rPr lang="en-US" sz="1400" dirty="0">
                <a:solidFill>
                  <a:schemeClr val="dk1"/>
                </a:solidFill>
                <a:latin typeface="Calibri"/>
                <a:ea typeface="Calibri"/>
                <a:cs typeface="Calibri"/>
                <a:sym typeface="Calibri"/>
              </a:rPr>
              <a:t> Zhang, </a:t>
            </a:r>
            <a:r>
              <a:rPr lang="en-US" sz="1400" dirty="0" err="1">
                <a:solidFill>
                  <a:schemeClr val="dk1"/>
                </a:solidFill>
                <a:latin typeface="Calibri"/>
                <a:ea typeface="Calibri"/>
                <a:cs typeface="Calibri"/>
                <a:sym typeface="Calibri"/>
              </a:rPr>
              <a:t>Keqin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Bao</a:t>
            </a:r>
            <a:r>
              <a:rPr lang="en-US" sz="1400" dirty="0">
                <a:solidFill>
                  <a:schemeClr val="dk1"/>
                </a:solidFill>
                <a:latin typeface="Calibri"/>
                <a:ea typeface="Calibri"/>
                <a:cs typeface="Calibri"/>
                <a:sym typeface="Calibri"/>
              </a:rPr>
              <a:t>, Yang Zhang, </a:t>
            </a:r>
            <a:r>
              <a:rPr lang="en-US" sz="1400" dirty="0" err="1">
                <a:solidFill>
                  <a:schemeClr val="dk1"/>
                </a:solidFill>
                <a:latin typeface="Calibri"/>
                <a:ea typeface="Calibri"/>
                <a:cs typeface="Calibri"/>
                <a:sym typeface="Calibri"/>
              </a:rPr>
              <a:t>Wenjie</a:t>
            </a:r>
            <a:r>
              <a:rPr lang="en-US" sz="1400" dirty="0">
                <a:solidFill>
                  <a:schemeClr val="dk1"/>
                </a:solidFill>
                <a:latin typeface="Calibri"/>
                <a:ea typeface="Calibri"/>
                <a:cs typeface="Calibri"/>
                <a:sym typeface="Calibri"/>
              </a:rPr>
              <a:t> Wang, </a:t>
            </a:r>
            <a:r>
              <a:rPr lang="en-US" sz="1400" dirty="0" err="1">
                <a:solidFill>
                  <a:schemeClr val="dk1"/>
                </a:solidFill>
                <a:latin typeface="Calibri"/>
                <a:ea typeface="Calibri"/>
                <a:cs typeface="Calibri"/>
                <a:sym typeface="Calibri"/>
              </a:rPr>
              <a:t>Fuli</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Feng</a:t>
            </a:r>
            <a:r>
              <a:rPr lang="en-US" sz="1400" dirty="0">
                <a:solidFill>
                  <a:schemeClr val="dk1"/>
                </a:solidFill>
                <a:latin typeface="Calibri"/>
                <a:ea typeface="Calibri"/>
                <a:cs typeface="Calibri"/>
                <a:sym typeface="Calibri"/>
              </a:rPr>
              <a:t>, and </a:t>
            </a:r>
            <a:r>
              <a:rPr lang="en-US" sz="1400" dirty="0" err="1">
                <a:solidFill>
                  <a:schemeClr val="dk1"/>
                </a:solidFill>
                <a:latin typeface="Calibri"/>
                <a:ea typeface="Calibri"/>
                <a:cs typeface="Calibri"/>
                <a:sym typeface="Calibri"/>
              </a:rPr>
              <a:t>Xiangnan</a:t>
            </a:r>
            <a:r>
              <a:rPr lang="en-US" sz="1400" dirty="0">
                <a:solidFill>
                  <a:schemeClr val="dk1"/>
                </a:solidFill>
                <a:latin typeface="Calibri"/>
                <a:ea typeface="Calibri"/>
                <a:cs typeface="Calibri"/>
                <a:sym typeface="Calibri"/>
              </a:rPr>
              <a:t> He. 2024. Large language models for recommendation: Progresses and future directions. In WWW Companion (2024). 1268–1271.</a:t>
            </a:r>
            <a:endParaRPr sz="1400">
              <a:solidFill>
                <a:schemeClr val="dk1"/>
              </a:solidFill>
              <a:latin typeface="Calibri"/>
              <a:ea typeface="Calibri"/>
              <a:cs typeface="Calibri"/>
              <a:sym typeface="Calibri"/>
            </a:endParaRPr>
          </a:p>
        </p:txBody>
      </p:sp>
      <p:sp>
        <p:nvSpPr>
          <p:cNvPr id="478" name="Google Shape;478;p22"/>
          <p:cNvSpPr/>
          <p:nvPr/>
        </p:nvSpPr>
        <p:spPr>
          <a:xfrm>
            <a:off x="214604" y="3657600"/>
            <a:ext cx="8427876" cy="2462172"/>
          </a:xfrm>
          <a:prstGeom prst="rect">
            <a:avLst/>
          </a:prstGeom>
          <a:noFill/>
          <a:ln>
            <a:noFill/>
          </a:ln>
        </p:spPr>
        <p:txBody>
          <a:bodyPr spcFirstLastPara="1" wrap="square" lIns="91425" tIns="45700" rIns="91425" bIns="45700" anchor="t" anchorCtr="0">
            <a:spAutoFit/>
          </a:bodyPr>
          <a:lstStyle/>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Wenqi</a:t>
            </a:r>
            <a:r>
              <a:rPr lang="en-US" sz="1400" dirty="0">
                <a:solidFill>
                  <a:schemeClr val="dk1"/>
                </a:solidFill>
                <a:latin typeface="Calibri"/>
                <a:ea typeface="Calibri"/>
                <a:cs typeface="Calibri"/>
                <a:sym typeface="Calibri"/>
              </a:rPr>
              <a:t> Fan, </a:t>
            </a:r>
            <a:r>
              <a:rPr lang="en-US" sz="1400" dirty="0" err="1">
                <a:solidFill>
                  <a:schemeClr val="dk1"/>
                </a:solidFill>
                <a:latin typeface="Calibri"/>
                <a:ea typeface="Calibri"/>
                <a:cs typeface="Calibri"/>
                <a:sym typeface="Calibri"/>
              </a:rPr>
              <a:t>Yujuan</a:t>
            </a:r>
            <a:r>
              <a:rPr lang="en-US" sz="1400" dirty="0">
                <a:solidFill>
                  <a:schemeClr val="dk1"/>
                </a:solidFill>
                <a:latin typeface="Calibri"/>
                <a:ea typeface="Calibri"/>
                <a:cs typeface="Calibri"/>
                <a:sym typeface="Calibri"/>
              </a:rPr>
              <a:t> Ding, </a:t>
            </a:r>
            <a:r>
              <a:rPr lang="en-US" sz="1400" dirty="0" err="1">
                <a:solidFill>
                  <a:schemeClr val="dk1"/>
                </a:solidFill>
                <a:latin typeface="Calibri"/>
                <a:ea typeface="Calibri"/>
                <a:cs typeface="Calibri"/>
                <a:sym typeface="Calibri"/>
              </a:rPr>
              <a:t>Liangbo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Ning</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Shijie</a:t>
            </a:r>
            <a:r>
              <a:rPr lang="en-US" sz="1400" dirty="0">
                <a:solidFill>
                  <a:schemeClr val="dk1"/>
                </a:solidFill>
                <a:latin typeface="Calibri"/>
                <a:ea typeface="Calibri"/>
                <a:cs typeface="Calibri"/>
                <a:sym typeface="Calibri"/>
              </a:rPr>
              <a:t> Wang, </a:t>
            </a:r>
            <a:r>
              <a:rPr lang="en-US" sz="1400" dirty="0" err="1">
                <a:solidFill>
                  <a:schemeClr val="dk1"/>
                </a:solidFill>
                <a:latin typeface="Calibri"/>
                <a:ea typeface="Calibri"/>
                <a:cs typeface="Calibri"/>
                <a:sym typeface="Calibri"/>
              </a:rPr>
              <a:t>Hengyun</a:t>
            </a:r>
            <a:r>
              <a:rPr lang="en-US" sz="1400" dirty="0">
                <a:solidFill>
                  <a:schemeClr val="dk1"/>
                </a:solidFill>
                <a:latin typeface="Calibri"/>
                <a:ea typeface="Calibri"/>
                <a:cs typeface="Calibri"/>
                <a:sym typeface="Calibri"/>
              </a:rPr>
              <a:t> Li, </a:t>
            </a:r>
            <a:r>
              <a:rPr lang="en-US" sz="1400" dirty="0" err="1">
                <a:solidFill>
                  <a:schemeClr val="dk1"/>
                </a:solidFill>
                <a:latin typeface="Calibri"/>
                <a:ea typeface="Calibri"/>
                <a:cs typeface="Calibri"/>
                <a:sym typeface="Calibri"/>
              </a:rPr>
              <a:t>Dawei</a:t>
            </a:r>
            <a:r>
              <a:rPr lang="en-US" sz="1400" dirty="0">
                <a:solidFill>
                  <a:schemeClr val="dk1"/>
                </a:solidFill>
                <a:latin typeface="Calibri"/>
                <a:ea typeface="Calibri"/>
                <a:cs typeface="Calibri"/>
                <a:sym typeface="Calibri"/>
              </a:rPr>
              <a:t> Yin, Tat-</a:t>
            </a:r>
            <a:r>
              <a:rPr lang="en-US" sz="1400" dirty="0" err="1">
                <a:solidFill>
                  <a:schemeClr val="dk1"/>
                </a:solidFill>
                <a:latin typeface="Calibri"/>
                <a:ea typeface="Calibri"/>
                <a:cs typeface="Calibri"/>
                <a:sym typeface="Calibri"/>
              </a:rPr>
              <a:t>Seng</a:t>
            </a:r>
            <a:r>
              <a:rPr lang="en-US" sz="1400" dirty="0">
                <a:solidFill>
                  <a:schemeClr val="dk1"/>
                </a:solidFill>
                <a:latin typeface="Calibri"/>
                <a:ea typeface="Calibri"/>
                <a:cs typeface="Calibri"/>
                <a:sym typeface="Calibri"/>
              </a:rPr>
              <a:t> Chua, and Qing Li. 2024. A survey on RAG meeting LLMs: Towards retrieval-augmented large language models. In SIGKDD. 6491–6501.</a:t>
            </a:r>
            <a:endParaRPr sz="1400"/>
          </a:p>
          <a:p>
            <a:pPr marL="0" marR="0" lvl="0" indent="0" algn="l" rtl="0">
              <a:spcBef>
                <a:spcPts val="0"/>
              </a:spcBef>
              <a:spcAft>
                <a:spcPts val="0"/>
              </a:spcAft>
              <a:buClr>
                <a:schemeClr val="dk1"/>
              </a:buClr>
              <a:buSzPts val="1600"/>
              <a:buFont typeface="Arial"/>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Chao Huang, </a:t>
            </a:r>
            <a:r>
              <a:rPr lang="en-US" sz="1400" dirty="0" err="1">
                <a:solidFill>
                  <a:schemeClr val="dk1"/>
                </a:solidFill>
                <a:latin typeface="Calibri"/>
                <a:ea typeface="Calibri"/>
                <a:cs typeface="Calibri"/>
                <a:sym typeface="Calibri"/>
              </a:rPr>
              <a:t>Xubin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Ren</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Jiabin</a:t>
            </a:r>
            <a:r>
              <a:rPr lang="en-US" sz="1400" dirty="0">
                <a:solidFill>
                  <a:schemeClr val="dk1"/>
                </a:solidFill>
                <a:latin typeface="Calibri"/>
                <a:ea typeface="Calibri"/>
                <a:cs typeface="Calibri"/>
                <a:sym typeface="Calibri"/>
              </a:rPr>
              <a:t> Tang, </a:t>
            </a:r>
            <a:r>
              <a:rPr lang="en-US" sz="1400" dirty="0" err="1">
                <a:solidFill>
                  <a:schemeClr val="dk1"/>
                </a:solidFill>
                <a:latin typeface="Calibri"/>
                <a:ea typeface="Calibri"/>
                <a:cs typeface="Calibri"/>
                <a:sym typeface="Calibri"/>
              </a:rPr>
              <a:t>Dawei</a:t>
            </a:r>
            <a:r>
              <a:rPr lang="en-US" sz="1400" dirty="0">
                <a:solidFill>
                  <a:schemeClr val="dk1"/>
                </a:solidFill>
                <a:latin typeface="Calibri"/>
                <a:ea typeface="Calibri"/>
                <a:cs typeface="Calibri"/>
                <a:sym typeface="Calibri"/>
              </a:rPr>
              <a:t> Yin, and </a:t>
            </a:r>
            <a:r>
              <a:rPr lang="en-US" sz="1400" dirty="0" err="1">
                <a:solidFill>
                  <a:schemeClr val="dk1"/>
                </a:solidFill>
                <a:latin typeface="Calibri"/>
                <a:ea typeface="Calibri"/>
                <a:cs typeface="Calibri"/>
                <a:sym typeface="Calibri"/>
              </a:rPr>
              <a:t>Nitesh</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Chawla</a:t>
            </a:r>
            <a:r>
              <a:rPr lang="en-US" sz="1400" dirty="0">
                <a:solidFill>
                  <a:schemeClr val="dk1"/>
                </a:solidFill>
                <a:latin typeface="Calibri"/>
                <a:ea typeface="Calibri"/>
                <a:cs typeface="Calibri"/>
                <a:sym typeface="Calibri"/>
              </a:rPr>
              <a:t>. 2024. Large language models for graphs: Progresses and directions. In WWW. 1284-1287.</a:t>
            </a:r>
            <a:endParaRPr sz="1400"/>
          </a:p>
          <a:p>
            <a:pPr marL="0" marR="0" lvl="0" indent="0" algn="l" rtl="0">
              <a:spcBef>
                <a:spcPts val="0"/>
              </a:spcBef>
              <a:spcAft>
                <a:spcPts val="0"/>
              </a:spcAft>
              <a:buClr>
                <a:schemeClr val="dk1"/>
              </a:buClr>
              <a:buSzPts val="1600"/>
              <a:buFont typeface="Arial"/>
              <a:buNone/>
            </a:pPr>
            <a:endParaRPr sz="14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Arial"/>
              <a:buChar char="•"/>
            </a:pP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Qiang</a:t>
            </a:r>
            <a:r>
              <a:rPr lang="en-US" sz="1400" dirty="0">
                <a:solidFill>
                  <a:schemeClr val="dk1"/>
                </a:solidFill>
                <a:latin typeface="Calibri"/>
                <a:ea typeface="Calibri"/>
                <a:cs typeface="Calibri"/>
                <a:sym typeface="Calibri"/>
              </a:rPr>
              <a:t> Zhang, </a:t>
            </a:r>
            <a:r>
              <a:rPr lang="en-US" sz="1400" dirty="0" err="1">
                <a:solidFill>
                  <a:schemeClr val="dk1"/>
                </a:solidFill>
                <a:latin typeface="Calibri"/>
                <a:ea typeface="Calibri"/>
                <a:cs typeface="Calibri"/>
                <a:sym typeface="Calibri"/>
              </a:rPr>
              <a:t>Jiaoyan</a:t>
            </a:r>
            <a:r>
              <a:rPr lang="en-US" sz="1400" dirty="0">
                <a:solidFill>
                  <a:schemeClr val="dk1"/>
                </a:solidFill>
                <a:latin typeface="Calibri"/>
                <a:ea typeface="Calibri"/>
                <a:cs typeface="Calibri"/>
                <a:sym typeface="Calibri"/>
              </a:rPr>
              <a:t> Chen, </a:t>
            </a:r>
            <a:r>
              <a:rPr lang="en-US" sz="1400" dirty="0" err="1">
                <a:solidFill>
                  <a:schemeClr val="dk1"/>
                </a:solidFill>
                <a:latin typeface="Calibri"/>
                <a:ea typeface="Calibri"/>
                <a:cs typeface="Calibri"/>
                <a:sym typeface="Calibri"/>
              </a:rPr>
              <a:t>Zaiqiao</a:t>
            </a:r>
            <a:r>
              <a:rPr lang="en-US" sz="1400" dirty="0">
                <a:solidFill>
                  <a:schemeClr val="dk1"/>
                </a:solidFill>
                <a:latin typeface="Calibri"/>
                <a:ea typeface="Calibri"/>
                <a:cs typeface="Calibri"/>
                <a:sym typeface="Calibri"/>
              </a:rPr>
              <a:t> </a:t>
            </a:r>
            <a:r>
              <a:rPr lang="en-US" sz="1400" dirty="0" err="1">
                <a:solidFill>
                  <a:schemeClr val="dk1"/>
                </a:solidFill>
                <a:latin typeface="Calibri"/>
                <a:ea typeface="Calibri"/>
                <a:cs typeface="Calibri"/>
                <a:sym typeface="Calibri"/>
              </a:rPr>
              <a:t>Meng</a:t>
            </a:r>
            <a:r>
              <a:rPr lang="en-US" sz="1400" dirty="0">
                <a:solidFill>
                  <a:schemeClr val="dk1"/>
                </a:solidFill>
                <a:latin typeface="Calibri"/>
                <a:ea typeface="Calibri"/>
                <a:cs typeface="Calibri"/>
                <a:sym typeface="Calibri"/>
              </a:rPr>
              <a:t>. 2024. Integrating Knowledge Graphs and Large Language Models for Advancing Scientific Research. Learning on Graph Conference (</a:t>
            </a:r>
            <a:r>
              <a:rPr lang="en-US" sz="1400" dirty="0" err="1">
                <a:solidFill>
                  <a:schemeClr val="dk1"/>
                </a:solidFill>
                <a:latin typeface="Calibri"/>
                <a:ea typeface="Calibri"/>
                <a:cs typeface="Calibri"/>
                <a:sym typeface="Calibri"/>
              </a:rPr>
              <a:t>LoG</a:t>
            </a:r>
            <a:r>
              <a:rPr lang="en-US" sz="1400" dirty="0">
                <a:solidFill>
                  <a:schemeClr val="dk1"/>
                </a:solidFill>
                <a:latin typeface="Calibri"/>
                <a:ea typeface="Calibri"/>
                <a:cs typeface="Calibri"/>
                <a:sym typeface="Calibri"/>
              </a:rPr>
              <a:t>).</a:t>
            </a:r>
          </a:p>
          <a:p>
            <a:pPr marL="0" marR="0" lvl="0" indent="-101600" algn="l" rtl="0">
              <a:spcBef>
                <a:spcPts val="0"/>
              </a:spcBef>
              <a:spcAft>
                <a:spcPts val="0"/>
              </a:spcAft>
              <a:buClr>
                <a:schemeClr val="dk1"/>
              </a:buClr>
              <a:buSzPts val="1600"/>
              <a:buFont typeface="Arial"/>
              <a:buChar char="•"/>
            </a:pPr>
            <a:endParaRPr lang="en-US" sz="1400" dirty="0">
              <a:solidFill>
                <a:schemeClr val="dk1"/>
              </a:solidFill>
              <a:latin typeface="Calibri"/>
              <a:ea typeface="Calibri"/>
              <a:cs typeface="Calibri"/>
              <a:sym typeface="Calibri"/>
            </a:endParaRPr>
          </a:p>
          <a:p>
            <a:pPr indent="-101600">
              <a:buClr>
                <a:schemeClr val="dk1"/>
              </a:buClr>
              <a:buSzPts val="1600"/>
              <a:buFont typeface="Arial"/>
              <a:buChar char="•"/>
            </a:pPr>
            <a:r>
              <a:rPr lang="en-US" sz="1400" dirty="0">
                <a:solidFill>
                  <a:schemeClr val="dk1"/>
                </a:solidFill>
                <a:ea typeface="Calibri"/>
                <a:cs typeface="Calibri"/>
                <a:sym typeface="Calibri"/>
              </a:rPr>
              <a:t> </a:t>
            </a:r>
            <a:r>
              <a:rPr lang="en-US" sz="1400" dirty="0" err="1">
                <a:solidFill>
                  <a:schemeClr val="dk1"/>
                </a:solidFill>
                <a:ea typeface="Calibri"/>
                <a:cs typeface="Calibri"/>
                <a:sym typeface="Calibri"/>
              </a:rPr>
              <a:t>Chuangtao</a:t>
            </a:r>
            <a:r>
              <a:rPr lang="en-US" sz="1400" dirty="0">
                <a:solidFill>
                  <a:schemeClr val="dk1"/>
                </a:solidFill>
                <a:ea typeface="Calibri"/>
                <a:cs typeface="Calibri"/>
                <a:sym typeface="Calibri"/>
              </a:rPr>
              <a:t> Ma, </a:t>
            </a:r>
            <a:r>
              <a:rPr lang="en-US" sz="1400" dirty="0" err="1">
                <a:solidFill>
                  <a:schemeClr val="dk1"/>
                </a:solidFill>
                <a:ea typeface="Calibri"/>
                <a:cs typeface="Calibri"/>
                <a:sym typeface="Calibri"/>
              </a:rPr>
              <a:t>Yongrui</a:t>
            </a:r>
            <a:r>
              <a:rPr lang="en-US" sz="1400" dirty="0">
                <a:solidFill>
                  <a:schemeClr val="dk1"/>
                </a:solidFill>
                <a:ea typeface="Calibri"/>
                <a:cs typeface="Calibri"/>
                <a:sym typeface="Calibri"/>
              </a:rPr>
              <a:t> Chen, </a:t>
            </a:r>
            <a:r>
              <a:rPr lang="en-US" sz="1400" dirty="0" err="1">
                <a:solidFill>
                  <a:schemeClr val="dk1"/>
                </a:solidFill>
                <a:ea typeface="Calibri"/>
                <a:cs typeface="Calibri"/>
                <a:sym typeface="Calibri"/>
              </a:rPr>
              <a:t>Tianxing</a:t>
            </a:r>
            <a:r>
              <a:rPr lang="en-US" sz="1400" dirty="0">
                <a:solidFill>
                  <a:schemeClr val="dk1"/>
                </a:solidFill>
                <a:ea typeface="Calibri"/>
                <a:cs typeface="Calibri"/>
                <a:sym typeface="Calibri"/>
              </a:rPr>
              <a:t> Wu, </a:t>
            </a:r>
            <a:r>
              <a:rPr lang="en-US" sz="1400" dirty="0" err="1">
                <a:solidFill>
                  <a:schemeClr val="dk1"/>
                </a:solidFill>
                <a:ea typeface="Calibri"/>
                <a:cs typeface="Calibri"/>
                <a:sym typeface="Calibri"/>
              </a:rPr>
              <a:t>Arijit</a:t>
            </a:r>
            <a:r>
              <a:rPr lang="en-US" sz="1400" dirty="0">
                <a:solidFill>
                  <a:schemeClr val="dk1"/>
                </a:solidFill>
                <a:ea typeface="Calibri"/>
                <a:cs typeface="Calibri"/>
                <a:sym typeface="Calibri"/>
              </a:rPr>
              <a:t> Khan, and </a:t>
            </a:r>
            <a:r>
              <a:rPr lang="en-US" sz="1400" dirty="0" err="1">
                <a:solidFill>
                  <a:schemeClr val="dk1"/>
                </a:solidFill>
                <a:ea typeface="Calibri"/>
                <a:cs typeface="Calibri"/>
                <a:sym typeface="Calibri"/>
              </a:rPr>
              <a:t>Haofen</a:t>
            </a:r>
            <a:r>
              <a:rPr lang="en-US" sz="1400" dirty="0">
                <a:solidFill>
                  <a:schemeClr val="dk1"/>
                </a:solidFill>
                <a:ea typeface="Calibri"/>
                <a:cs typeface="Calibri"/>
                <a:sym typeface="Calibri"/>
              </a:rPr>
              <a:t> Wang, "Unifying Large Language Models and Knowledge Graphs for Question Answering: Recent Advances and Opportunities ", in EDBT 2025.</a:t>
            </a:r>
            <a:endParaRPr sz="1400">
              <a:solidFill>
                <a:schemeClr val="dk1"/>
              </a:solidFill>
              <a:latin typeface="Calibri"/>
              <a:ea typeface="Calibri"/>
              <a:cs typeface="Calibri"/>
              <a:sym typeface="Calibri"/>
            </a:endParaRPr>
          </a:p>
        </p:txBody>
      </p:sp>
      <p:sp>
        <p:nvSpPr>
          <p:cNvPr id="479" name="Google Shape;479;p22"/>
          <p:cNvSpPr/>
          <p:nvPr/>
        </p:nvSpPr>
        <p:spPr>
          <a:xfrm>
            <a:off x="372437" y="3276600"/>
            <a:ext cx="2523163" cy="261257"/>
          </a:xfrm>
          <a:prstGeom prst="roundRect">
            <a:avLst>
              <a:gd name="adj" fmla="val 16667"/>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22"/>
          <p:cNvSpPr txBox="1"/>
          <p:nvPr/>
        </p:nvSpPr>
        <p:spPr>
          <a:xfrm>
            <a:off x="375564" y="3200400"/>
            <a:ext cx="244383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C0C0C"/>
                </a:solidFill>
                <a:latin typeface="Calibri"/>
                <a:ea typeface="Calibri"/>
                <a:cs typeface="Calibri"/>
                <a:sym typeface="Calibri"/>
              </a:rPr>
              <a:t>LLMs+KGs/Graphs, RAG</a:t>
            </a:r>
            <a:endParaRPr sz="1800" b="1">
              <a:solidFill>
                <a:srgbClr val="0C0C0C"/>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EB16232B-0D6F-9399-7CA4-4042E9AE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286" y="-20178"/>
            <a:ext cx="2060627" cy="1524132"/>
          </a:xfrm>
          <a:prstGeom prst="rect">
            <a:avLst/>
          </a:prstGeom>
        </p:spPr>
      </p:pic>
      <p:sp>
        <p:nvSpPr>
          <p:cNvPr id="2" name="Google Shape;213;p10">
            <a:extLst>
              <a:ext uri="{FF2B5EF4-FFF2-40B4-BE49-F238E27FC236}">
                <a16:creationId xmlns:a16="http://schemas.microsoft.com/office/drawing/2014/main" id="{842CFFC8-289B-AB5F-2BC5-6751A5EA340B}"/>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xfrm>
            <a:off x="628650" y="31751"/>
            <a:ext cx="7886700" cy="7302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Background Knowledge</a:t>
            </a:r>
          </a:p>
        </p:txBody>
      </p:sp>
      <p:sp>
        <p:nvSpPr>
          <p:cNvPr id="132" name="Google Shape;132;p3"/>
          <p:cNvSpPr txBox="1">
            <a:spLocks noGrp="1"/>
          </p:cNvSpPr>
          <p:nvPr>
            <p:ph type="body" idx="1"/>
          </p:nvPr>
        </p:nvSpPr>
        <p:spPr>
          <a:xfrm>
            <a:off x="609600" y="762000"/>
            <a:ext cx="8080184" cy="2398141"/>
          </a:xfrm>
          <a:prstGeom prst="rect">
            <a:avLst/>
          </a:prstGeom>
          <a:noFill/>
          <a:ln>
            <a:noFill/>
          </a:ln>
        </p:spPr>
        <p:txBody>
          <a:bodyPr spcFirstLastPara="1" wrap="square" lIns="91425" tIns="45700" rIns="91425" bIns="45700" anchor="t" anchorCtr="0">
            <a:noAutofit/>
          </a:bodyPr>
          <a:lstStyle/>
          <a:p>
            <a:pPr indent="-274320">
              <a:lnSpc>
                <a:spcPct val="134615"/>
              </a:lnSpc>
              <a:spcBef>
                <a:spcPts val="0"/>
              </a:spcBef>
              <a:buSzPts val="2600"/>
              <a:buFont typeface="Wingdings" pitchFamily="2" charset="2"/>
              <a:buChar char="§"/>
            </a:pPr>
            <a:r>
              <a:rPr lang="en-US" sz="2600" dirty="0"/>
              <a:t>KGs and Text Alignment:</a:t>
            </a:r>
            <a:r>
              <a:rPr lang="en-US" sz="2600" b="1" dirty="0"/>
              <a:t> </a:t>
            </a:r>
            <a:r>
              <a:rPr lang="en-US" sz="2000" b="1" dirty="0"/>
              <a:t>Joint Learning </a:t>
            </a:r>
            <a:r>
              <a:rPr lang="en-US" sz="2000" dirty="0"/>
              <a:t>with PLMs</a:t>
            </a:r>
            <a:endParaRPr lang="en-US" sz="2600" dirty="0"/>
          </a:p>
          <a:p>
            <a:pPr marL="685800" lvl="1" indent="-228600">
              <a:lnSpc>
                <a:spcPct val="145833"/>
              </a:lnSpc>
              <a:spcBef>
                <a:spcPts val="0"/>
              </a:spcBef>
              <a:buClr>
                <a:srgbClr val="000000"/>
              </a:buClr>
              <a:buSzPts val="2400"/>
            </a:pPr>
            <a:r>
              <a:rPr lang="en-US" sz="2000" b="0" i="0" u="none" strike="noStrike" cap="none" dirty="0">
                <a:solidFill>
                  <a:srgbClr val="000000"/>
                </a:solidFill>
                <a:latin typeface="Calibri"/>
                <a:ea typeface="Calibri"/>
                <a:cs typeface="Calibri"/>
                <a:sym typeface="Calibri"/>
              </a:rPr>
              <a:t>Where are KGs? </a:t>
            </a:r>
          </a:p>
          <a:p>
            <a:pPr marL="457200" marR="0" lvl="1" indent="0" algn="l" rtl="0">
              <a:lnSpc>
                <a:spcPct val="145833"/>
              </a:lnSpc>
              <a:spcBef>
                <a:spcPts val="0"/>
              </a:spcBef>
              <a:spcAft>
                <a:spcPts val="0"/>
              </a:spcAft>
              <a:buClr>
                <a:srgbClr val="000000"/>
              </a:buClr>
              <a:buSzPts val="2400"/>
              <a:buNone/>
            </a:pPr>
            <a:r>
              <a:rPr lang="en-US" sz="1600" dirty="0">
                <a:latin typeface="Calibri"/>
                <a:ea typeface="Calibri"/>
                <a:cs typeface="Calibri"/>
                <a:sym typeface="Calibri"/>
              </a:rPr>
              <a:t>	</a:t>
            </a:r>
            <a:r>
              <a:rPr lang="en-US" sz="1800" dirty="0">
                <a:latin typeface="Calibri"/>
                <a:ea typeface="Calibri"/>
                <a:cs typeface="Calibri"/>
                <a:sym typeface="Calibri"/>
              </a:rPr>
              <a:t>- </a:t>
            </a:r>
            <a:r>
              <a:rPr lang="en-US" sz="1600" dirty="0">
                <a:latin typeface="Calibri"/>
                <a:ea typeface="Calibri"/>
                <a:cs typeface="Calibri"/>
                <a:sym typeface="Calibri"/>
              </a:rPr>
              <a:t>KGs and text data are stored separately (Common scenario for QA task)</a:t>
            </a:r>
          </a:p>
          <a:p>
            <a:pPr marL="457200" marR="0" lvl="1" indent="0" algn="l" rtl="0">
              <a:lnSpc>
                <a:spcPct val="138888"/>
              </a:lnSpc>
              <a:spcBef>
                <a:spcPts val="0"/>
              </a:spcBef>
              <a:spcAft>
                <a:spcPts val="0"/>
              </a:spcAft>
              <a:buClr>
                <a:schemeClr val="dk1"/>
              </a:buClr>
              <a:buSzPts val="1600"/>
              <a:buNone/>
            </a:pPr>
            <a:r>
              <a:rPr lang="en-US" sz="1600" dirty="0"/>
              <a:t>	- </a:t>
            </a:r>
            <a:r>
              <a:rPr lang="en-US" sz="1600" dirty="0">
                <a:latin typeface="Calibri"/>
                <a:ea typeface="Calibri"/>
                <a:cs typeface="Calibri"/>
                <a:sym typeface="Calibri"/>
              </a:rPr>
              <a:t>KGs (entities or relations) having the textual description (Text-KG pair)</a:t>
            </a:r>
          </a:p>
        </p:txBody>
      </p:sp>
      <p:pic>
        <p:nvPicPr>
          <p:cNvPr id="134" name="Google Shape;134;p3" descr="A screenshot of a computer&#10;&#10;AI-generated content may be incorrect."/>
          <p:cNvPicPr preferRelativeResize="0"/>
          <p:nvPr/>
        </p:nvPicPr>
        <p:blipFill rotWithShape="1">
          <a:blip r:embed="rId3">
            <a:alphaModFix/>
          </a:blip>
          <a:srcRect r="53586" b="72732"/>
          <a:stretch/>
        </p:blipFill>
        <p:spPr>
          <a:xfrm>
            <a:off x="2407824" y="3028931"/>
            <a:ext cx="4297776" cy="2356703"/>
          </a:xfrm>
          <a:prstGeom prst="rect">
            <a:avLst/>
          </a:prstGeom>
          <a:noFill/>
          <a:ln>
            <a:noFill/>
          </a:ln>
        </p:spPr>
      </p:pic>
      <p:sp>
        <p:nvSpPr>
          <p:cNvPr id="135" name="Google Shape;135;p3"/>
          <p:cNvSpPr txBox="1"/>
          <p:nvPr/>
        </p:nvSpPr>
        <p:spPr>
          <a:xfrm>
            <a:off x="7696200" y="1600200"/>
            <a:ext cx="1119150" cy="1322116"/>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sz="1800" dirty="0">
                <a:solidFill>
                  <a:schemeClr val="dk1"/>
                </a:solidFill>
                <a:latin typeface="Calibri"/>
                <a:ea typeface="Calibri"/>
                <a:cs typeface="Calibri"/>
                <a:sym typeface="Calibri"/>
              </a:rPr>
              <a:t>Entity Linking</a:t>
            </a:r>
            <a:endParaRPr dirty="0"/>
          </a:p>
          <a:p>
            <a:pPr marL="0" marR="0" lvl="0" indent="0" algn="l" rtl="0">
              <a:lnSpc>
                <a:spcPct val="111111"/>
              </a:lnSpc>
              <a:spcBef>
                <a:spcPts val="0"/>
              </a:spcBef>
              <a:spcAft>
                <a:spcPts val="0"/>
              </a:spcAft>
              <a:buNone/>
            </a:pPr>
            <a:r>
              <a:rPr lang="en-US" sz="1800" dirty="0">
                <a:solidFill>
                  <a:schemeClr val="dk1"/>
                </a:solidFill>
                <a:latin typeface="Calibri"/>
                <a:ea typeface="Calibri"/>
                <a:cs typeface="Calibri"/>
                <a:sym typeface="Calibri"/>
              </a:rPr>
              <a:t>KG Retrieval</a:t>
            </a:r>
            <a:endParaRPr dirty="0"/>
          </a:p>
        </p:txBody>
      </p:sp>
      <p:sp>
        <p:nvSpPr>
          <p:cNvPr id="138" name="Google Shape;138;p3"/>
          <p:cNvSpPr txBox="1"/>
          <p:nvPr/>
        </p:nvSpPr>
        <p:spPr>
          <a:xfrm>
            <a:off x="3246024" y="5467331"/>
            <a:ext cx="2133600" cy="400069"/>
          </a:xfrm>
          <a:prstGeom prst="rect">
            <a:avLst/>
          </a:prstGeom>
          <a:noFill/>
          <a:ln>
            <a:noFill/>
          </a:ln>
        </p:spPr>
        <p:txBody>
          <a:bodyPr spcFirstLastPara="1" wrap="square" lIns="91425" tIns="45700" rIns="91425" bIns="45700" anchor="t" anchorCtr="0">
            <a:spAutoFit/>
          </a:bodyPr>
          <a:lstStyle/>
          <a:p>
            <a:pPr marL="457200" marR="0" lvl="1" indent="0" algn="l" rtl="0">
              <a:lnSpc>
                <a:spcPct val="125000"/>
              </a:lnSpc>
              <a:spcBef>
                <a:spcPts val="0"/>
              </a:spcBef>
              <a:spcAft>
                <a:spcPts val="0"/>
              </a:spcAft>
              <a:buNone/>
            </a:pPr>
            <a:r>
              <a:rPr lang="en-US" sz="1600" b="0" i="0" u="none" strike="noStrike" cap="none" dirty="0">
                <a:solidFill>
                  <a:schemeClr val="dk1"/>
                </a:solidFill>
                <a:latin typeface="Calibri"/>
                <a:ea typeface="Calibri"/>
                <a:cs typeface="Calibri"/>
                <a:sym typeface="Calibri"/>
              </a:rPr>
              <a:t>Joint learning</a:t>
            </a:r>
            <a:endParaRPr/>
          </a:p>
        </p:txBody>
      </p:sp>
      <p:cxnSp>
        <p:nvCxnSpPr>
          <p:cNvPr id="15" name="Straight Connector 14"/>
          <p:cNvCxnSpPr>
            <a:stCxn id="135" idx="1"/>
            <a:endCxn id="135" idx="3"/>
          </p:cNvCxnSpPr>
          <p:nvPr/>
        </p:nvCxnSpPr>
        <p:spPr>
          <a:xfrm rot="10800000" flipH="1">
            <a:off x="7696200" y="2261258"/>
            <a:ext cx="11191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 name="Google Shape;213;p10">
            <a:extLst>
              <a:ext uri="{FF2B5EF4-FFF2-40B4-BE49-F238E27FC236}">
                <a16:creationId xmlns:a16="http://schemas.microsoft.com/office/drawing/2014/main" id="{115739C1-5D37-6B02-38CA-F290FEE5AF36}"/>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628650" y="31751"/>
            <a:ext cx="7886700" cy="8826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Background Knowledge</a:t>
            </a:r>
            <a:endParaRPr sz="3266" b="1"/>
          </a:p>
        </p:txBody>
      </p:sp>
      <p:sp>
        <p:nvSpPr>
          <p:cNvPr id="147" name="Google Shape;147;p4"/>
          <p:cNvSpPr txBox="1">
            <a:spLocks noGrp="1"/>
          </p:cNvSpPr>
          <p:nvPr>
            <p:ph type="body" idx="1"/>
          </p:nvPr>
        </p:nvSpPr>
        <p:spPr>
          <a:xfrm>
            <a:off x="609600" y="914400"/>
            <a:ext cx="8080184" cy="2398141"/>
          </a:xfrm>
          <a:prstGeom prst="rect">
            <a:avLst/>
          </a:prstGeom>
          <a:noFill/>
          <a:ln>
            <a:noFill/>
          </a:ln>
        </p:spPr>
        <p:txBody>
          <a:bodyPr spcFirstLastPara="1" wrap="square" lIns="91425" tIns="45700" rIns="91425" bIns="45700" anchor="t" anchorCtr="0">
            <a:noAutofit/>
          </a:bodyPr>
          <a:lstStyle/>
          <a:p>
            <a:pPr lvl="0" indent="-274320" algn="l" rtl="0">
              <a:lnSpc>
                <a:spcPct val="134615"/>
              </a:lnSpc>
              <a:spcBef>
                <a:spcPts val="0"/>
              </a:spcBef>
              <a:spcAft>
                <a:spcPts val="0"/>
              </a:spcAft>
              <a:buClr>
                <a:schemeClr val="dk1"/>
              </a:buClr>
              <a:buSzPts val="2600"/>
              <a:buFont typeface="Wingdings" pitchFamily="2" charset="2"/>
              <a:buChar char="§"/>
            </a:pPr>
            <a:r>
              <a:rPr lang="en-US" sz="2600" dirty="0"/>
              <a:t>Knowledge Integration and Fusion</a:t>
            </a:r>
            <a:endParaRPr dirty="0"/>
          </a:p>
          <a:p>
            <a:pPr marL="685800" marR="0" lvl="1" indent="-228600" algn="l" rtl="0">
              <a:lnSpc>
                <a:spcPct val="145833"/>
              </a:lnSpc>
              <a:spcBef>
                <a:spcPts val="0"/>
              </a:spcBef>
              <a:spcAft>
                <a:spcPts val="0"/>
              </a:spcAft>
              <a:buClr>
                <a:srgbClr val="000000"/>
              </a:buClr>
              <a:buSzPts val="2400"/>
              <a:buFont typeface="Arial"/>
              <a:buChar char="•"/>
            </a:pPr>
            <a:r>
              <a:rPr lang="en-US" sz="2000" b="1" i="0" u="none" strike="noStrike" cap="none" dirty="0">
                <a:solidFill>
                  <a:srgbClr val="000000"/>
                </a:solidFill>
                <a:latin typeface="Calibri"/>
                <a:ea typeface="Calibri"/>
                <a:cs typeface="Calibri"/>
                <a:sym typeface="Calibri"/>
              </a:rPr>
              <a:t>Joint Learning: </a:t>
            </a:r>
            <a:r>
              <a:rPr lang="en-US" sz="2000" b="0" i="0" u="none" strike="noStrike" cap="none" dirty="0">
                <a:solidFill>
                  <a:srgbClr val="000000"/>
                </a:solidFill>
                <a:latin typeface="Calibri"/>
                <a:ea typeface="Calibri"/>
                <a:cs typeface="Calibri"/>
                <a:sym typeface="Calibri"/>
              </a:rPr>
              <a:t>Unified representation for KG and PLM [ACL2021]</a:t>
            </a:r>
            <a:endParaRPr sz="2000" dirty="0"/>
          </a:p>
          <a:p>
            <a:pPr marL="914400" lvl="2" indent="0" algn="l" rtl="0">
              <a:lnSpc>
                <a:spcPct val="156250"/>
              </a:lnSpc>
              <a:spcBef>
                <a:spcPts val="0"/>
              </a:spcBef>
              <a:spcAft>
                <a:spcPts val="0"/>
              </a:spcAft>
              <a:buClr>
                <a:schemeClr val="dk1"/>
              </a:buClr>
              <a:buSzPts val="1600"/>
              <a:buNone/>
            </a:pPr>
            <a:r>
              <a:rPr lang="en-US" sz="1600" dirty="0">
                <a:latin typeface="Calibri"/>
                <a:ea typeface="Calibri"/>
                <a:cs typeface="Calibri"/>
                <a:sym typeface="Calibri"/>
              </a:rPr>
              <a:t>- Encode textual description of entity as entity embeddings and jointly train the KE and MLM on the same PLM</a:t>
            </a:r>
            <a:endParaRPr dirty="0"/>
          </a:p>
        </p:txBody>
      </p:sp>
      <p:sp>
        <p:nvSpPr>
          <p:cNvPr id="149" name="Google Shape;149;p4"/>
          <p:cNvSpPr txBox="1"/>
          <p:nvPr/>
        </p:nvSpPr>
        <p:spPr>
          <a:xfrm>
            <a:off x="628650" y="6438645"/>
            <a:ext cx="800710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a:solidFill>
                  <a:srgbClr val="222222"/>
                </a:solidFill>
                <a:latin typeface="Arial"/>
                <a:ea typeface="Arial"/>
                <a:cs typeface="Arial"/>
                <a:sym typeface="Arial"/>
              </a:rPr>
              <a:t>Wang, X., et al. A unified model for knowledge embedding and pre-trained language representation. ACL, 2021, 9: 176-194.</a:t>
            </a:r>
            <a:endParaRPr sz="1100">
              <a:solidFill>
                <a:schemeClr val="dk1"/>
              </a:solidFill>
              <a:latin typeface="Calibri"/>
              <a:ea typeface="Calibri"/>
              <a:cs typeface="Calibri"/>
              <a:sym typeface="Calibri"/>
            </a:endParaRPr>
          </a:p>
        </p:txBody>
      </p:sp>
      <p:grpSp>
        <p:nvGrpSpPr>
          <p:cNvPr id="3" name="Google Shape;150;p4"/>
          <p:cNvGrpSpPr/>
          <p:nvPr/>
        </p:nvGrpSpPr>
        <p:grpSpPr>
          <a:xfrm>
            <a:off x="522298" y="2743201"/>
            <a:ext cx="5418275" cy="3368414"/>
            <a:chOff x="762340" y="2814718"/>
            <a:chExt cx="8335293" cy="3569584"/>
          </a:xfrm>
        </p:grpSpPr>
        <p:pic>
          <p:nvPicPr>
            <p:cNvPr id="151" name="Google Shape;151;p4" descr="A screenshot of a computer&#10;&#10;Description automatically generated"/>
            <p:cNvPicPr preferRelativeResize="0"/>
            <p:nvPr/>
          </p:nvPicPr>
          <p:blipFill rotWithShape="1">
            <a:blip r:embed="rId3">
              <a:alphaModFix/>
            </a:blip>
            <a:srcRect l="24913" t="38412" r="14647" b="25880"/>
            <a:stretch/>
          </p:blipFill>
          <p:spPr>
            <a:xfrm>
              <a:off x="762340" y="2814718"/>
              <a:ext cx="8335293" cy="2770104"/>
            </a:xfrm>
            <a:prstGeom prst="rect">
              <a:avLst/>
            </a:prstGeom>
            <a:noFill/>
            <a:ln>
              <a:noFill/>
            </a:ln>
          </p:spPr>
        </p:pic>
        <p:pic>
          <p:nvPicPr>
            <p:cNvPr id="152" name="Google Shape;152;p4" descr="A screenshot of a computer&#10;&#10;Description automatically generated"/>
            <p:cNvPicPr preferRelativeResize="0"/>
            <p:nvPr/>
          </p:nvPicPr>
          <p:blipFill rotWithShape="1">
            <a:blip r:embed="rId4" cstate="print">
              <a:alphaModFix/>
            </a:blip>
            <a:srcRect l="21869" t="23103" r="49658" b="46839"/>
            <a:stretch/>
          </p:blipFill>
          <p:spPr>
            <a:xfrm>
              <a:off x="4775912" y="4816587"/>
              <a:ext cx="2640175" cy="1567715"/>
            </a:xfrm>
            <a:prstGeom prst="rect">
              <a:avLst/>
            </a:prstGeom>
            <a:noFill/>
            <a:ln>
              <a:noFill/>
            </a:ln>
          </p:spPr>
        </p:pic>
        <p:cxnSp>
          <p:nvCxnSpPr>
            <p:cNvPr id="153" name="Google Shape;153;p4"/>
            <p:cNvCxnSpPr/>
            <p:nvPr/>
          </p:nvCxnSpPr>
          <p:spPr>
            <a:xfrm rot="10800000" flipH="1">
              <a:off x="7020628" y="4536687"/>
              <a:ext cx="287466" cy="421939"/>
            </a:xfrm>
            <a:prstGeom prst="straightConnector1">
              <a:avLst/>
            </a:prstGeom>
            <a:noFill/>
            <a:ln w="19050" cap="flat" cmpd="sng">
              <a:solidFill>
                <a:schemeClr val="accent1"/>
              </a:solidFill>
              <a:prstDash val="solid"/>
              <a:round/>
              <a:headEnd type="none" w="sm" len="sm"/>
              <a:tailEnd type="stealth" w="med" len="med"/>
            </a:ln>
          </p:spPr>
        </p:cxnSp>
        <p:cxnSp>
          <p:nvCxnSpPr>
            <p:cNvPr id="154" name="Google Shape;154;p4"/>
            <p:cNvCxnSpPr>
              <a:stCxn id="152" idx="1"/>
            </p:cNvCxnSpPr>
            <p:nvPr/>
          </p:nvCxnSpPr>
          <p:spPr>
            <a:xfrm rot="10800000">
              <a:off x="4479812" y="5296245"/>
              <a:ext cx="296100" cy="304200"/>
            </a:xfrm>
            <a:prstGeom prst="straightConnector1">
              <a:avLst/>
            </a:prstGeom>
            <a:noFill/>
            <a:ln w="19050" cap="flat" cmpd="sng">
              <a:solidFill>
                <a:schemeClr val="accent1"/>
              </a:solidFill>
              <a:prstDash val="solid"/>
              <a:round/>
              <a:headEnd type="none" w="sm" len="sm"/>
              <a:tailEnd type="stealth" w="med" len="med"/>
            </a:ln>
          </p:spPr>
        </p:cxnSp>
      </p:grpSp>
      <p:pic>
        <p:nvPicPr>
          <p:cNvPr id="155" name="Google Shape;155;p4"/>
          <p:cNvPicPr preferRelativeResize="0"/>
          <p:nvPr/>
        </p:nvPicPr>
        <p:blipFill rotWithShape="1">
          <a:blip r:embed="rId5">
            <a:alphaModFix/>
          </a:blip>
          <a:srcRect/>
          <a:stretch/>
        </p:blipFill>
        <p:spPr>
          <a:xfrm>
            <a:off x="6442206" y="3022706"/>
            <a:ext cx="1519433" cy="707562"/>
          </a:xfrm>
          <a:prstGeom prst="rect">
            <a:avLst/>
          </a:prstGeom>
          <a:noFill/>
          <a:ln>
            <a:noFill/>
          </a:ln>
        </p:spPr>
      </p:pic>
      <p:sp>
        <p:nvSpPr>
          <p:cNvPr id="156" name="Google Shape;156;p4"/>
          <p:cNvSpPr txBox="1"/>
          <p:nvPr/>
        </p:nvSpPr>
        <p:spPr>
          <a:xfrm>
            <a:off x="6442205" y="4397409"/>
            <a:ext cx="1684583" cy="1323399"/>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Joint loss for knowledge embeddings and masked language model</a:t>
            </a:r>
            <a:endParaRPr/>
          </a:p>
        </p:txBody>
      </p:sp>
      <p:sp>
        <p:nvSpPr>
          <p:cNvPr id="4" name="Google Shape;213;p10">
            <a:extLst>
              <a:ext uri="{FF2B5EF4-FFF2-40B4-BE49-F238E27FC236}">
                <a16:creationId xmlns:a16="http://schemas.microsoft.com/office/drawing/2014/main" id="{9A724EE8-376D-144D-24FD-6ACCEDB2298A}"/>
              </a:ext>
            </a:extLst>
          </p:cNvPr>
          <p:cNvSpPr txBox="1">
            <a:spLocks/>
          </p:cNvSpPr>
          <p:nvPr/>
        </p:nvSpPr>
        <p:spPr>
          <a:xfrm>
            <a:off x="7661084" y="643864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title"/>
          </p:nvPr>
        </p:nvSpPr>
        <p:spPr>
          <a:xfrm>
            <a:off x="628650" y="0"/>
            <a:ext cx="7886700" cy="8064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Background Knowledge</a:t>
            </a:r>
            <a:endParaRPr sz="3266" b="1"/>
          </a:p>
        </p:txBody>
      </p:sp>
      <p:sp>
        <p:nvSpPr>
          <p:cNvPr id="163" name="Google Shape;163;p5"/>
          <p:cNvSpPr txBox="1">
            <a:spLocks noGrp="1"/>
          </p:cNvSpPr>
          <p:nvPr>
            <p:ph type="body" idx="1"/>
          </p:nvPr>
        </p:nvSpPr>
        <p:spPr>
          <a:xfrm>
            <a:off x="628650" y="685800"/>
            <a:ext cx="8080184" cy="2398141"/>
          </a:xfrm>
          <a:prstGeom prst="rect">
            <a:avLst/>
          </a:prstGeom>
          <a:noFill/>
          <a:ln>
            <a:noFill/>
          </a:ln>
        </p:spPr>
        <p:txBody>
          <a:bodyPr spcFirstLastPara="1" wrap="square" lIns="91425" tIns="45700" rIns="91425" bIns="45700" anchor="t" anchorCtr="0">
            <a:noAutofit/>
          </a:bodyPr>
          <a:lstStyle/>
          <a:p>
            <a:pPr lvl="0" indent="-274320" algn="l" rtl="0">
              <a:lnSpc>
                <a:spcPct val="134615"/>
              </a:lnSpc>
              <a:spcBef>
                <a:spcPts val="0"/>
              </a:spcBef>
              <a:spcAft>
                <a:spcPts val="0"/>
              </a:spcAft>
              <a:buClr>
                <a:schemeClr val="dk1"/>
              </a:buClr>
              <a:buSzPts val="2600"/>
              <a:buFont typeface="Wingdings" pitchFamily="2" charset="2"/>
              <a:buChar char="§"/>
            </a:pPr>
            <a:r>
              <a:rPr lang="en-US" sz="2600" dirty="0"/>
              <a:t>Knowledge Integration and Fusion</a:t>
            </a:r>
            <a:endParaRPr dirty="0"/>
          </a:p>
          <a:p>
            <a:pPr marL="685800" marR="0" lvl="1" indent="-228600" algn="l" rtl="0">
              <a:lnSpc>
                <a:spcPct val="145833"/>
              </a:lnSpc>
              <a:spcBef>
                <a:spcPts val="0"/>
              </a:spcBef>
              <a:spcAft>
                <a:spcPts val="0"/>
              </a:spcAft>
              <a:buClr>
                <a:srgbClr val="000000"/>
              </a:buClr>
              <a:buSzPts val="2400"/>
              <a:buFont typeface="Arial"/>
              <a:buChar char="•"/>
            </a:pPr>
            <a:r>
              <a:rPr lang="en-US" sz="2000" b="1" i="0" u="none" strike="noStrike" cap="none" dirty="0">
                <a:solidFill>
                  <a:srgbClr val="000000"/>
                </a:solidFill>
                <a:latin typeface="Calibri"/>
                <a:ea typeface="Calibri"/>
                <a:cs typeface="Calibri"/>
                <a:sym typeface="Calibri"/>
              </a:rPr>
              <a:t>Joint Learning: </a:t>
            </a:r>
            <a:r>
              <a:rPr lang="en-US" sz="2000" b="0" i="0" u="none" strike="noStrike" cap="none" dirty="0">
                <a:solidFill>
                  <a:srgbClr val="000000"/>
                </a:solidFill>
                <a:latin typeface="Calibri"/>
                <a:ea typeface="Calibri"/>
                <a:cs typeface="Calibri"/>
                <a:sym typeface="Calibri"/>
              </a:rPr>
              <a:t>Bidirectional language and KG pretraining [NeurIPS2022]</a:t>
            </a:r>
            <a:endParaRPr sz="2000" dirty="0"/>
          </a:p>
          <a:p>
            <a:pPr marL="914400" lvl="2" indent="0" algn="l" rtl="0">
              <a:lnSpc>
                <a:spcPct val="156250"/>
              </a:lnSpc>
              <a:spcBef>
                <a:spcPts val="0"/>
              </a:spcBef>
              <a:spcAft>
                <a:spcPts val="0"/>
              </a:spcAft>
              <a:buClr>
                <a:schemeClr val="dk1"/>
              </a:buClr>
              <a:buSzPts val="1600"/>
              <a:buNone/>
            </a:pPr>
            <a:r>
              <a:rPr lang="en-US" sz="1600" dirty="0">
                <a:latin typeface="Calibri"/>
                <a:ea typeface="Calibri"/>
                <a:cs typeface="Calibri"/>
                <a:sym typeface="Calibri"/>
              </a:rPr>
              <a:t>- Retrieving relevant subgraph from KG based on text to create text-KG pair.</a:t>
            </a:r>
            <a:endParaRPr dirty="0"/>
          </a:p>
          <a:p>
            <a:pPr marL="914400" lvl="2" indent="0" algn="l" rtl="0">
              <a:lnSpc>
                <a:spcPct val="156250"/>
              </a:lnSpc>
              <a:spcBef>
                <a:spcPts val="0"/>
              </a:spcBef>
              <a:spcAft>
                <a:spcPts val="0"/>
              </a:spcAft>
              <a:buClr>
                <a:schemeClr val="dk1"/>
              </a:buClr>
              <a:buSzPts val="1600"/>
              <a:buNone/>
            </a:pPr>
            <a:r>
              <a:rPr lang="en-US" sz="1600" dirty="0">
                <a:latin typeface="Calibri"/>
                <a:ea typeface="Calibri"/>
                <a:cs typeface="Calibri"/>
                <a:sym typeface="Calibri"/>
              </a:rPr>
              <a:t>- Leveraging cross-modal encoder  that fuses the input </a:t>
            </a:r>
            <a:r>
              <a:rPr lang="en-US" sz="1600" b="1" dirty="0">
                <a:solidFill>
                  <a:srgbClr val="00B0F0"/>
                </a:solidFill>
                <a:latin typeface="Calibri"/>
                <a:ea typeface="Calibri"/>
                <a:cs typeface="Calibri"/>
                <a:sym typeface="Calibri"/>
              </a:rPr>
              <a:t>text-KG pair</a:t>
            </a:r>
            <a:r>
              <a:rPr lang="en-US" sz="1600" b="1" dirty="0">
                <a:solidFill>
                  <a:schemeClr val="accent1"/>
                </a:solidFill>
                <a:latin typeface="Calibri"/>
                <a:ea typeface="Calibri"/>
                <a:cs typeface="Calibri"/>
                <a:sym typeface="Calibri"/>
              </a:rPr>
              <a:t> </a:t>
            </a:r>
            <a:r>
              <a:rPr lang="en-US" sz="1600" dirty="0">
                <a:latin typeface="Calibri"/>
                <a:ea typeface="Calibri"/>
                <a:cs typeface="Calibri"/>
                <a:sym typeface="Calibri"/>
              </a:rPr>
              <a:t>bidirectionally.</a:t>
            </a:r>
            <a:endParaRPr dirty="0"/>
          </a:p>
          <a:p>
            <a:pPr marL="914400" lvl="2" indent="0" algn="l" rtl="0">
              <a:lnSpc>
                <a:spcPct val="156250"/>
              </a:lnSpc>
              <a:spcBef>
                <a:spcPts val="0"/>
              </a:spcBef>
              <a:spcAft>
                <a:spcPts val="0"/>
              </a:spcAft>
              <a:buClr>
                <a:schemeClr val="dk1"/>
              </a:buClr>
              <a:buSzPts val="1600"/>
              <a:buNone/>
            </a:pPr>
            <a:r>
              <a:rPr lang="en-US" sz="1600" dirty="0">
                <a:latin typeface="Calibri"/>
                <a:ea typeface="Calibri"/>
                <a:cs typeface="Calibri"/>
                <a:sym typeface="Calibri"/>
              </a:rPr>
              <a:t>- Unifying masked LM and KG link prediction for and joint learning reasoning.</a:t>
            </a:r>
            <a:endParaRPr dirty="0"/>
          </a:p>
        </p:txBody>
      </p:sp>
      <p:pic>
        <p:nvPicPr>
          <p:cNvPr id="165" name="Google Shape;165;p5" descr="A screenshot of a computer&#10;&#10;Description automatically generated"/>
          <p:cNvPicPr preferRelativeResize="0"/>
          <p:nvPr/>
        </p:nvPicPr>
        <p:blipFill rotWithShape="1">
          <a:blip r:embed="rId3" cstate="print">
            <a:alphaModFix/>
          </a:blip>
          <a:srcRect l="10785" t="16268" r="18471" b="28641"/>
          <a:stretch/>
        </p:blipFill>
        <p:spPr>
          <a:xfrm>
            <a:off x="996658" y="3423467"/>
            <a:ext cx="5116676" cy="2988428"/>
          </a:xfrm>
          <a:prstGeom prst="rect">
            <a:avLst/>
          </a:prstGeom>
          <a:noFill/>
          <a:ln>
            <a:noFill/>
          </a:ln>
        </p:spPr>
      </p:pic>
      <p:sp>
        <p:nvSpPr>
          <p:cNvPr id="166" name="Google Shape;166;p5"/>
          <p:cNvSpPr txBox="1"/>
          <p:nvPr/>
        </p:nvSpPr>
        <p:spPr>
          <a:xfrm>
            <a:off x="628650" y="6438645"/>
            <a:ext cx="8007104"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a:solidFill>
                  <a:srgbClr val="222222"/>
                </a:solidFill>
                <a:latin typeface="Arial"/>
                <a:ea typeface="Arial"/>
                <a:cs typeface="Arial"/>
                <a:sym typeface="Arial"/>
              </a:rPr>
              <a:t>Yasunaga, Michihiro, et al. Deep bidirectional language-knowledge graph pretraining. </a:t>
            </a:r>
            <a:r>
              <a:rPr lang="en-US" sz="1100" b="0" i="1">
                <a:solidFill>
                  <a:srgbClr val="222222"/>
                </a:solidFill>
                <a:latin typeface="Arial"/>
                <a:ea typeface="Arial"/>
                <a:cs typeface="Arial"/>
                <a:sym typeface="Arial"/>
              </a:rPr>
              <a:t>Advances in Neural Information Processing Systems</a:t>
            </a:r>
            <a:r>
              <a:rPr lang="en-US" sz="1100" b="0" i="0">
                <a:solidFill>
                  <a:srgbClr val="222222"/>
                </a:solidFill>
                <a:latin typeface="Arial"/>
                <a:ea typeface="Arial"/>
                <a:cs typeface="Arial"/>
                <a:sym typeface="Arial"/>
              </a:rPr>
              <a:t> 35 (2022): 37309-37323.</a:t>
            </a:r>
            <a:endParaRPr sz="1100">
              <a:solidFill>
                <a:schemeClr val="dk1"/>
              </a:solidFill>
              <a:latin typeface="Calibri"/>
              <a:ea typeface="Calibri"/>
              <a:cs typeface="Calibri"/>
              <a:sym typeface="Calibri"/>
            </a:endParaRPr>
          </a:p>
        </p:txBody>
      </p:sp>
      <p:sp>
        <p:nvSpPr>
          <p:cNvPr id="167" name="Google Shape;167;p5"/>
          <p:cNvSpPr txBox="1"/>
          <p:nvPr/>
        </p:nvSpPr>
        <p:spPr>
          <a:xfrm>
            <a:off x="6159153" y="3482501"/>
            <a:ext cx="2503800" cy="1077178"/>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Modality interaction (Mint) with interaction token and node to mix representation for joint learning</a:t>
            </a:r>
            <a:endParaRPr sz="1600" dirty="0">
              <a:solidFill>
                <a:schemeClr val="dk1"/>
              </a:solidFill>
              <a:latin typeface="Calibri"/>
              <a:ea typeface="Calibri"/>
              <a:cs typeface="Calibri"/>
              <a:sym typeface="Calibri"/>
            </a:endParaRPr>
          </a:p>
        </p:txBody>
      </p:sp>
      <p:pic>
        <p:nvPicPr>
          <p:cNvPr id="168" name="Google Shape;168;p5"/>
          <p:cNvPicPr preferRelativeResize="0"/>
          <p:nvPr/>
        </p:nvPicPr>
        <p:blipFill rotWithShape="1">
          <a:blip r:embed="rId4">
            <a:alphaModFix/>
          </a:blip>
          <a:srcRect/>
          <a:stretch/>
        </p:blipFill>
        <p:spPr>
          <a:xfrm>
            <a:off x="6159153" y="4699303"/>
            <a:ext cx="2612407" cy="654502"/>
          </a:xfrm>
          <a:prstGeom prst="rect">
            <a:avLst/>
          </a:prstGeom>
          <a:noFill/>
          <a:ln>
            <a:noFill/>
          </a:ln>
        </p:spPr>
      </p:pic>
      <p:sp>
        <p:nvSpPr>
          <p:cNvPr id="3" name="Google Shape;213;p10">
            <a:extLst>
              <a:ext uri="{FF2B5EF4-FFF2-40B4-BE49-F238E27FC236}">
                <a16:creationId xmlns:a16="http://schemas.microsoft.com/office/drawing/2014/main" id="{24C3FBE1-39CD-6EED-CEA1-3A1614CCC81E}"/>
              </a:ext>
            </a:extLst>
          </p:cNvPr>
          <p:cNvSpPr txBox="1">
            <a:spLocks/>
          </p:cNvSpPr>
          <p:nvPr/>
        </p:nvSpPr>
        <p:spPr>
          <a:xfrm>
            <a:off x="7742860"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628650" y="31751"/>
            <a:ext cx="7886700" cy="7302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Background Knowledge </a:t>
            </a:r>
            <a:endParaRPr sz="3266" b="1"/>
          </a:p>
        </p:txBody>
      </p:sp>
      <p:sp>
        <p:nvSpPr>
          <p:cNvPr id="175" name="Google Shape;175;p6"/>
          <p:cNvSpPr txBox="1">
            <a:spLocks noGrp="1"/>
          </p:cNvSpPr>
          <p:nvPr>
            <p:ph type="body" idx="1"/>
          </p:nvPr>
        </p:nvSpPr>
        <p:spPr>
          <a:xfrm>
            <a:off x="533400" y="533400"/>
            <a:ext cx="8382000" cy="2398141"/>
          </a:xfrm>
          <a:prstGeom prst="rect">
            <a:avLst/>
          </a:prstGeom>
          <a:noFill/>
          <a:ln>
            <a:noFill/>
          </a:ln>
        </p:spPr>
        <p:txBody>
          <a:bodyPr spcFirstLastPara="1" wrap="square" lIns="91425" tIns="45700" rIns="91425" bIns="45700" anchor="t" anchorCtr="0">
            <a:noAutofit/>
          </a:bodyPr>
          <a:lstStyle/>
          <a:p>
            <a:pPr indent="-274320">
              <a:lnSpc>
                <a:spcPct val="134615"/>
              </a:lnSpc>
              <a:spcBef>
                <a:spcPts val="0"/>
              </a:spcBef>
              <a:buSzPts val="2600"/>
              <a:buFont typeface="Wingdings" pitchFamily="2" charset="2"/>
              <a:buChar char="§"/>
            </a:pPr>
            <a:r>
              <a:rPr lang="en-US" sz="2600" dirty="0"/>
              <a:t>Knowledge Integration and Fusion</a:t>
            </a:r>
          </a:p>
          <a:p>
            <a:pPr marL="685800" lvl="1" indent="-228600" algn="l" rtl="0">
              <a:lnSpc>
                <a:spcPct val="145833"/>
              </a:lnSpc>
              <a:spcBef>
                <a:spcPts val="0"/>
              </a:spcBef>
              <a:spcAft>
                <a:spcPts val="0"/>
              </a:spcAft>
              <a:buClr>
                <a:srgbClr val="000000"/>
              </a:buClr>
              <a:buSzPts val="2400"/>
              <a:buChar char="•"/>
            </a:pPr>
            <a:r>
              <a:rPr lang="en-US" sz="2000" b="1" dirty="0">
                <a:solidFill>
                  <a:srgbClr val="000000"/>
                </a:solidFill>
                <a:latin typeface="Calibri"/>
                <a:ea typeface="Calibri"/>
                <a:cs typeface="Calibri"/>
                <a:sym typeface="Calibri"/>
              </a:rPr>
              <a:t>Fine-tuning:</a:t>
            </a:r>
            <a:r>
              <a:rPr lang="en-US" sz="2000" dirty="0">
                <a:solidFill>
                  <a:srgbClr val="000000"/>
                </a:solidFill>
                <a:latin typeface="Calibri"/>
                <a:ea typeface="Calibri"/>
                <a:cs typeface="Calibri"/>
                <a:sym typeface="Calibri"/>
              </a:rPr>
              <a:t> Parameter-efficient fine-tuning (KG-Adapter) [ACL 2024]</a:t>
            </a:r>
          </a:p>
          <a:p>
            <a:pPr marL="685800" lvl="1" indent="-228600">
              <a:lnSpc>
                <a:spcPct val="145833"/>
              </a:lnSpc>
              <a:spcBef>
                <a:spcPts val="0"/>
              </a:spcBef>
              <a:buClr>
                <a:srgbClr val="000000"/>
              </a:buClr>
              <a:buSzPts val="2400"/>
              <a:buFont typeface="Arial" pitchFamily="34" charset="0"/>
              <a:buChar char="•"/>
            </a:pPr>
            <a:r>
              <a:rPr lang="en-US" sz="1600" dirty="0"/>
              <a:t>Only ~28M adapter parameters are trained, while the 7B‑parameter LLM remains frozen.</a:t>
            </a:r>
            <a:endParaRPr sz="1600" dirty="0"/>
          </a:p>
        </p:txBody>
      </p:sp>
      <p:sp>
        <p:nvSpPr>
          <p:cNvPr id="177" name="Google Shape;177;p6"/>
          <p:cNvSpPr txBox="1"/>
          <p:nvPr/>
        </p:nvSpPr>
        <p:spPr>
          <a:xfrm>
            <a:off x="685800" y="6096000"/>
            <a:ext cx="8007104" cy="769401"/>
          </a:xfrm>
          <a:prstGeom prst="rect">
            <a:avLst/>
          </a:prstGeom>
          <a:noFill/>
          <a:ln>
            <a:noFill/>
          </a:ln>
        </p:spPr>
        <p:txBody>
          <a:bodyPr spcFirstLastPara="1" wrap="square" lIns="91425" tIns="45700" rIns="91425" bIns="45700" anchor="t" anchorCtr="0">
            <a:spAutoFit/>
          </a:bodyPr>
          <a:lstStyle/>
          <a:p>
            <a:r>
              <a:rPr lang="en-US" sz="1100" dirty="0" err="1">
                <a:solidFill>
                  <a:srgbClr val="222222"/>
                </a:solidFill>
                <a:latin typeface="Arial"/>
                <a:ea typeface="Arial"/>
                <a:cs typeface="Arial"/>
                <a:sym typeface="Arial"/>
              </a:rPr>
              <a:t>Shiyu</a:t>
            </a:r>
            <a:r>
              <a:rPr lang="en-US" sz="1100" dirty="0">
                <a:solidFill>
                  <a:srgbClr val="222222"/>
                </a:solidFill>
                <a:latin typeface="Arial"/>
                <a:ea typeface="Arial"/>
                <a:cs typeface="Arial"/>
                <a:sym typeface="Arial"/>
              </a:rPr>
              <a:t> </a:t>
            </a:r>
            <a:r>
              <a:rPr lang="en-US" sz="1100" dirty="0" err="1">
                <a:solidFill>
                  <a:srgbClr val="222222"/>
                </a:solidFill>
                <a:latin typeface="Arial"/>
                <a:ea typeface="Arial"/>
                <a:cs typeface="Arial"/>
                <a:sym typeface="Arial"/>
              </a:rPr>
              <a:t>Tian</a:t>
            </a:r>
            <a:r>
              <a:rPr lang="en-US" sz="1100" dirty="0">
                <a:solidFill>
                  <a:srgbClr val="222222"/>
                </a:solidFill>
                <a:latin typeface="Arial"/>
                <a:ea typeface="Arial"/>
                <a:cs typeface="Arial"/>
                <a:sym typeface="Arial"/>
              </a:rPr>
              <a:t> et al. KG-Adapter: Enabling Knowledge Graph Integration in Large Language Models through Parameter-Efficient Fine-Tuning. ACL 2024.</a:t>
            </a:r>
            <a:endParaRPr lang="en-US" sz="1100" b="0" i="0" dirty="0">
              <a:solidFill>
                <a:srgbClr val="222222"/>
              </a:solidFill>
              <a:latin typeface="Arial"/>
              <a:ea typeface="Arial"/>
              <a:cs typeface="Arial"/>
              <a:sym typeface="Arial"/>
            </a:endParaRPr>
          </a:p>
          <a:p>
            <a:pPr marL="0" marR="0" lvl="0" indent="0" algn="l" rtl="0">
              <a:spcBef>
                <a:spcPts val="0"/>
              </a:spcBef>
              <a:spcAft>
                <a:spcPts val="0"/>
              </a:spcAft>
              <a:buNone/>
            </a:pPr>
            <a:r>
              <a:rPr lang="en-US" sz="1100" b="0" i="0" dirty="0">
                <a:solidFill>
                  <a:srgbClr val="222222"/>
                </a:solidFill>
                <a:latin typeface="Arial"/>
                <a:ea typeface="Arial"/>
                <a:cs typeface="Arial"/>
                <a:sym typeface="Arial"/>
              </a:rPr>
              <a:t>Jiang, </a:t>
            </a:r>
            <a:r>
              <a:rPr lang="en-US" sz="1100" b="0" i="0" dirty="0" err="1">
                <a:solidFill>
                  <a:srgbClr val="222222"/>
                </a:solidFill>
                <a:latin typeface="Arial"/>
                <a:ea typeface="Arial"/>
                <a:cs typeface="Arial"/>
                <a:sym typeface="Arial"/>
              </a:rPr>
              <a:t>Pengcheng</a:t>
            </a:r>
            <a:r>
              <a:rPr lang="en-US" sz="1100" b="0" i="0" dirty="0">
                <a:solidFill>
                  <a:srgbClr val="222222"/>
                </a:solidFill>
                <a:latin typeface="Arial"/>
                <a:ea typeface="Arial"/>
                <a:cs typeface="Arial"/>
                <a:sym typeface="Arial"/>
              </a:rPr>
              <a:t>, et al. KG-FIT: Knowledge graph fine-tuning upon open-world knowledge. </a:t>
            </a:r>
            <a:r>
              <a:rPr lang="en-US" sz="1100" b="0" i="1" dirty="0">
                <a:solidFill>
                  <a:srgbClr val="222222"/>
                </a:solidFill>
                <a:latin typeface="Arial"/>
                <a:ea typeface="Arial"/>
                <a:cs typeface="Arial"/>
                <a:sym typeface="Arial"/>
              </a:rPr>
              <a:t>Advances in Neural Information Processing Systems</a:t>
            </a:r>
            <a:r>
              <a:rPr lang="en-US" sz="1100" b="0" i="0" dirty="0">
                <a:solidFill>
                  <a:srgbClr val="222222"/>
                </a:solidFill>
                <a:latin typeface="Arial"/>
                <a:ea typeface="Arial"/>
                <a:cs typeface="Arial"/>
                <a:sym typeface="Arial"/>
              </a:rPr>
              <a:t> 37 (2024): 136220-136258. </a:t>
            </a:r>
            <a:endParaRPr/>
          </a:p>
        </p:txBody>
      </p:sp>
      <p:pic>
        <p:nvPicPr>
          <p:cNvPr id="179" name="Google Shape;179;p6"/>
          <p:cNvPicPr preferRelativeResize="0"/>
          <p:nvPr/>
        </p:nvPicPr>
        <p:blipFill rotWithShape="1">
          <a:blip r:embed="rId3" cstate="print">
            <a:alphaModFix/>
          </a:blip>
          <a:srcRect l="3965" t="3694" r="6595"/>
          <a:stretch/>
        </p:blipFill>
        <p:spPr>
          <a:xfrm>
            <a:off x="838200" y="2286000"/>
            <a:ext cx="2139187" cy="3637476"/>
          </a:xfrm>
          <a:prstGeom prst="rect">
            <a:avLst/>
          </a:prstGeom>
          <a:noFill/>
          <a:ln>
            <a:noFill/>
          </a:ln>
        </p:spPr>
      </p:pic>
      <p:sp>
        <p:nvSpPr>
          <p:cNvPr id="11" name="Google Shape;175;p6"/>
          <p:cNvSpPr txBox="1">
            <a:spLocks/>
          </p:cNvSpPr>
          <p:nvPr/>
        </p:nvSpPr>
        <p:spPr>
          <a:xfrm>
            <a:off x="3276600" y="2057400"/>
            <a:ext cx="5334000" cy="2398141"/>
          </a:xfrm>
          <a:prstGeom prst="rect">
            <a:avLst/>
          </a:prstGeom>
          <a:noFill/>
          <a:ln>
            <a:noFill/>
          </a:ln>
        </p:spPr>
        <p:txBody>
          <a:bodyPr spcFirstLastPara="1" vert="horz" wrap="square" lIns="91425" tIns="45700" rIns="91425" bIns="45700" rtlCol="0" anchor="t" anchorCtr="0">
            <a:noAutofit/>
          </a:bodyPr>
          <a:lstStyle/>
          <a:p>
            <a:pPr marL="685800" lvl="1" indent="-228600">
              <a:lnSpc>
                <a:spcPct val="145833"/>
              </a:lnSpc>
              <a:buClr>
                <a:srgbClr val="000000"/>
              </a:buClr>
              <a:buSzPts val="2400"/>
              <a:buFont typeface="Arial" pitchFamily="34" charset="0"/>
              <a:buChar char="•"/>
            </a:pP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KG-FIT (</a:t>
            </a:r>
            <a:r>
              <a:rPr kumimoji="0" lang="en-US" sz="2000" b="0" i="0" u="none" strike="noStrike" kern="1200" cap="none" spc="0" normalizeH="0" baseline="0" noProof="0" dirty="0" err="1">
                <a:ln>
                  <a:noFill/>
                </a:ln>
                <a:solidFill>
                  <a:srgbClr val="000000"/>
                </a:solidFill>
                <a:effectLst/>
                <a:uLnTx/>
                <a:uFillTx/>
                <a:latin typeface="Calibri"/>
                <a:ea typeface="Calibri"/>
                <a:cs typeface="Calibri"/>
                <a:sym typeface="Calibri"/>
              </a:rPr>
              <a:t>NeurIPS</a:t>
            </a:r>
            <a:r>
              <a:rPr kumimoji="0" lang="en-US" sz="2000" b="0" i="0" u="none" strike="noStrike" kern="1200" cap="none" spc="0" normalizeH="0" baseline="0" noProof="0" dirty="0">
                <a:ln>
                  <a:noFill/>
                </a:ln>
                <a:solidFill>
                  <a:srgbClr val="000000"/>
                </a:solidFill>
                <a:effectLst/>
                <a:uLnTx/>
                <a:uFillTx/>
                <a:latin typeface="Calibri"/>
                <a:ea typeface="Calibri"/>
                <a:cs typeface="Calibri"/>
                <a:sym typeface="Calibri"/>
              </a:rPr>
              <a:t> 2024</a:t>
            </a:r>
            <a:r>
              <a:rPr lang="en-US" sz="2000" dirty="0">
                <a:solidFill>
                  <a:srgbClr val="000000"/>
                </a:solidFill>
                <a:ea typeface="Calibri"/>
                <a:cs typeface="Calibri"/>
                <a:sym typeface="Calibri"/>
              </a:rPr>
              <a:t>): </a:t>
            </a:r>
            <a:r>
              <a:rPr lang="en-US" sz="2000" dirty="0" err="1">
                <a:solidFill>
                  <a:srgbClr val="000000"/>
                </a:solidFill>
                <a:ea typeface="Calibri"/>
                <a:cs typeface="Calibri"/>
                <a:sym typeface="Calibri"/>
              </a:rPr>
              <a:t>fine‑tunes</a:t>
            </a:r>
            <a:r>
              <a:rPr lang="en-US" sz="2000" dirty="0">
                <a:solidFill>
                  <a:srgbClr val="000000"/>
                </a:solidFill>
                <a:ea typeface="Calibri"/>
                <a:cs typeface="Calibri"/>
                <a:sym typeface="Calibri"/>
              </a:rPr>
              <a:t> the KG itself using </a:t>
            </a:r>
            <a:r>
              <a:rPr lang="en-US" sz="2000" dirty="0" err="1">
                <a:solidFill>
                  <a:srgbClr val="000000"/>
                </a:solidFill>
                <a:ea typeface="Calibri"/>
                <a:cs typeface="Calibri"/>
                <a:sym typeface="Calibri"/>
              </a:rPr>
              <a:t>open‑world</a:t>
            </a:r>
            <a:r>
              <a:rPr lang="en-US" sz="2000" dirty="0">
                <a:solidFill>
                  <a:srgbClr val="000000"/>
                </a:solidFill>
                <a:ea typeface="Calibri"/>
                <a:cs typeface="Calibri"/>
                <a:sym typeface="Calibri"/>
              </a:rPr>
              <a:t> knowledge extracted from LLMs.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4"/>
          <a:srcRect/>
          <a:stretch>
            <a:fillRect/>
          </a:stretch>
        </p:blipFill>
        <p:spPr bwMode="auto">
          <a:xfrm>
            <a:off x="3733800" y="3429000"/>
            <a:ext cx="4511675" cy="2560637"/>
          </a:xfrm>
          <a:prstGeom prst="rect">
            <a:avLst/>
          </a:prstGeom>
          <a:noFill/>
          <a:ln w="9525">
            <a:noFill/>
            <a:miter lim="800000"/>
            <a:headEnd/>
            <a:tailEnd/>
          </a:ln>
          <a:effectLst/>
        </p:spPr>
      </p:pic>
      <p:sp>
        <p:nvSpPr>
          <p:cNvPr id="3" name="Google Shape;213;p10">
            <a:extLst>
              <a:ext uri="{FF2B5EF4-FFF2-40B4-BE49-F238E27FC236}">
                <a16:creationId xmlns:a16="http://schemas.microsoft.com/office/drawing/2014/main" id="{E14453BF-1918-09FD-D602-E9DAB2F3AF23}"/>
              </a:ext>
            </a:extLst>
          </p:cNvPr>
          <p:cNvSpPr txBox="1">
            <a:spLocks/>
          </p:cNvSpPr>
          <p:nvPr/>
        </p:nvSpPr>
        <p:spPr>
          <a:xfrm>
            <a:off x="7664204" y="6487096"/>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28650" y="31751"/>
            <a:ext cx="7886700" cy="8064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Background Knowledge </a:t>
            </a:r>
            <a:endParaRPr sz="3266" b="1"/>
          </a:p>
        </p:txBody>
      </p:sp>
      <p:sp>
        <p:nvSpPr>
          <p:cNvPr id="189" name="Google Shape;189;p7"/>
          <p:cNvSpPr txBox="1">
            <a:spLocks noGrp="1"/>
          </p:cNvSpPr>
          <p:nvPr>
            <p:ph type="body" idx="1"/>
          </p:nvPr>
        </p:nvSpPr>
        <p:spPr>
          <a:xfrm>
            <a:off x="228600" y="838201"/>
            <a:ext cx="8686800" cy="2057400"/>
          </a:xfrm>
          <a:prstGeom prst="rect">
            <a:avLst/>
          </a:prstGeom>
          <a:noFill/>
          <a:ln>
            <a:noFill/>
          </a:ln>
        </p:spPr>
        <p:txBody>
          <a:bodyPr spcFirstLastPara="1" wrap="square" lIns="91425" tIns="45700" rIns="91425" bIns="45700" anchor="t" anchorCtr="0">
            <a:noAutofit/>
          </a:bodyPr>
          <a:lstStyle/>
          <a:p>
            <a:pPr indent="-274320">
              <a:lnSpc>
                <a:spcPct val="134615"/>
              </a:lnSpc>
              <a:spcBef>
                <a:spcPts val="0"/>
              </a:spcBef>
              <a:buSzPts val="2600"/>
              <a:buFont typeface="Wingdings" pitchFamily="2" charset="2"/>
              <a:buChar char="§"/>
            </a:pPr>
            <a:r>
              <a:rPr lang="en-US" sz="1800" b="1" dirty="0"/>
              <a:t>Retrieval Augmented Generation (RAG)</a:t>
            </a:r>
            <a:r>
              <a:rPr lang="en-US" sz="1800" dirty="0"/>
              <a:t>: from PLM to LLM</a:t>
            </a:r>
            <a:endParaRPr sz="1800" dirty="0"/>
          </a:p>
          <a:p>
            <a:pPr marL="685800" lvl="1" indent="-228600" algn="l" rtl="0">
              <a:lnSpc>
                <a:spcPct val="145833"/>
              </a:lnSpc>
              <a:spcBef>
                <a:spcPts val="0"/>
              </a:spcBef>
              <a:spcAft>
                <a:spcPts val="0"/>
              </a:spcAft>
              <a:buClr>
                <a:srgbClr val="000000"/>
              </a:buClr>
              <a:buSzPts val="2400"/>
              <a:buChar char="•"/>
            </a:pPr>
            <a:r>
              <a:rPr lang="en-US" sz="1800" dirty="0">
                <a:solidFill>
                  <a:srgbClr val="000000"/>
                </a:solidFill>
                <a:latin typeface="Calibri"/>
                <a:ea typeface="Calibri"/>
                <a:cs typeface="Calibri"/>
                <a:sym typeface="Calibri"/>
              </a:rPr>
              <a:t>Semantic RAG: retrieve document or chunks with </a:t>
            </a:r>
            <a:r>
              <a:rPr lang="en-US" sz="1800" b="1" dirty="0">
                <a:solidFill>
                  <a:srgbClr val="00B0F0"/>
                </a:solidFill>
              </a:rPr>
              <a:t>limited </a:t>
            </a:r>
            <a:r>
              <a:rPr lang="en-US" sz="1800" b="1" dirty="0">
                <a:solidFill>
                  <a:srgbClr val="00B0F0"/>
                </a:solidFill>
                <a:latin typeface="Calibri"/>
                <a:ea typeface="Calibri"/>
                <a:cs typeface="Calibri"/>
                <a:sym typeface="Calibri"/>
              </a:rPr>
              <a:t>reasoning abilities</a:t>
            </a:r>
            <a:endParaRPr sz="1800" dirty="0">
              <a:solidFill>
                <a:srgbClr val="00B0F0"/>
              </a:solidFill>
            </a:endParaRPr>
          </a:p>
          <a:p>
            <a:pPr marL="685800" lvl="1" indent="-228600" algn="l" rtl="0">
              <a:lnSpc>
                <a:spcPct val="145833"/>
              </a:lnSpc>
              <a:spcBef>
                <a:spcPts val="0"/>
              </a:spcBef>
              <a:spcAft>
                <a:spcPts val="0"/>
              </a:spcAft>
              <a:buClr>
                <a:srgbClr val="000000"/>
              </a:buClr>
              <a:buSzPts val="2400"/>
              <a:buChar char="•"/>
            </a:pPr>
            <a:r>
              <a:rPr lang="en-US" sz="1800" dirty="0">
                <a:solidFill>
                  <a:srgbClr val="000000"/>
                </a:solidFill>
                <a:latin typeface="Calibri"/>
                <a:ea typeface="Calibri"/>
                <a:cs typeface="Calibri"/>
                <a:sym typeface="Calibri"/>
              </a:rPr>
              <a:t>KG-RAG: retrieve subgraph (triples) from KGs with factual-based relationships</a:t>
            </a:r>
            <a:endParaRPr sz="1800" dirty="0"/>
          </a:p>
          <a:p>
            <a:pPr marL="457200" marR="0" lvl="1" indent="0" algn="l" rtl="0">
              <a:lnSpc>
                <a:spcPct val="134615"/>
              </a:lnSpc>
              <a:spcBef>
                <a:spcPts val="0"/>
              </a:spcBef>
              <a:spcAft>
                <a:spcPts val="0"/>
              </a:spcAft>
              <a:buClr>
                <a:schemeClr val="dk1"/>
              </a:buClr>
              <a:buSzPts val="2600"/>
              <a:buNone/>
            </a:pPr>
            <a:endParaRPr sz="1800" dirty="0"/>
          </a:p>
        </p:txBody>
      </p:sp>
      <p:sp>
        <p:nvSpPr>
          <p:cNvPr id="191" name="Google Shape;191;p7"/>
          <p:cNvSpPr txBox="1"/>
          <p:nvPr/>
        </p:nvSpPr>
        <p:spPr>
          <a:xfrm>
            <a:off x="609600" y="6172200"/>
            <a:ext cx="8007104"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a:solidFill>
                  <a:srgbClr val="222222"/>
                </a:solidFill>
                <a:latin typeface="Arial"/>
                <a:ea typeface="Arial"/>
                <a:cs typeface="Arial"/>
                <a:sym typeface="Arial"/>
              </a:rPr>
              <a:t>Xiangrong, Zhu, et al. Knowledge Graph-Guided Retrieval Augmented Generation. </a:t>
            </a:r>
            <a:r>
              <a:rPr lang="en-US" sz="1100" b="0" i="1">
                <a:solidFill>
                  <a:srgbClr val="222222"/>
                </a:solidFill>
                <a:latin typeface="Arial"/>
                <a:ea typeface="Arial"/>
                <a:cs typeface="Arial"/>
                <a:sym typeface="Arial"/>
              </a:rPr>
              <a:t>arXiv preprint arXiv:2502.068641</a:t>
            </a:r>
            <a:r>
              <a:rPr lang="en-US" sz="1100" b="0" i="0">
                <a:solidFill>
                  <a:srgbClr val="222222"/>
                </a:solidFill>
                <a:latin typeface="Arial"/>
                <a:ea typeface="Arial"/>
                <a:cs typeface="Arial"/>
                <a:sym typeface="Arial"/>
              </a:rPr>
              <a:t> (2025).</a:t>
            </a:r>
            <a:endParaRPr/>
          </a:p>
          <a:p>
            <a:pPr marL="0" marR="0" lvl="0" indent="0" algn="l" rtl="0">
              <a:spcBef>
                <a:spcPts val="0"/>
              </a:spcBef>
              <a:spcAft>
                <a:spcPts val="0"/>
              </a:spcAft>
              <a:buNone/>
            </a:pPr>
            <a:r>
              <a:rPr lang="en-US" sz="1100" b="0" i="0">
                <a:solidFill>
                  <a:srgbClr val="222222"/>
                </a:solidFill>
                <a:latin typeface="Arial"/>
                <a:ea typeface="Arial"/>
                <a:cs typeface="Arial"/>
                <a:sym typeface="Arial"/>
              </a:rPr>
              <a:t>Baek, Jinheon, et al. Knowledge-augmented language model prompting for zero-shot knowledge graph question answering. </a:t>
            </a:r>
            <a:r>
              <a:rPr lang="en-US" sz="1100" b="0" i="1">
                <a:solidFill>
                  <a:srgbClr val="222222"/>
                </a:solidFill>
                <a:latin typeface="Arial"/>
                <a:ea typeface="Arial"/>
                <a:cs typeface="Arial"/>
                <a:sym typeface="Arial"/>
              </a:rPr>
              <a:t>arXiv preprint arXiv:2306.04136</a:t>
            </a:r>
            <a:r>
              <a:rPr lang="en-US" sz="1100" b="0" i="0">
                <a:solidFill>
                  <a:srgbClr val="222222"/>
                </a:solidFill>
                <a:latin typeface="Arial"/>
                <a:ea typeface="Arial"/>
                <a:cs typeface="Arial"/>
                <a:sym typeface="Arial"/>
              </a:rPr>
              <a:t> (2023).</a:t>
            </a:r>
            <a:endParaRPr/>
          </a:p>
        </p:txBody>
      </p:sp>
      <p:pic>
        <p:nvPicPr>
          <p:cNvPr id="192" name="Google Shape;192;p7"/>
          <p:cNvPicPr preferRelativeResize="0"/>
          <p:nvPr/>
        </p:nvPicPr>
        <p:blipFill rotWithShape="1">
          <a:blip r:embed="rId3">
            <a:alphaModFix/>
          </a:blip>
          <a:srcRect/>
          <a:stretch/>
        </p:blipFill>
        <p:spPr>
          <a:xfrm>
            <a:off x="838200" y="2438400"/>
            <a:ext cx="3661585" cy="2398141"/>
          </a:xfrm>
          <a:prstGeom prst="rect">
            <a:avLst/>
          </a:prstGeom>
          <a:noFill/>
          <a:ln>
            <a:noFill/>
          </a:ln>
        </p:spPr>
      </p:pic>
      <p:pic>
        <p:nvPicPr>
          <p:cNvPr id="193" name="Google Shape;193;p7"/>
          <p:cNvPicPr preferRelativeResize="0"/>
          <p:nvPr/>
        </p:nvPicPr>
        <p:blipFill rotWithShape="1">
          <a:blip r:embed="rId4">
            <a:alphaModFix/>
          </a:blip>
          <a:srcRect t="4074"/>
          <a:stretch/>
        </p:blipFill>
        <p:spPr>
          <a:xfrm>
            <a:off x="5486400" y="2133600"/>
            <a:ext cx="2761582" cy="3356152"/>
          </a:xfrm>
          <a:prstGeom prst="rect">
            <a:avLst/>
          </a:prstGeom>
          <a:noFill/>
          <a:ln>
            <a:noFill/>
          </a:ln>
        </p:spPr>
      </p:pic>
      <p:sp>
        <p:nvSpPr>
          <p:cNvPr id="194" name="Google Shape;194;p7"/>
          <p:cNvSpPr txBox="1"/>
          <p:nvPr/>
        </p:nvSpPr>
        <p:spPr>
          <a:xfrm>
            <a:off x="1295400" y="4702354"/>
            <a:ext cx="2310548" cy="707846"/>
          </a:xfrm>
          <a:prstGeom prst="rect">
            <a:avLst/>
          </a:prstGeom>
          <a:noFill/>
          <a:ln>
            <a:noFill/>
          </a:ln>
        </p:spPr>
        <p:txBody>
          <a:bodyPr spcFirstLastPara="1" wrap="square" lIns="91425" tIns="45700" rIns="91425" bIns="45700" anchor="t" anchorCtr="0">
            <a:spAutoFit/>
          </a:bodyPr>
          <a:lstStyle/>
          <a:p>
            <a:pPr marL="457200" marR="0" lvl="1" indent="0" algn="l" rtl="0">
              <a:lnSpc>
                <a:spcPct val="125000"/>
              </a:lnSpc>
              <a:spcBef>
                <a:spcPts val="0"/>
              </a:spcBef>
              <a:spcAft>
                <a:spcPts val="0"/>
              </a:spcAft>
              <a:buNone/>
            </a:pPr>
            <a:r>
              <a:rPr lang="en-US" sz="1600" b="0" i="0" u="none" strike="noStrike" cap="none" dirty="0">
                <a:solidFill>
                  <a:srgbClr val="00B0F0"/>
                </a:solidFill>
                <a:latin typeface="Calibri"/>
                <a:ea typeface="Calibri"/>
                <a:cs typeface="Calibri"/>
                <a:sym typeface="Calibri"/>
              </a:rPr>
              <a:t>LLM</a:t>
            </a:r>
            <a:r>
              <a:rPr lang="en-US" sz="1600" b="0" i="0" u="none" strike="noStrike" cap="none" dirty="0">
                <a:solidFill>
                  <a:schemeClr val="dk1"/>
                </a:solidFill>
                <a:latin typeface="Calibri"/>
                <a:ea typeface="Calibri"/>
                <a:cs typeface="Calibri"/>
                <a:sym typeface="Calibri"/>
              </a:rPr>
              <a:t> </a:t>
            </a:r>
            <a:r>
              <a:rPr lang="en-US" sz="1600" b="0" i="1" u="none" strike="noStrike" cap="none" dirty="0">
                <a:solidFill>
                  <a:schemeClr val="dk1"/>
                </a:solidFill>
                <a:latin typeface="Calibri"/>
                <a:ea typeface="Calibri"/>
                <a:cs typeface="Calibri"/>
                <a:sym typeface="Calibri"/>
              </a:rPr>
              <a:t>vs</a:t>
            </a:r>
            <a:r>
              <a:rPr lang="en-US" sz="1600" b="0" i="0" u="none" strike="noStrike" cap="none" dirty="0">
                <a:solidFill>
                  <a:srgbClr val="00B0F0"/>
                </a:solidFill>
                <a:latin typeface="Calibri"/>
                <a:ea typeface="Calibri"/>
                <a:cs typeface="Calibri"/>
                <a:sym typeface="Calibri"/>
              </a:rPr>
              <a:t> RAG </a:t>
            </a:r>
            <a:r>
              <a:rPr lang="en-US" sz="1600" b="0" i="1" u="none" strike="noStrike" cap="none" dirty="0">
                <a:solidFill>
                  <a:schemeClr val="dk1"/>
                </a:solidFill>
                <a:latin typeface="Calibri"/>
                <a:ea typeface="Calibri"/>
                <a:cs typeface="Calibri"/>
                <a:sym typeface="Calibri"/>
              </a:rPr>
              <a:t>vs</a:t>
            </a:r>
            <a:r>
              <a:rPr lang="en-US" sz="1600" b="0" i="0" u="none" strike="noStrike" cap="none" dirty="0">
                <a:solidFill>
                  <a:schemeClr val="dk1"/>
                </a:solidFill>
                <a:latin typeface="Calibri"/>
                <a:ea typeface="Calibri"/>
                <a:cs typeface="Calibri"/>
                <a:sym typeface="Calibri"/>
              </a:rPr>
              <a:t> </a:t>
            </a:r>
            <a:r>
              <a:rPr lang="en-US" sz="1600" b="0" i="0" u="none" strike="noStrike" cap="none" dirty="0">
                <a:solidFill>
                  <a:srgbClr val="00B0F0"/>
                </a:solidFill>
                <a:latin typeface="Calibri"/>
                <a:ea typeface="Calibri"/>
                <a:cs typeface="Calibri"/>
                <a:sym typeface="Calibri"/>
              </a:rPr>
              <a:t>Graph RAG</a:t>
            </a:r>
            <a:endParaRPr dirty="0">
              <a:solidFill>
                <a:srgbClr val="00B0F0"/>
              </a:solidFill>
            </a:endParaRPr>
          </a:p>
        </p:txBody>
      </p:sp>
      <p:sp>
        <p:nvSpPr>
          <p:cNvPr id="195" name="Google Shape;195;p7"/>
          <p:cNvSpPr txBox="1"/>
          <p:nvPr/>
        </p:nvSpPr>
        <p:spPr>
          <a:xfrm>
            <a:off x="5715000" y="5486400"/>
            <a:ext cx="2310525" cy="707846"/>
          </a:xfrm>
          <a:prstGeom prst="rect">
            <a:avLst/>
          </a:prstGeom>
          <a:noFill/>
          <a:ln>
            <a:noFill/>
          </a:ln>
        </p:spPr>
        <p:txBody>
          <a:bodyPr spcFirstLastPara="1" wrap="square" lIns="91425" tIns="45700" rIns="91425" bIns="45700" anchor="t" anchorCtr="0">
            <a:spAutoFit/>
          </a:bodyPr>
          <a:lstStyle/>
          <a:p>
            <a:pPr marL="457200" marR="0" lvl="1" indent="0" algn="l" rtl="0">
              <a:lnSpc>
                <a:spcPct val="125000"/>
              </a:lnSpc>
              <a:spcBef>
                <a:spcPts val="0"/>
              </a:spcBef>
              <a:spcAft>
                <a:spcPts val="0"/>
              </a:spcAft>
              <a:buNone/>
            </a:pPr>
            <a:r>
              <a:rPr lang="en-US" sz="1600" b="0" i="0" u="none" strike="noStrike" cap="none" dirty="0">
                <a:solidFill>
                  <a:srgbClr val="00B0F0"/>
                </a:solidFill>
                <a:latin typeface="Calibri"/>
                <a:ea typeface="Calibri"/>
                <a:cs typeface="Calibri"/>
                <a:sym typeface="Calibri"/>
              </a:rPr>
              <a:t>Prompt-based Augmentation</a:t>
            </a:r>
            <a:endParaRPr dirty="0">
              <a:solidFill>
                <a:srgbClr val="00B0F0"/>
              </a:solidFill>
            </a:endParaRPr>
          </a:p>
        </p:txBody>
      </p:sp>
      <p:sp>
        <p:nvSpPr>
          <p:cNvPr id="196" name="Google Shape;196;p7"/>
          <p:cNvSpPr txBox="1"/>
          <p:nvPr/>
        </p:nvSpPr>
        <p:spPr>
          <a:xfrm>
            <a:off x="1193629" y="5410200"/>
            <a:ext cx="2921171" cy="707846"/>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457200" marR="0" lvl="1" indent="0" algn="l" rtl="0">
              <a:lnSpc>
                <a:spcPct val="125000"/>
              </a:lnSpc>
              <a:spcBef>
                <a:spcPts val="0"/>
              </a:spcBef>
              <a:spcAft>
                <a:spcPts val="0"/>
              </a:spcAft>
              <a:buNone/>
            </a:pPr>
            <a:r>
              <a:rPr lang="en-US" sz="1600" b="1" i="0" u="sng" strike="noStrike" cap="none" dirty="0">
                <a:solidFill>
                  <a:schemeClr val="dk1"/>
                </a:solidFill>
                <a:latin typeface="Calibri"/>
                <a:ea typeface="Calibri"/>
                <a:cs typeface="Calibri"/>
                <a:sym typeface="Calibri"/>
              </a:rPr>
              <a:t>How to fuse and align LLM and KG ?</a:t>
            </a:r>
            <a:endParaRPr/>
          </a:p>
        </p:txBody>
      </p:sp>
      <p:sp>
        <p:nvSpPr>
          <p:cNvPr id="3" name="Google Shape;213;p10">
            <a:extLst>
              <a:ext uri="{FF2B5EF4-FFF2-40B4-BE49-F238E27FC236}">
                <a16:creationId xmlns:a16="http://schemas.microsoft.com/office/drawing/2014/main" id="{2FFE0FF9-36AD-5DD2-6BAF-7C6E1DB1F60F}"/>
              </a:ext>
            </a:extLst>
          </p:cNvPr>
          <p:cNvSpPr txBox="1">
            <a:spLocks/>
          </p:cNvSpPr>
          <p:nvPr/>
        </p:nvSpPr>
        <p:spPr>
          <a:xfrm>
            <a:off x="7505700" y="6472262"/>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1"/>
          <p:cNvSpPr txBox="1">
            <a:spLocks noGrp="1"/>
          </p:cNvSpPr>
          <p:nvPr>
            <p:ph type="title"/>
          </p:nvPr>
        </p:nvSpPr>
        <p:spPr>
          <a:xfrm>
            <a:off x="628650" y="31751"/>
            <a:ext cx="7886700" cy="8064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Reasoning Guidelines</a:t>
            </a:r>
            <a:endParaRPr sz="3266" b="1"/>
          </a:p>
        </p:txBody>
      </p:sp>
      <p:sp>
        <p:nvSpPr>
          <p:cNvPr id="251" name="Google Shape;251;p11"/>
          <p:cNvSpPr txBox="1">
            <a:spLocks noGrp="1"/>
          </p:cNvSpPr>
          <p:nvPr>
            <p:ph type="body" idx="1"/>
          </p:nvPr>
        </p:nvSpPr>
        <p:spPr>
          <a:xfrm>
            <a:off x="457200" y="762000"/>
            <a:ext cx="8080184" cy="2398141"/>
          </a:xfrm>
          <a:prstGeom prst="rect">
            <a:avLst/>
          </a:prstGeom>
          <a:noFill/>
          <a:ln>
            <a:noFill/>
          </a:ln>
        </p:spPr>
        <p:txBody>
          <a:bodyPr spcFirstLastPara="1" wrap="square" lIns="91425" tIns="45700" rIns="91425" bIns="45700" anchor="t" anchorCtr="0">
            <a:noAutofit/>
          </a:bodyPr>
          <a:lstStyle/>
          <a:p>
            <a:pPr lvl="0" indent="-274320">
              <a:lnSpc>
                <a:spcPct val="134615"/>
              </a:lnSpc>
              <a:spcBef>
                <a:spcPts val="0"/>
              </a:spcBef>
              <a:buSzPts val="2600"/>
              <a:buFont typeface="Wingdings" pitchFamily="2" charset="2"/>
              <a:buChar char="§"/>
            </a:pPr>
            <a:r>
              <a:rPr lang="en-US" sz="2600" dirty="0"/>
              <a:t>KGs serves as reasoning guidelines to LLMs for QA</a:t>
            </a:r>
            <a:endParaRPr sz="2600" dirty="0"/>
          </a:p>
          <a:p>
            <a:pPr marL="685800" marR="0" lvl="1" indent="-228600" algn="l" rtl="0">
              <a:lnSpc>
                <a:spcPct val="145833"/>
              </a:lnSpc>
              <a:spcBef>
                <a:spcPts val="0"/>
              </a:spcBef>
              <a:spcAft>
                <a:spcPts val="0"/>
              </a:spcAft>
              <a:buClr>
                <a:srgbClr val="00B0F0"/>
              </a:buClr>
              <a:buSzPts val="2400"/>
              <a:buFont typeface="Arial"/>
              <a:buChar char="•"/>
            </a:pPr>
            <a:r>
              <a:rPr lang="en-US" sz="2000" b="1" dirty="0">
                <a:solidFill>
                  <a:srgbClr val="00B0F0"/>
                </a:solidFill>
                <a:latin typeface="Calibri"/>
                <a:ea typeface="Calibri"/>
                <a:cs typeface="Calibri"/>
                <a:sym typeface="Calibri"/>
              </a:rPr>
              <a:t>Offline KG guidelines:</a:t>
            </a:r>
            <a:r>
              <a:rPr lang="en-US" sz="2000" b="1" dirty="0">
                <a:solidFill>
                  <a:schemeClr val="accent1"/>
                </a:solidFill>
                <a:latin typeface="Calibri"/>
                <a:ea typeface="Calibri"/>
                <a:cs typeface="Calibri"/>
                <a:sym typeface="Calibri"/>
              </a:rPr>
              <a:t> </a:t>
            </a:r>
            <a:r>
              <a:rPr lang="en-US" sz="2000" dirty="0">
                <a:solidFill>
                  <a:srgbClr val="000000"/>
                </a:solidFill>
                <a:latin typeface="Calibri"/>
                <a:ea typeface="Calibri"/>
                <a:cs typeface="Calibri"/>
                <a:sym typeface="Calibri"/>
              </a:rPr>
              <a:t>KGs-based reasoning before LLMs reasoning</a:t>
            </a:r>
            <a:endParaRPr sz="2000" dirty="0"/>
          </a:p>
          <a:p>
            <a:pPr marL="685800" marR="0" lvl="1" indent="-228600" algn="l" rtl="0">
              <a:lnSpc>
                <a:spcPct val="145833"/>
              </a:lnSpc>
              <a:spcBef>
                <a:spcPts val="0"/>
              </a:spcBef>
              <a:spcAft>
                <a:spcPts val="0"/>
              </a:spcAft>
              <a:buClr>
                <a:srgbClr val="00B0F0"/>
              </a:buClr>
              <a:buSzPts val="2400"/>
              <a:buFont typeface="Arial"/>
              <a:buChar char="•"/>
            </a:pPr>
            <a:r>
              <a:rPr lang="en-US" sz="2000" b="1" dirty="0">
                <a:solidFill>
                  <a:srgbClr val="00B0F0"/>
                </a:solidFill>
              </a:rPr>
              <a:t>On</a:t>
            </a:r>
            <a:r>
              <a:rPr lang="en-US" sz="2000" b="1" dirty="0">
                <a:solidFill>
                  <a:srgbClr val="00B0F0"/>
                </a:solidFill>
                <a:latin typeface="Calibri"/>
                <a:ea typeface="Calibri"/>
                <a:cs typeface="Calibri"/>
                <a:sym typeface="Calibri"/>
              </a:rPr>
              <a:t>line KG guidelines:</a:t>
            </a:r>
            <a:r>
              <a:rPr lang="en-US" sz="2000" b="1" dirty="0">
                <a:solidFill>
                  <a:schemeClr val="accent1"/>
                </a:solidFill>
                <a:latin typeface="Calibri"/>
                <a:ea typeface="Calibri"/>
                <a:cs typeface="Calibri"/>
                <a:sym typeface="Calibri"/>
              </a:rPr>
              <a:t> </a:t>
            </a:r>
            <a:r>
              <a:rPr lang="en-US" sz="2000" dirty="0">
                <a:solidFill>
                  <a:srgbClr val="000000"/>
                </a:solidFill>
                <a:latin typeface="Calibri"/>
                <a:ea typeface="Calibri"/>
                <a:cs typeface="Calibri"/>
                <a:sym typeface="Calibri"/>
              </a:rPr>
              <a:t>KGs-based reasoning directly involves in LLMs reasoning</a:t>
            </a:r>
            <a:endParaRPr sz="2000" dirty="0"/>
          </a:p>
          <a:p>
            <a:pPr marL="685800" marR="0" lvl="1" indent="-228600" algn="l" rtl="0">
              <a:lnSpc>
                <a:spcPct val="145833"/>
              </a:lnSpc>
              <a:spcBef>
                <a:spcPts val="0"/>
              </a:spcBef>
              <a:spcAft>
                <a:spcPts val="0"/>
              </a:spcAft>
              <a:buClr>
                <a:srgbClr val="00B0F0"/>
              </a:buClr>
              <a:buSzPts val="2400"/>
              <a:buFont typeface="Arial"/>
              <a:buChar char="•"/>
            </a:pPr>
            <a:r>
              <a:rPr lang="en-US" sz="2000" b="1" dirty="0">
                <a:solidFill>
                  <a:srgbClr val="00B0F0"/>
                </a:solidFill>
                <a:latin typeface="Calibri"/>
                <a:ea typeface="Calibri"/>
                <a:cs typeface="Calibri"/>
                <a:sym typeface="Calibri"/>
              </a:rPr>
              <a:t>Agent-based KG guidelines:</a:t>
            </a:r>
            <a:r>
              <a:rPr lang="en-US" sz="2000" b="1" dirty="0">
                <a:solidFill>
                  <a:schemeClr val="accent1"/>
                </a:solidFill>
                <a:latin typeface="Calibri"/>
                <a:ea typeface="Calibri"/>
                <a:cs typeface="Calibri"/>
                <a:sym typeface="Calibri"/>
              </a:rPr>
              <a:t> </a:t>
            </a:r>
            <a:r>
              <a:rPr lang="en-US" sz="2000" dirty="0">
                <a:solidFill>
                  <a:srgbClr val="000000"/>
                </a:solidFill>
                <a:latin typeface="Calibri"/>
                <a:ea typeface="Calibri"/>
                <a:cs typeface="Calibri"/>
                <a:sym typeface="Calibri"/>
              </a:rPr>
              <a:t>Agent-based autonomous reasoning</a:t>
            </a:r>
            <a:endParaRPr sz="2000" dirty="0"/>
          </a:p>
        </p:txBody>
      </p:sp>
      <p:pic>
        <p:nvPicPr>
          <p:cNvPr id="253" name="Google Shape;253;p11" descr="A screenshot of a computer&#10;&#10;AI-generated content may be incorrect."/>
          <p:cNvPicPr preferRelativeResize="0"/>
          <p:nvPr/>
        </p:nvPicPr>
        <p:blipFill rotWithShape="1">
          <a:blip r:embed="rId3" cstate="print">
            <a:alphaModFix/>
          </a:blip>
          <a:srcRect l="48231" t="2552" b="60100"/>
          <a:stretch/>
        </p:blipFill>
        <p:spPr>
          <a:xfrm>
            <a:off x="304800" y="3429000"/>
            <a:ext cx="3858527" cy="2598226"/>
          </a:xfrm>
          <a:prstGeom prst="rect">
            <a:avLst/>
          </a:prstGeom>
          <a:noFill/>
          <a:ln>
            <a:noFill/>
          </a:ln>
        </p:spPr>
      </p:pic>
      <p:grpSp>
        <p:nvGrpSpPr>
          <p:cNvPr id="3" name="Google Shape;254;p11"/>
          <p:cNvGrpSpPr/>
          <p:nvPr/>
        </p:nvGrpSpPr>
        <p:grpSpPr>
          <a:xfrm>
            <a:off x="4312250" y="3416071"/>
            <a:ext cx="4526950" cy="2778038"/>
            <a:chOff x="5398490" y="2924507"/>
            <a:chExt cx="6766893" cy="3096178"/>
          </a:xfrm>
        </p:grpSpPr>
        <p:pic>
          <p:nvPicPr>
            <p:cNvPr id="255" name="Google Shape;255;p11"/>
            <p:cNvPicPr preferRelativeResize="0"/>
            <p:nvPr/>
          </p:nvPicPr>
          <p:blipFill rotWithShape="1">
            <a:blip r:embed="rId4">
              <a:alphaModFix/>
            </a:blip>
            <a:srcRect/>
            <a:stretch/>
          </p:blipFill>
          <p:spPr>
            <a:xfrm>
              <a:off x="5701916" y="2924507"/>
              <a:ext cx="5968659" cy="3096178"/>
            </a:xfrm>
            <a:prstGeom prst="rect">
              <a:avLst/>
            </a:prstGeom>
            <a:noFill/>
            <a:ln>
              <a:noFill/>
            </a:ln>
          </p:spPr>
        </p:pic>
        <p:sp>
          <p:nvSpPr>
            <p:cNvPr id="256" name="Google Shape;256;p11"/>
            <p:cNvSpPr txBox="1"/>
            <p:nvPr/>
          </p:nvSpPr>
          <p:spPr>
            <a:xfrm>
              <a:off x="5398490" y="3161417"/>
              <a:ext cx="1144112" cy="1046175"/>
            </a:xfrm>
            <a:prstGeom prst="rect">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chemeClr val="dk1"/>
                  </a:solidFill>
                  <a:latin typeface="Calibri"/>
                  <a:ea typeface="Calibri"/>
                  <a:cs typeface="Calibri"/>
                  <a:sym typeface="Calibri"/>
                </a:rPr>
                <a:t>Offline explicit reasoning on KG chains</a:t>
              </a:r>
              <a:endParaRPr sz="1100" dirty="0">
                <a:solidFill>
                  <a:schemeClr val="dk1"/>
                </a:solidFill>
                <a:latin typeface="Calibri"/>
                <a:ea typeface="Calibri"/>
                <a:cs typeface="Calibri"/>
                <a:sym typeface="Calibri"/>
              </a:endParaRPr>
            </a:p>
          </p:txBody>
        </p:sp>
        <p:sp>
          <p:nvSpPr>
            <p:cNvPr id="257" name="Google Shape;257;p11"/>
            <p:cNvSpPr txBox="1"/>
            <p:nvPr/>
          </p:nvSpPr>
          <p:spPr>
            <a:xfrm>
              <a:off x="10989382" y="4715021"/>
              <a:ext cx="1176001" cy="668850"/>
            </a:xfrm>
            <a:prstGeom prst="rect">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dirty="0">
                  <a:solidFill>
                    <a:schemeClr val="dk1"/>
                  </a:solidFill>
                  <a:latin typeface="Calibri"/>
                  <a:ea typeface="Calibri"/>
                  <a:cs typeface="Calibri"/>
                  <a:sym typeface="Calibri"/>
                </a:rPr>
                <a:t>Online </a:t>
              </a:r>
            </a:p>
            <a:p>
              <a:pPr marL="0" marR="0" lvl="0" indent="0" algn="ctr" rtl="0">
                <a:spcBef>
                  <a:spcPts val="0"/>
                </a:spcBef>
                <a:spcAft>
                  <a:spcPts val="0"/>
                </a:spcAft>
                <a:buNone/>
              </a:pPr>
              <a:r>
                <a:rPr lang="en-US" sz="1100" b="1" dirty="0">
                  <a:solidFill>
                    <a:schemeClr val="dk1"/>
                  </a:solidFill>
                  <a:latin typeface="Calibri"/>
                  <a:ea typeface="Calibri"/>
                  <a:cs typeface="Calibri"/>
                  <a:sym typeface="Calibri"/>
                </a:rPr>
                <a:t>implicit </a:t>
              </a:r>
              <a:endParaRPr sz="1100" dirty="0"/>
            </a:p>
            <a:p>
              <a:pPr marL="0" marR="0" lvl="0" indent="0" algn="ctr" rtl="0">
                <a:spcBef>
                  <a:spcPts val="0"/>
                </a:spcBef>
                <a:spcAft>
                  <a:spcPts val="0"/>
                </a:spcAft>
                <a:buNone/>
              </a:pPr>
              <a:r>
                <a:rPr lang="en-US" sz="1100" b="1" dirty="0">
                  <a:solidFill>
                    <a:schemeClr val="dk1"/>
                  </a:solidFill>
                  <a:latin typeface="Calibri"/>
                  <a:ea typeface="Calibri"/>
                  <a:cs typeface="Calibri"/>
                  <a:sym typeface="Calibri"/>
                </a:rPr>
                <a:t>reasoning</a:t>
              </a:r>
              <a:endParaRPr sz="1100" dirty="0">
                <a:solidFill>
                  <a:schemeClr val="dk1"/>
                </a:solidFill>
                <a:latin typeface="Calibri"/>
                <a:ea typeface="Calibri"/>
                <a:cs typeface="Calibri"/>
                <a:sym typeface="Calibri"/>
              </a:endParaRPr>
            </a:p>
          </p:txBody>
        </p:sp>
      </p:grpSp>
      <p:sp>
        <p:nvSpPr>
          <p:cNvPr id="258" name="Google Shape;258;p11"/>
          <p:cNvSpPr txBox="1"/>
          <p:nvPr/>
        </p:nvSpPr>
        <p:spPr>
          <a:xfrm>
            <a:off x="381000" y="6324600"/>
            <a:ext cx="8007104"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dirty="0">
                <a:solidFill>
                  <a:srgbClr val="222222"/>
                </a:solidFill>
                <a:latin typeface="Arial"/>
                <a:ea typeface="Arial"/>
                <a:cs typeface="Arial"/>
                <a:sym typeface="Arial"/>
              </a:rPr>
              <a:t>Liu, </a:t>
            </a:r>
            <a:r>
              <a:rPr lang="en-US" sz="1100" b="0" i="0" dirty="0" err="1">
                <a:solidFill>
                  <a:srgbClr val="222222"/>
                </a:solidFill>
                <a:latin typeface="Arial"/>
                <a:ea typeface="Arial"/>
                <a:cs typeface="Arial"/>
                <a:sym typeface="Arial"/>
              </a:rPr>
              <a:t>Guangyi</a:t>
            </a:r>
            <a:r>
              <a:rPr lang="en-US" sz="1100" b="0" i="0" dirty="0">
                <a:solidFill>
                  <a:srgbClr val="222222"/>
                </a:solidFill>
                <a:latin typeface="Arial"/>
                <a:ea typeface="Arial"/>
                <a:cs typeface="Arial"/>
                <a:sym typeface="Arial"/>
              </a:rPr>
              <a:t>, et al. Dual Reasoning: A GNN-LLM Collaborative Framework for Knowledge Graph Question Answering.  CPAL, (2025</a:t>
            </a:r>
            <a:r>
              <a:rPr lang="en-US" sz="1100" dirty="0">
                <a:solidFill>
                  <a:srgbClr val="222222"/>
                </a:solidFill>
                <a:latin typeface="Arial"/>
                <a:ea typeface="Arial"/>
                <a:cs typeface="Arial"/>
                <a:sym typeface="Arial"/>
              </a:rPr>
              <a:t>).</a:t>
            </a:r>
            <a:endParaRPr sz="1100">
              <a:solidFill>
                <a:schemeClr val="dk1"/>
              </a:solidFill>
              <a:latin typeface="Calibri"/>
              <a:ea typeface="Calibri"/>
              <a:cs typeface="Calibri"/>
              <a:sym typeface="Calibri"/>
            </a:endParaRPr>
          </a:p>
        </p:txBody>
      </p:sp>
      <p:sp>
        <p:nvSpPr>
          <p:cNvPr id="4" name="Google Shape;213;p10">
            <a:extLst>
              <a:ext uri="{FF2B5EF4-FFF2-40B4-BE49-F238E27FC236}">
                <a16:creationId xmlns:a16="http://schemas.microsoft.com/office/drawing/2014/main" id="{8F2ECA91-8B50-AC01-98D9-0FDF8FFC27F2}"/>
              </a:ext>
            </a:extLst>
          </p:cNvPr>
          <p:cNvSpPr txBox="1">
            <a:spLocks/>
          </p:cNvSpPr>
          <p:nvPr/>
        </p:nvSpPr>
        <p:spPr>
          <a:xfrm>
            <a:off x="7508684" y="6450039"/>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4"/>
          <p:cNvSpPr txBox="1">
            <a:spLocks noGrp="1"/>
          </p:cNvSpPr>
          <p:nvPr>
            <p:ph type="title"/>
          </p:nvPr>
        </p:nvSpPr>
        <p:spPr>
          <a:xfrm>
            <a:off x="628650" y="31751"/>
            <a:ext cx="7886700" cy="6540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Reasoning Guidelines</a:t>
            </a:r>
            <a:endParaRPr sz="3266" b="1"/>
          </a:p>
        </p:txBody>
      </p:sp>
      <p:sp>
        <p:nvSpPr>
          <p:cNvPr id="292" name="Google Shape;292;p14"/>
          <p:cNvSpPr txBox="1">
            <a:spLocks noGrp="1"/>
          </p:cNvSpPr>
          <p:nvPr>
            <p:ph type="body" idx="1"/>
          </p:nvPr>
        </p:nvSpPr>
        <p:spPr>
          <a:xfrm>
            <a:off x="228600" y="533400"/>
            <a:ext cx="8080184" cy="2398141"/>
          </a:xfrm>
          <a:prstGeom prst="rect">
            <a:avLst/>
          </a:prstGeom>
          <a:noFill/>
          <a:ln>
            <a:noFill/>
          </a:ln>
        </p:spPr>
        <p:txBody>
          <a:bodyPr spcFirstLastPara="1" wrap="square" lIns="91425" tIns="45700" rIns="91425" bIns="45700" anchor="t" anchorCtr="0">
            <a:noAutofit/>
          </a:bodyPr>
          <a:lstStyle/>
          <a:p>
            <a:pPr lvl="0" indent="-274320">
              <a:lnSpc>
                <a:spcPct val="134615"/>
              </a:lnSpc>
              <a:spcBef>
                <a:spcPts val="0"/>
              </a:spcBef>
              <a:buSzPts val="2600"/>
              <a:buFont typeface="Wingdings" pitchFamily="2" charset="2"/>
              <a:buChar char="§"/>
            </a:pPr>
            <a:r>
              <a:rPr lang="en-US" sz="2600" dirty="0"/>
              <a:t>Online KG Guidelines</a:t>
            </a:r>
            <a:endParaRPr sz="2600" dirty="0"/>
          </a:p>
          <a:p>
            <a:pPr marL="685800" marR="0" lvl="1" indent="-215900" algn="l" rtl="0">
              <a:lnSpc>
                <a:spcPct val="134615"/>
              </a:lnSpc>
              <a:spcBef>
                <a:spcPts val="0"/>
              </a:spcBef>
              <a:spcAft>
                <a:spcPts val="0"/>
              </a:spcAft>
              <a:buClr>
                <a:srgbClr val="000000"/>
              </a:buClr>
              <a:buSzPts val="2400"/>
              <a:buFont typeface="Arial"/>
              <a:buChar char="•"/>
            </a:pPr>
            <a:r>
              <a:rPr lang="en-US" sz="2000" b="0" i="0" u="none" strike="noStrike" cap="none" dirty="0">
                <a:solidFill>
                  <a:srgbClr val="000000"/>
                </a:solidFill>
                <a:latin typeface="Calibri"/>
                <a:ea typeface="Calibri"/>
                <a:cs typeface="Calibri"/>
                <a:sym typeface="Calibri"/>
              </a:rPr>
              <a:t>KG-based </a:t>
            </a:r>
            <a:r>
              <a:rPr lang="en-US" sz="2000" b="0" i="0" u="none" strike="noStrike" cap="none" dirty="0" err="1">
                <a:solidFill>
                  <a:srgbClr val="000000"/>
                </a:solidFill>
                <a:latin typeface="Calibri"/>
                <a:ea typeface="Calibri"/>
                <a:cs typeface="Calibri"/>
                <a:sym typeface="Calibri"/>
              </a:rPr>
              <a:t>CoT</a:t>
            </a:r>
            <a:r>
              <a:rPr lang="en-US" sz="2000" b="0" i="0" u="none" strike="noStrike" cap="none" dirty="0">
                <a:solidFill>
                  <a:srgbClr val="000000"/>
                </a:solidFill>
                <a:latin typeface="Calibri"/>
                <a:ea typeface="Calibri"/>
                <a:cs typeface="Calibri"/>
                <a:sym typeface="Calibri"/>
              </a:rPr>
              <a:t> Reasoning for KGQA [EMNLP, 2024]</a:t>
            </a:r>
            <a:endParaRPr sz="2000" dirty="0"/>
          </a:p>
          <a:p>
            <a:pPr marL="1143000" marR="0" lvl="2" indent="-228600" algn="l" rtl="0">
              <a:lnSpc>
                <a:spcPct val="156250"/>
              </a:lnSpc>
              <a:spcBef>
                <a:spcPts val="0"/>
              </a:spcBef>
              <a:spcAft>
                <a:spcPts val="0"/>
              </a:spcAft>
              <a:buClr>
                <a:srgbClr val="000000"/>
              </a:buClr>
              <a:buSzPts val="1600"/>
              <a:buFont typeface="Calibri"/>
              <a:buChar char="-"/>
            </a:pPr>
            <a:r>
              <a:rPr lang="en-US" sz="1600" dirty="0">
                <a:solidFill>
                  <a:srgbClr val="000000"/>
                </a:solidFill>
                <a:latin typeface="Calibri"/>
                <a:ea typeface="Calibri"/>
                <a:cs typeface="Calibri"/>
                <a:sym typeface="Calibri"/>
              </a:rPr>
              <a:t>Integrate the reasoning process and subgraphs into knowledge retrieval </a:t>
            </a:r>
            <a:endParaRPr sz="1600" b="0" i="0" u="none" strike="noStrike" cap="none" dirty="0">
              <a:solidFill>
                <a:srgbClr val="000000"/>
              </a:solidFill>
              <a:latin typeface="Calibri"/>
              <a:ea typeface="Calibri"/>
              <a:cs typeface="Calibri"/>
              <a:sym typeface="Calibri"/>
            </a:endParaRPr>
          </a:p>
          <a:p>
            <a:pPr marL="1143000" marR="0" lvl="2" indent="-228600" algn="l" rtl="0">
              <a:lnSpc>
                <a:spcPct val="156250"/>
              </a:lnSpc>
              <a:spcBef>
                <a:spcPts val="0"/>
              </a:spcBef>
              <a:spcAft>
                <a:spcPts val="0"/>
              </a:spcAft>
              <a:buClr>
                <a:srgbClr val="000000"/>
              </a:buClr>
              <a:buSzPts val="1600"/>
              <a:buFont typeface="Calibri"/>
              <a:buChar char="-"/>
            </a:pPr>
            <a:r>
              <a:rPr lang="en-US" sz="1600" b="0" i="0" u="none" strike="noStrike" cap="none" dirty="0">
                <a:solidFill>
                  <a:srgbClr val="000000"/>
                </a:solidFill>
                <a:latin typeface="Calibri"/>
                <a:ea typeface="Calibri"/>
                <a:cs typeface="Calibri"/>
                <a:sym typeface="Calibri"/>
              </a:rPr>
              <a:t>Employ instruction tuning and continual pre-training to learn the KG reasoning</a:t>
            </a:r>
            <a:endParaRPr dirty="0"/>
          </a:p>
          <a:p>
            <a:pPr marL="457200" lvl="1" indent="0" algn="l" rtl="0">
              <a:lnSpc>
                <a:spcPct val="134615"/>
              </a:lnSpc>
              <a:spcBef>
                <a:spcPts val="0"/>
              </a:spcBef>
              <a:spcAft>
                <a:spcPts val="0"/>
              </a:spcAft>
              <a:buClr>
                <a:schemeClr val="dk1"/>
              </a:buClr>
              <a:buSzPts val="2600"/>
              <a:buNone/>
            </a:pPr>
            <a:r>
              <a:rPr lang="en-US" sz="2600" dirty="0"/>
              <a:t>	</a:t>
            </a:r>
            <a:endParaRPr sz="1600" dirty="0"/>
          </a:p>
          <a:p>
            <a:pPr marL="457200" lvl="1" indent="0" algn="l" rtl="0">
              <a:lnSpc>
                <a:spcPct val="134615"/>
              </a:lnSpc>
              <a:spcBef>
                <a:spcPts val="0"/>
              </a:spcBef>
              <a:spcAft>
                <a:spcPts val="0"/>
              </a:spcAft>
              <a:buClr>
                <a:schemeClr val="dk1"/>
              </a:buClr>
              <a:buSzPts val="2600"/>
              <a:buNone/>
            </a:pPr>
            <a:endParaRPr sz="2600" dirty="0"/>
          </a:p>
          <a:p>
            <a:pPr marL="457200" lvl="1" indent="0" algn="l" rtl="0">
              <a:lnSpc>
                <a:spcPct val="134615"/>
              </a:lnSpc>
              <a:spcBef>
                <a:spcPts val="0"/>
              </a:spcBef>
              <a:spcAft>
                <a:spcPts val="0"/>
              </a:spcAft>
              <a:buClr>
                <a:schemeClr val="dk1"/>
              </a:buClr>
              <a:buSzPts val="2600"/>
              <a:buNone/>
            </a:pPr>
            <a:endParaRPr sz="2600" dirty="0"/>
          </a:p>
        </p:txBody>
      </p:sp>
      <p:sp>
        <p:nvSpPr>
          <p:cNvPr id="294" name="Google Shape;294;p14"/>
          <p:cNvSpPr txBox="1"/>
          <p:nvPr/>
        </p:nvSpPr>
        <p:spPr>
          <a:xfrm>
            <a:off x="381000" y="6400800"/>
            <a:ext cx="8007075"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dirty="0" err="1">
                <a:solidFill>
                  <a:srgbClr val="222222"/>
                </a:solidFill>
                <a:latin typeface="Arial"/>
                <a:ea typeface="Arial"/>
                <a:cs typeface="Arial"/>
                <a:sym typeface="Arial"/>
              </a:rPr>
              <a:t>Ji</a:t>
            </a:r>
            <a:r>
              <a:rPr lang="en-US" sz="1100" b="0" i="0" dirty="0">
                <a:solidFill>
                  <a:srgbClr val="222222"/>
                </a:solidFill>
                <a:latin typeface="Arial"/>
                <a:ea typeface="Arial"/>
                <a:cs typeface="Arial"/>
                <a:sym typeface="Arial"/>
              </a:rPr>
              <a:t>, </a:t>
            </a:r>
            <a:r>
              <a:rPr lang="en-US" sz="1100" b="0" i="0" dirty="0" err="1">
                <a:solidFill>
                  <a:srgbClr val="222222"/>
                </a:solidFill>
                <a:latin typeface="Arial"/>
                <a:ea typeface="Arial"/>
                <a:cs typeface="Arial"/>
                <a:sym typeface="Arial"/>
              </a:rPr>
              <a:t>Yixin</a:t>
            </a:r>
            <a:r>
              <a:rPr lang="en-US" sz="1100" b="0" i="0" dirty="0">
                <a:solidFill>
                  <a:srgbClr val="222222"/>
                </a:solidFill>
                <a:latin typeface="Arial"/>
                <a:ea typeface="Arial"/>
                <a:cs typeface="Arial"/>
                <a:sym typeface="Arial"/>
              </a:rPr>
              <a:t>, et al. Retrieval and reasoning on KGs: Integrate knowledge graphs into large language models for complex question answering.</a:t>
            </a:r>
            <a:r>
              <a:rPr lang="en-US" sz="1100" i="1" dirty="0">
                <a:solidFill>
                  <a:srgbClr val="222222"/>
                </a:solidFill>
              </a:rPr>
              <a:t> </a:t>
            </a:r>
            <a:r>
              <a:rPr lang="en-US" sz="1100" b="0" i="1" dirty="0">
                <a:solidFill>
                  <a:srgbClr val="222222"/>
                </a:solidFill>
                <a:latin typeface="Arial"/>
                <a:ea typeface="Arial"/>
                <a:cs typeface="Arial"/>
                <a:sym typeface="Arial"/>
              </a:rPr>
              <a:t>EMNLP</a:t>
            </a:r>
            <a:r>
              <a:rPr lang="en-US" sz="1100" b="0" i="0" dirty="0">
                <a:solidFill>
                  <a:srgbClr val="222222"/>
                </a:solidFill>
                <a:latin typeface="Arial"/>
                <a:ea typeface="Arial"/>
                <a:cs typeface="Arial"/>
                <a:sym typeface="Arial"/>
              </a:rPr>
              <a:t>. (2024). </a:t>
            </a:r>
            <a:endParaRPr sz="1100">
              <a:solidFill>
                <a:schemeClr val="dk1"/>
              </a:solidFill>
              <a:latin typeface="Calibri"/>
              <a:ea typeface="Calibri"/>
              <a:cs typeface="Calibri"/>
              <a:sym typeface="Calibri"/>
            </a:endParaRPr>
          </a:p>
        </p:txBody>
      </p:sp>
      <p:pic>
        <p:nvPicPr>
          <p:cNvPr id="17" name="Google Shape;295;p14"/>
          <p:cNvPicPr preferRelativeResize="0"/>
          <p:nvPr/>
        </p:nvPicPr>
        <p:blipFill rotWithShape="1">
          <a:blip r:embed="rId3">
            <a:alphaModFix/>
          </a:blip>
          <a:srcRect/>
          <a:stretch/>
        </p:blipFill>
        <p:spPr>
          <a:xfrm>
            <a:off x="228600" y="3429001"/>
            <a:ext cx="5638799" cy="2370574"/>
          </a:xfrm>
          <a:prstGeom prst="rect">
            <a:avLst/>
          </a:prstGeom>
          <a:noFill/>
          <a:ln>
            <a:noFill/>
          </a:ln>
        </p:spPr>
      </p:pic>
      <p:pic>
        <p:nvPicPr>
          <p:cNvPr id="18" name="Google Shape;296;p14"/>
          <p:cNvPicPr preferRelativeResize="0"/>
          <p:nvPr/>
        </p:nvPicPr>
        <p:blipFill rotWithShape="1">
          <a:blip r:embed="rId4">
            <a:alphaModFix/>
          </a:blip>
          <a:srcRect/>
          <a:stretch/>
        </p:blipFill>
        <p:spPr>
          <a:xfrm>
            <a:off x="6172201" y="2286000"/>
            <a:ext cx="2667000" cy="1740399"/>
          </a:xfrm>
          <a:prstGeom prst="rect">
            <a:avLst/>
          </a:prstGeom>
          <a:noFill/>
          <a:ln>
            <a:noFill/>
          </a:ln>
        </p:spPr>
      </p:pic>
      <p:pic>
        <p:nvPicPr>
          <p:cNvPr id="19" name="Google Shape;297;p14"/>
          <p:cNvPicPr preferRelativeResize="0"/>
          <p:nvPr/>
        </p:nvPicPr>
        <p:blipFill rotWithShape="1">
          <a:blip r:embed="rId5">
            <a:alphaModFix/>
          </a:blip>
          <a:srcRect/>
          <a:stretch/>
        </p:blipFill>
        <p:spPr>
          <a:xfrm>
            <a:off x="6117763" y="4038600"/>
            <a:ext cx="2721437" cy="2376813"/>
          </a:xfrm>
          <a:prstGeom prst="rect">
            <a:avLst/>
          </a:prstGeom>
          <a:noFill/>
          <a:ln>
            <a:noFill/>
          </a:ln>
        </p:spPr>
      </p:pic>
      <p:cxnSp>
        <p:nvCxnSpPr>
          <p:cNvPr id="20" name="Google Shape;304;p14"/>
          <p:cNvCxnSpPr/>
          <p:nvPr/>
        </p:nvCxnSpPr>
        <p:spPr>
          <a:xfrm flipV="1">
            <a:off x="1981200" y="3352800"/>
            <a:ext cx="4191000" cy="317100"/>
          </a:xfrm>
          <a:prstGeom prst="bentConnector3">
            <a:avLst>
              <a:gd name="adj1" fmla="val -609"/>
            </a:avLst>
          </a:prstGeom>
          <a:noFill/>
          <a:ln w="19050" cap="flat" cmpd="sng">
            <a:solidFill>
              <a:schemeClr val="accent2"/>
            </a:solidFill>
            <a:prstDash val="solid"/>
            <a:round/>
            <a:headEnd type="none" w="sm" len="sm"/>
            <a:tailEnd type="stealth" w="med" len="med"/>
          </a:ln>
        </p:spPr>
      </p:cxnSp>
      <p:cxnSp>
        <p:nvCxnSpPr>
          <p:cNvPr id="23" name="Google Shape;305;p14"/>
          <p:cNvCxnSpPr/>
          <p:nvPr/>
        </p:nvCxnSpPr>
        <p:spPr>
          <a:xfrm>
            <a:off x="5791200" y="5105400"/>
            <a:ext cx="505800" cy="495000"/>
          </a:xfrm>
          <a:prstGeom prst="bentConnector3">
            <a:avLst>
              <a:gd name="adj1" fmla="val 50000"/>
            </a:avLst>
          </a:prstGeom>
          <a:noFill/>
          <a:ln w="19050" cap="flat" cmpd="sng">
            <a:solidFill>
              <a:schemeClr val="accent2"/>
            </a:solidFill>
            <a:prstDash val="solid"/>
            <a:round/>
            <a:headEnd type="none" w="sm" len="sm"/>
            <a:tailEnd type="stealth" w="med" len="med"/>
          </a:ln>
        </p:spPr>
      </p:cxnSp>
      <p:sp>
        <p:nvSpPr>
          <p:cNvPr id="3" name="Google Shape;213;p10">
            <a:extLst>
              <a:ext uri="{FF2B5EF4-FFF2-40B4-BE49-F238E27FC236}">
                <a16:creationId xmlns:a16="http://schemas.microsoft.com/office/drawing/2014/main" id="{F9D28451-7B4C-3544-1731-91DD4C2EFE59}"/>
              </a:ext>
            </a:extLst>
          </p:cNvPr>
          <p:cNvSpPr txBox="1">
            <a:spLocks/>
          </p:cNvSpPr>
          <p:nvPr/>
        </p:nvSpPr>
        <p:spPr>
          <a:xfrm>
            <a:off x="7664122" y="6489903"/>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6"/>
          <p:cNvSpPr txBox="1">
            <a:spLocks noGrp="1"/>
          </p:cNvSpPr>
          <p:nvPr>
            <p:ph type="title"/>
          </p:nvPr>
        </p:nvSpPr>
        <p:spPr>
          <a:xfrm>
            <a:off x="628650" y="31751"/>
            <a:ext cx="7886700" cy="8064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Reasoning Guidelines</a:t>
            </a:r>
            <a:endParaRPr sz="3266" b="1"/>
          </a:p>
        </p:txBody>
      </p:sp>
      <p:sp>
        <p:nvSpPr>
          <p:cNvPr id="325" name="Google Shape;325;p16"/>
          <p:cNvSpPr txBox="1">
            <a:spLocks noGrp="1"/>
          </p:cNvSpPr>
          <p:nvPr>
            <p:ph type="body" idx="1"/>
          </p:nvPr>
        </p:nvSpPr>
        <p:spPr>
          <a:xfrm>
            <a:off x="381000" y="649859"/>
            <a:ext cx="8080184" cy="2398141"/>
          </a:xfrm>
          <a:prstGeom prst="rect">
            <a:avLst/>
          </a:prstGeom>
          <a:noFill/>
          <a:ln>
            <a:noFill/>
          </a:ln>
        </p:spPr>
        <p:txBody>
          <a:bodyPr spcFirstLastPara="1" wrap="square" lIns="91425" tIns="45700" rIns="91425" bIns="45700" anchor="t" anchorCtr="0">
            <a:noAutofit/>
          </a:bodyPr>
          <a:lstStyle/>
          <a:p>
            <a:pPr lvl="0" indent="-274320">
              <a:lnSpc>
                <a:spcPct val="134615"/>
              </a:lnSpc>
              <a:spcBef>
                <a:spcPts val="0"/>
              </a:spcBef>
              <a:buSzPts val="2600"/>
              <a:buFont typeface="Wingdings" pitchFamily="2" charset="2"/>
              <a:buChar char="§"/>
            </a:pPr>
            <a:r>
              <a:rPr lang="en-US" sz="2600" dirty="0"/>
              <a:t>Agent based Reasoning </a:t>
            </a:r>
            <a:endParaRPr sz="2600" dirty="0"/>
          </a:p>
          <a:p>
            <a:pPr marL="685800" marR="0" lvl="1" indent="-228600" algn="l" rtl="0">
              <a:lnSpc>
                <a:spcPct val="145833"/>
              </a:lnSpc>
              <a:spcBef>
                <a:spcPts val="0"/>
              </a:spcBef>
              <a:spcAft>
                <a:spcPts val="0"/>
              </a:spcAft>
              <a:buClr>
                <a:srgbClr val="000000"/>
              </a:buClr>
              <a:buSzPts val="2400"/>
              <a:buFont typeface="Arial"/>
              <a:buChar char="•"/>
            </a:pPr>
            <a:r>
              <a:rPr lang="en-US" sz="2000" dirty="0">
                <a:solidFill>
                  <a:srgbClr val="000000"/>
                </a:solidFill>
                <a:latin typeface="Calibri"/>
                <a:ea typeface="Calibri"/>
                <a:cs typeface="Calibri"/>
                <a:sym typeface="Calibri"/>
              </a:rPr>
              <a:t>KG-Agent: Agent-based autonomous reasoning for KGQA [ACL 2025] </a:t>
            </a:r>
            <a:endParaRPr sz="2000" dirty="0"/>
          </a:p>
          <a:p>
            <a:pPr marL="457200" marR="0" lvl="1" indent="0" algn="l" rtl="0">
              <a:lnSpc>
                <a:spcPct val="134615"/>
              </a:lnSpc>
              <a:spcBef>
                <a:spcPts val="0"/>
              </a:spcBef>
              <a:spcAft>
                <a:spcPts val="0"/>
              </a:spcAft>
              <a:buClr>
                <a:schemeClr val="dk1"/>
              </a:buClr>
              <a:buSzPts val="2600"/>
              <a:buNone/>
            </a:pPr>
            <a:endParaRPr sz="2600" dirty="0"/>
          </a:p>
        </p:txBody>
      </p:sp>
      <p:sp>
        <p:nvSpPr>
          <p:cNvPr id="327" name="Google Shape;327;p16"/>
          <p:cNvSpPr txBox="1"/>
          <p:nvPr/>
        </p:nvSpPr>
        <p:spPr>
          <a:xfrm>
            <a:off x="381000" y="6400800"/>
            <a:ext cx="8007104" cy="430847"/>
          </a:xfrm>
          <a:prstGeom prst="rect">
            <a:avLst/>
          </a:prstGeom>
          <a:noFill/>
          <a:ln>
            <a:noFill/>
          </a:ln>
        </p:spPr>
        <p:txBody>
          <a:bodyPr spcFirstLastPara="1" wrap="square" lIns="91425" tIns="45700" rIns="91425" bIns="45700" anchor="t" anchorCtr="0">
            <a:spAutoFit/>
          </a:bodyPr>
          <a:lstStyle/>
          <a:p>
            <a:pPr lvl="0"/>
            <a:r>
              <a:rPr lang="en-US" sz="1100" b="0" i="0" dirty="0">
                <a:solidFill>
                  <a:srgbClr val="222222"/>
                </a:solidFill>
                <a:latin typeface="Arial"/>
                <a:ea typeface="Arial"/>
                <a:cs typeface="Arial"/>
                <a:sym typeface="Arial"/>
              </a:rPr>
              <a:t>Jiang, </a:t>
            </a:r>
            <a:r>
              <a:rPr lang="en-US" sz="1100" b="0" i="0" dirty="0" err="1">
                <a:solidFill>
                  <a:srgbClr val="222222"/>
                </a:solidFill>
                <a:latin typeface="Arial"/>
                <a:ea typeface="Arial"/>
                <a:cs typeface="Arial"/>
                <a:sym typeface="Arial"/>
              </a:rPr>
              <a:t>Jinhao</a:t>
            </a:r>
            <a:r>
              <a:rPr lang="en-US" sz="1100" b="0" i="0" dirty="0">
                <a:solidFill>
                  <a:srgbClr val="222222"/>
                </a:solidFill>
                <a:latin typeface="Arial"/>
                <a:ea typeface="Arial"/>
                <a:cs typeface="Arial"/>
                <a:sym typeface="Arial"/>
              </a:rPr>
              <a:t>, et al. KG-Agent: An efficient autonomous agent framework for complex reasoning over knowledge graph. </a:t>
            </a:r>
            <a:r>
              <a:rPr lang="en-US" sz="1100" dirty="0">
                <a:solidFill>
                  <a:srgbClr val="222222"/>
                </a:solidFill>
                <a:latin typeface="Arial"/>
                <a:ea typeface="Arial"/>
                <a:cs typeface="Arial"/>
                <a:sym typeface="Arial"/>
              </a:rPr>
              <a:t> https://aclanthology.org/2025.acl-long.468/ </a:t>
            </a:r>
            <a:r>
              <a:rPr lang="en-US" sz="1100" b="0" i="0" dirty="0">
                <a:solidFill>
                  <a:srgbClr val="222222"/>
                </a:solidFill>
                <a:latin typeface="Arial"/>
                <a:ea typeface="Arial"/>
                <a:cs typeface="Arial"/>
                <a:sym typeface="Arial"/>
              </a:rPr>
              <a:t> (2025).</a:t>
            </a:r>
            <a:endParaRPr sz="1100">
              <a:solidFill>
                <a:schemeClr val="dk1"/>
              </a:solidFill>
              <a:latin typeface="Calibri"/>
              <a:ea typeface="Calibri"/>
              <a:cs typeface="Calibri"/>
              <a:sym typeface="Calibri"/>
            </a:endParaRPr>
          </a:p>
        </p:txBody>
      </p:sp>
      <p:pic>
        <p:nvPicPr>
          <p:cNvPr id="328" name="Google Shape;328;p16"/>
          <p:cNvPicPr preferRelativeResize="0"/>
          <p:nvPr/>
        </p:nvPicPr>
        <p:blipFill rotWithShape="1">
          <a:blip r:embed="rId3">
            <a:alphaModFix/>
          </a:blip>
          <a:srcRect/>
          <a:stretch/>
        </p:blipFill>
        <p:spPr>
          <a:xfrm>
            <a:off x="609600" y="1905000"/>
            <a:ext cx="5214071" cy="3996985"/>
          </a:xfrm>
          <a:prstGeom prst="rect">
            <a:avLst/>
          </a:prstGeom>
          <a:noFill/>
          <a:ln>
            <a:noFill/>
          </a:ln>
        </p:spPr>
      </p:pic>
      <p:sp>
        <p:nvSpPr>
          <p:cNvPr id="329" name="Google Shape;329;p16"/>
          <p:cNvSpPr txBox="1"/>
          <p:nvPr/>
        </p:nvSpPr>
        <p:spPr>
          <a:xfrm>
            <a:off x="381000" y="5943600"/>
            <a:ext cx="723337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Example of instruction fine-tuning data synthesis and KG reasoning for the input-output pairs</a:t>
            </a:r>
            <a:endParaRPr sz="1400" dirty="0">
              <a:solidFill>
                <a:schemeClr val="dk1"/>
              </a:solidFill>
              <a:latin typeface="Calibri"/>
              <a:ea typeface="Calibri"/>
              <a:cs typeface="Calibri"/>
              <a:sym typeface="Calibri"/>
            </a:endParaRPr>
          </a:p>
        </p:txBody>
      </p:sp>
      <p:grpSp>
        <p:nvGrpSpPr>
          <p:cNvPr id="3" name="Google Shape;330;p16"/>
          <p:cNvGrpSpPr/>
          <p:nvPr/>
        </p:nvGrpSpPr>
        <p:grpSpPr>
          <a:xfrm>
            <a:off x="6248400" y="2057400"/>
            <a:ext cx="2638607" cy="2007044"/>
            <a:chOff x="8353426" y="2533400"/>
            <a:chExt cx="3518143" cy="2007044"/>
          </a:xfrm>
        </p:grpSpPr>
        <p:sp>
          <p:nvSpPr>
            <p:cNvPr id="331" name="Google Shape;331;p16"/>
            <p:cNvSpPr txBox="1"/>
            <p:nvPr/>
          </p:nvSpPr>
          <p:spPr>
            <a:xfrm>
              <a:off x="8613219" y="2533400"/>
              <a:ext cx="2736518" cy="523180"/>
            </a:xfrm>
            <a:prstGeom prst="rect">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Instruction-tuned LLM for planner</a:t>
              </a:r>
              <a:endParaRPr sz="1400">
                <a:solidFill>
                  <a:schemeClr val="dk1"/>
                </a:solidFill>
                <a:latin typeface="Calibri"/>
                <a:ea typeface="Calibri"/>
                <a:cs typeface="Calibri"/>
                <a:sym typeface="Calibri"/>
              </a:endParaRPr>
            </a:p>
          </p:txBody>
        </p:sp>
        <p:sp>
          <p:nvSpPr>
            <p:cNvPr id="332" name="Google Shape;332;p16"/>
            <p:cNvSpPr txBox="1"/>
            <p:nvPr/>
          </p:nvSpPr>
          <p:spPr>
            <a:xfrm>
              <a:off x="8409750" y="3282201"/>
              <a:ext cx="3414268" cy="523180"/>
            </a:xfrm>
            <a:prstGeom prst="rect">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KG-based executor for knowledge updating</a:t>
              </a:r>
              <a:endParaRPr sz="1400">
                <a:solidFill>
                  <a:schemeClr val="dk1"/>
                </a:solidFill>
                <a:latin typeface="Calibri"/>
                <a:ea typeface="Calibri"/>
                <a:cs typeface="Calibri"/>
                <a:sym typeface="Calibri"/>
              </a:endParaRPr>
            </a:p>
          </p:txBody>
        </p:sp>
        <p:sp>
          <p:nvSpPr>
            <p:cNvPr id="333" name="Google Shape;333;p16"/>
            <p:cNvSpPr txBox="1"/>
            <p:nvPr/>
          </p:nvSpPr>
          <p:spPr>
            <a:xfrm>
              <a:off x="8353426" y="4017264"/>
              <a:ext cx="3518143" cy="523180"/>
            </a:xfrm>
            <a:prstGeom prst="rect">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Agent-based autonomous reasoning over KG</a:t>
              </a:r>
              <a:endParaRPr sz="1400">
                <a:solidFill>
                  <a:schemeClr val="dk1"/>
                </a:solidFill>
                <a:latin typeface="Calibri"/>
                <a:ea typeface="Calibri"/>
                <a:cs typeface="Calibri"/>
                <a:sym typeface="Calibri"/>
              </a:endParaRPr>
            </a:p>
          </p:txBody>
        </p:sp>
        <p:cxnSp>
          <p:nvCxnSpPr>
            <p:cNvPr id="334" name="Google Shape;334;p16"/>
            <p:cNvCxnSpPr>
              <a:stCxn id="331" idx="2"/>
            </p:cNvCxnSpPr>
            <p:nvPr/>
          </p:nvCxnSpPr>
          <p:spPr>
            <a:xfrm rot="5400000">
              <a:off x="9868680" y="3169113"/>
              <a:ext cx="225597" cy="2117"/>
            </a:xfrm>
            <a:prstGeom prst="straightConnector1">
              <a:avLst/>
            </a:prstGeom>
            <a:noFill/>
            <a:ln w="19050" cap="flat" cmpd="sng">
              <a:solidFill>
                <a:schemeClr val="accent1"/>
              </a:solidFill>
              <a:prstDash val="solid"/>
              <a:round/>
              <a:headEnd type="none" w="sm" len="sm"/>
              <a:tailEnd type="stealth" w="med" len="med"/>
            </a:ln>
          </p:spPr>
        </p:cxnSp>
        <p:cxnSp>
          <p:nvCxnSpPr>
            <p:cNvPr id="335" name="Google Shape;335;p16"/>
            <p:cNvCxnSpPr/>
            <p:nvPr/>
          </p:nvCxnSpPr>
          <p:spPr>
            <a:xfrm rot="16200000" flipH="1">
              <a:off x="9853371" y="3878255"/>
              <a:ext cx="271148" cy="19837"/>
            </a:xfrm>
            <a:prstGeom prst="straightConnector1">
              <a:avLst/>
            </a:prstGeom>
            <a:noFill/>
            <a:ln w="19050" cap="flat" cmpd="sng">
              <a:solidFill>
                <a:schemeClr val="accent1"/>
              </a:solidFill>
              <a:prstDash val="solid"/>
              <a:round/>
              <a:headEnd type="none" w="sm" len="sm"/>
              <a:tailEnd type="stealth" w="med" len="med"/>
            </a:ln>
          </p:spPr>
        </p:cxnSp>
      </p:grpSp>
      <p:sp>
        <p:nvSpPr>
          <p:cNvPr id="336" name="Google Shape;336;p16"/>
          <p:cNvSpPr txBox="1"/>
          <p:nvPr/>
        </p:nvSpPr>
        <p:spPr>
          <a:xfrm>
            <a:off x="6323542" y="4465677"/>
            <a:ext cx="2527802" cy="1169511"/>
          </a:xfrm>
          <a:prstGeom prst="rect">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Agent autonomously iterates the tool selection and knowledge updating for reasoning util reaching the answer entities </a:t>
            </a:r>
            <a:endParaRPr sz="1400">
              <a:solidFill>
                <a:schemeClr val="dk1"/>
              </a:solidFill>
              <a:latin typeface="Calibri"/>
              <a:ea typeface="Calibri"/>
              <a:cs typeface="Calibri"/>
              <a:sym typeface="Calibri"/>
            </a:endParaRPr>
          </a:p>
        </p:txBody>
      </p:sp>
      <p:cxnSp>
        <p:nvCxnSpPr>
          <p:cNvPr id="17" name="Google Shape;335;p16"/>
          <p:cNvCxnSpPr/>
          <p:nvPr/>
        </p:nvCxnSpPr>
        <p:spPr>
          <a:xfrm rot="5400000">
            <a:off x="7239000" y="4267200"/>
            <a:ext cx="457200" cy="1588"/>
          </a:xfrm>
          <a:prstGeom prst="straightConnector1">
            <a:avLst/>
          </a:prstGeom>
          <a:noFill/>
          <a:ln w="19050" cap="flat" cmpd="sng">
            <a:solidFill>
              <a:schemeClr val="accent1"/>
            </a:solidFill>
            <a:prstDash val="solid"/>
            <a:round/>
            <a:headEnd type="none" w="sm" len="sm"/>
            <a:tailEnd type="stealth" w="med" len="med"/>
          </a:ln>
        </p:spPr>
      </p:cxnSp>
      <p:sp>
        <p:nvSpPr>
          <p:cNvPr id="4" name="Google Shape;213;p10">
            <a:extLst>
              <a:ext uri="{FF2B5EF4-FFF2-40B4-BE49-F238E27FC236}">
                <a16:creationId xmlns:a16="http://schemas.microsoft.com/office/drawing/2014/main" id="{3B8782B8-E08F-6F99-0EC4-BC723CF0B3D5}"/>
              </a:ext>
            </a:extLst>
          </p:cNvPr>
          <p:cNvSpPr txBox="1">
            <a:spLocks/>
          </p:cNvSpPr>
          <p:nvPr/>
        </p:nvSpPr>
        <p:spPr>
          <a:xfrm>
            <a:off x="7486650" y="6443348"/>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7"/>
          <p:cNvSpPr txBox="1">
            <a:spLocks noGrp="1"/>
          </p:cNvSpPr>
          <p:nvPr>
            <p:ph type="title"/>
          </p:nvPr>
        </p:nvSpPr>
        <p:spPr>
          <a:xfrm>
            <a:off x="628650" y="31751"/>
            <a:ext cx="7886700" cy="8064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66" b="1" dirty="0"/>
              <a:t>KGs as Refiners and Validators</a:t>
            </a:r>
            <a:endParaRPr sz="3266" b="1" dirty="0"/>
          </a:p>
        </p:txBody>
      </p:sp>
      <p:sp>
        <p:nvSpPr>
          <p:cNvPr id="343" name="Google Shape;343;p17"/>
          <p:cNvSpPr txBox="1">
            <a:spLocks noGrp="1"/>
          </p:cNvSpPr>
          <p:nvPr>
            <p:ph type="body" idx="1"/>
          </p:nvPr>
        </p:nvSpPr>
        <p:spPr>
          <a:xfrm>
            <a:off x="381000" y="609600"/>
            <a:ext cx="8080184" cy="2398141"/>
          </a:xfrm>
          <a:prstGeom prst="rect">
            <a:avLst/>
          </a:prstGeom>
          <a:noFill/>
          <a:ln>
            <a:noFill/>
          </a:ln>
        </p:spPr>
        <p:txBody>
          <a:bodyPr spcFirstLastPara="1" wrap="square" lIns="91425" tIns="45700" rIns="91425" bIns="45700" anchor="t" anchorCtr="0">
            <a:noAutofit/>
          </a:bodyPr>
          <a:lstStyle/>
          <a:p>
            <a:pPr lvl="0" indent="-274320">
              <a:lnSpc>
                <a:spcPct val="134615"/>
              </a:lnSpc>
              <a:spcBef>
                <a:spcPts val="0"/>
              </a:spcBef>
              <a:buSzPts val="2600"/>
              <a:buFont typeface="Wingdings" pitchFamily="2" charset="2"/>
              <a:buChar char="§"/>
            </a:pPr>
            <a:r>
              <a:rPr lang="en-US" sz="2600" dirty="0"/>
              <a:t>Refine and validate the answers for QA</a:t>
            </a:r>
            <a:endParaRPr sz="2600" dirty="0"/>
          </a:p>
          <a:p>
            <a:pPr marL="685800" lvl="1" indent="-228600" algn="l" rtl="0">
              <a:lnSpc>
                <a:spcPct val="145833"/>
              </a:lnSpc>
              <a:spcBef>
                <a:spcPts val="0"/>
              </a:spcBef>
              <a:spcAft>
                <a:spcPts val="0"/>
              </a:spcAft>
              <a:buClr>
                <a:srgbClr val="00B0F0"/>
              </a:buClr>
              <a:buSzPts val="2400"/>
              <a:buChar char="•"/>
            </a:pPr>
            <a:r>
              <a:rPr lang="en-US" sz="2000" b="1" dirty="0">
                <a:solidFill>
                  <a:srgbClr val="00B0F0"/>
                </a:solidFill>
                <a:latin typeface="Calibri"/>
                <a:ea typeface="Calibri"/>
                <a:cs typeface="Calibri"/>
                <a:sym typeface="Calibri"/>
              </a:rPr>
              <a:t>KG-Driven Filtering and Validation: </a:t>
            </a:r>
            <a:r>
              <a:rPr lang="en-US" sz="2000" dirty="0">
                <a:solidFill>
                  <a:srgbClr val="000000"/>
                </a:solidFill>
                <a:latin typeface="Calibri"/>
                <a:ea typeface="Calibri"/>
                <a:cs typeface="Calibri"/>
                <a:sym typeface="Calibri"/>
              </a:rPr>
              <a:t>validate and filter out the incorrect answers</a:t>
            </a:r>
            <a:endParaRPr sz="2000" dirty="0"/>
          </a:p>
          <a:p>
            <a:pPr marL="685800" lvl="1" indent="-228600" algn="l" rtl="0">
              <a:lnSpc>
                <a:spcPct val="145833"/>
              </a:lnSpc>
              <a:spcBef>
                <a:spcPts val="0"/>
              </a:spcBef>
              <a:spcAft>
                <a:spcPts val="0"/>
              </a:spcAft>
              <a:buClr>
                <a:srgbClr val="00B0F0"/>
              </a:buClr>
              <a:buSzPts val="2400"/>
              <a:buChar char="•"/>
            </a:pPr>
            <a:r>
              <a:rPr lang="en-US" sz="2000" b="1" dirty="0">
                <a:solidFill>
                  <a:srgbClr val="00B0F0"/>
                </a:solidFill>
                <a:latin typeface="Calibri"/>
                <a:ea typeface="Calibri"/>
                <a:cs typeface="Calibri"/>
                <a:sym typeface="Calibri"/>
              </a:rPr>
              <a:t>KG-Augmented Output Refinement: </a:t>
            </a:r>
            <a:r>
              <a:rPr lang="en-US" sz="2000" dirty="0">
                <a:solidFill>
                  <a:srgbClr val="000000"/>
                </a:solidFill>
                <a:latin typeface="Calibri"/>
                <a:ea typeface="Calibri"/>
                <a:cs typeface="Calibri"/>
                <a:sym typeface="Calibri"/>
              </a:rPr>
              <a:t>refine intermediate output for final answer</a:t>
            </a:r>
            <a:endParaRPr sz="2000" dirty="0"/>
          </a:p>
        </p:txBody>
      </p:sp>
      <p:pic>
        <p:nvPicPr>
          <p:cNvPr id="345" name="Google Shape;345;p17" descr="A screenshot of a computer&#10;&#10;AI-generated content may be incorrect."/>
          <p:cNvPicPr preferRelativeResize="0"/>
          <p:nvPr/>
        </p:nvPicPr>
        <p:blipFill rotWithShape="1">
          <a:blip r:embed="rId3">
            <a:alphaModFix/>
          </a:blip>
          <a:srcRect l="49020" t="48950" b="5931"/>
          <a:stretch/>
        </p:blipFill>
        <p:spPr>
          <a:xfrm>
            <a:off x="914400" y="3041309"/>
            <a:ext cx="3958584" cy="3359491"/>
          </a:xfrm>
          <a:prstGeom prst="rect">
            <a:avLst/>
          </a:prstGeom>
          <a:noFill/>
          <a:ln>
            <a:noFill/>
          </a:ln>
        </p:spPr>
      </p:pic>
      <p:grpSp>
        <p:nvGrpSpPr>
          <p:cNvPr id="3" name="Google Shape;346;p17"/>
          <p:cNvGrpSpPr/>
          <p:nvPr/>
        </p:nvGrpSpPr>
        <p:grpSpPr>
          <a:xfrm>
            <a:off x="5795238" y="2667000"/>
            <a:ext cx="2636477" cy="3758856"/>
            <a:chOff x="7480479" y="2681830"/>
            <a:chExt cx="3761807" cy="3924555"/>
          </a:xfrm>
        </p:grpSpPr>
        <p:pic>
          <p:nvPicPr>
            <p:cNvPr id="347" name="Google Shape;347;p17"/>
            <p:cNvPicPr preferRelativeResize="0"/>
            <p:nvPr/>
          </p:nvPicPr>
          <p:blipFill rotWithShape="1">
            <a:blip r:embed="rId4">
              <a:alphaModFix/>
            </a:blip>
            <a:srcRect/>
            <a:stretch/>
          </p:blipFill>
          <p:spPr>
            <a:xfrm>
              <a:off x="7480479" y="2681830"/>
              <a:ext cx="3761807" cy="3924555"/>
            </a:xfrm>
            <a:prstGeom prst="rect">
              <a:avLst/>
            </a:prstGeom>
            <a:noFill/>
            <a:ln>
              <a:noFill/>
            </a:ln>
          </p:spPr>
        </p:pic>
        <p:sp>
          <p:nvSpPr>
            <p:cNvPr id="348" name="Google Shape;348;p17"/>
            <p:cNvSpPr txBox="1"/>
            <p:nvPr/>
          </p:nvSpPr>
          <p:spPr>
            <a:xfrm>
              <a:off x="7878279" y="4847996"/>
              <a:ext cx="2898141" cy="385570"/>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9" name="Google Shape;349;p17"/>
          <p:cNvSpPr txBox="1"/>
          <p:nvPr/>
        </p:nvSpPr>
        <p:spPr>
          <a:xfrm>
            <a:off x="533400" y="6438645"/>
            <a:ext cx="8007104"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dirty="0">
                <a:solidFill>
                  <a:srgbClr val="222222"/>
                </a:solidFill>
                <a:latin typeface="Arial"/>
                <a:ea typeface="Arial"/>
                <a:cs typeface="Arial"/>
                <a:sym typeface="Arial"/>
              </a:rPr>
              <a:t>Guan, </a:t>
            </a:r>
            <a:r>
              <a:rPr lang="en-US" sz="1100" b="0" i="0" dirty="0" err="1">
                <a:solidFill>
                  <a:srgbClr val="222222"/>
                </a:solidFill>
                <a:latin typeface="Arial"/>
                <a:ea typeface="Arial"/>
                <a:cs typeface="Arial"/>
                <a:sym typeface="Arial"/>
              </a:rPr>
              <a:t>Xinyan</a:t>
            </a:r>
            <a:r>
              <a:rPr lang="en-US" sz="1100" b="0" i="0" dirty="0">
                <a:solidFill>
                  <a:srgbClr val="222222"/>
                </a:solidFill>
                <a:latin typeface="Arial"/>
                <a:ea typeface="Arial"/>
                <a:cs typeface="Arial"/>
                <a:sym typeface="Arial"/>
              </a:rPr>
              <a:t>, et al. Mitigating large language model hallucinations via autonomous knowledge graph-based retrofitting. AAAI. </a:t>
            </a:r>
            <a:r>
              <a:rPr lang="en-US" sz="1100" dirty="0">
                <a:solidFill>
                  <a:srgbClr val="222222"/>
                </a:solidFill>
              </a:rPr>
              <a:t>(</a:t>
            </a:r>
            <a:r>
              <a:rPr lang="en-US" sz="1100" b="0" i="0" dirty="0">
                <a:solidFill>
                  <a:srgbClr val="222222"/>
                </a:solidFill>
                <a:latin typeface="Arial"/>
                <a:ea typeface="Arial"/>
                <a:cs typeface="Arial"/>
                <a:sym typeface="Arial"/>
              </a:rPr>
              <a:t>2024).</a:t>
            </a:r>
            <a:endParaRPr sz="1100">
              <a:solidFill>
                <a:schemeClr val="dk1"/>
              </a:solidFill>
              <a:latin typeface="Calibri"/>
              <a:ea typeface="Calibri"/>
              <a:cs typeface="Calibri"/>
              <a:sym typeface="Calibri"/>
            </a:endParaRPr>
          </a:p>
        </p:txBody>
      </p:sp>
      <p:sp>
        <p:nvSpPr>
          <p:cNvPr id="4" name="Google Shape;213;p10">
            <a:extLst>
              <a:ext uri="{FF2B5EF4-FFF2-40B4-BE49-F238E27FC236}">
                <a16:creationId xmlns:a16="http://schemas.microsoft.com/office/drawing/2014/main" id="{F08C585B-DF08-4AFF-4B52-F0AD03B063EB}"/>
              </a:ext>
            </a:extLst>
          </p:cNvPr>
          <p:cNvSpPr txBox="1">
            <a:spLocks/>
          </p:cNvSpPr>
          <p:nvPr/>
        </p:nvSpPr>
        <p:spPr>
          <a:xfrm>
            <a:off x="7696200" y="645623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89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70B89-F146-4ED2-8114-899B3D5BB8DF}"/>
              </a:ext>
            </a:extLst>
          </p:cNvPr>
          <p:cNvSpPr>
            <a:spLocks noGrp="1"/>
          </p:cNvSpPr>
          <p:nvPr>
            <p:ph type="title"/>
          </p:nvPr>
        </p:nvSpPr>
        <p:spPr/>
        <p:txBody>
          <a:bodyPr/>
          <a:lstStyle/>
          <a:p>
            <a:r>
              <a:rPr lang="en-US" altLang="zh-CN" b="1" dirty="0">
                <a:latin typeface="+mn-lt"/>
                <a:cs typeface="Times New Roman" panose="02020603050405020304" pitchFamily="18" charset="0"/>
              </a:rPr>
              <a:t>Graph</a:t>
            </a:r>
            <a:endParaRPr lang="en-HK" b="1" dirty="0">
              <a:latin typeface="+mn-lt"/>
              <a:cs typeface="Times New Roman" panose="02020603050405020304" pitchFamily="18" charset="0"/>
            </a:endParaRPr>
          </a:p>
        </p:txBody>
      </p:sp>
      <p:sp>
        <p:nvSpPr>
          <p:cNvPr id="3" name="内容占位符 2">
            <a:extLst>
              <a:ext uri="{FF2B5EF4-FFF2-40B4-BE49-F238E27FC236}">
                <a16:creationId xmlns:a16="http://schemas.microsoft.com/office/drawing/2014/main" id="{28E832A1-AD3F-46EF-BA2B-AC1A1F5049DA}"/>
              </a:ext>
            </a:extLst>
          </p:cNvPr>
          <p:cNvSpPr>
            <a:spLocks noGrp="1"/>
          </p:cNvSpPr>
          <p:nvPr>
            <p:ph idx="1"/>
          </p:nvPr>
        </p:nvSpPr>
        <p:spPr>
          <a:xfrm>
            <a:off x="457200" y="1676400"/>
            <a:ext cx="8534400" cy="4525963"/>
          </a:xfrm>
        </p:spPr>
        <p:txBody>
          <a:bodyPr>
            <a:normAutofit/>
          </a:bodyPr>
          <a:lstStyle/>
          <a:p>
            <a:r>
              <a:rPr lang="en-HK" sz="2400" b="1" dirty="0">
                <a:solidFill>
                  <a:schemeClr val="tx2"/>
                </a:solidFill>
              </a:rPr>
              <a:t>Graph</a:t>
            </a:r>
            <a:r>
              <a:rPr lang="en-HK" sz="2400" dirty="0"/>
              <a:t> G(V, E) is a mathematical model to describe various entities V and their relations E.</a:t>
            </a:r>
          </a:p>
          <a:p>
            <a:r>
              <a:rPr lang="en-HK" sz="2400" dirty="0"/>
              <a:t>Graph can be explained as a general language to describe entities’ connections and interactions in nature and society. </a:t>
            </a:r>
          </a:p>
        </p:txBody>
      </p:sp>
      <p:pic>
        <p:nvPicPr>
          <p:cNvPr id="12" name="图片 5">
            <a:extLst>
              <a:ext uri="{FF2B5EF4-FFF2-40B4-BE49-F238E27FC236}">
                <a16:creationId xmlns:a16="http://schemas.microsoft.com/office/drawing/2014/main" id="{74CC393B-1A8F-411C-BAEA-8CA0B702EFEA}"/>
              </a:ext>
            </a:extLst>
          </p:cNvPr>
          <p:cNvPicPr>
            <a:picLocks noChangeAspect="1"/>
          </p:cNvPicPr>
          <p:nvPr/>
        </p:nvPicPr>
        <p:blipFill rotWithShape="1">
          <a:blip r:embed="rId2"/>
          <a:srcRect t="13855"/>
          <a:stretch/>
        </p:blipFill>
        <p:spPr>
          <a:xfrm>
            <a:off x="316989" y="3930389"/>
            <a:ext cx="2395519" cy="2107172"/>
          </a:xfrm>
          <a:prstGeom prst="rect">
            <a:avLst/>
          </a:prstGeom>
        </p:spPr>
      </p:pic>
      <p:sp>
        <p:nvSpPr>
          <p:cNvPr id="13" name="TextBox 4">
            <a:extLst>
              <a:ext uri="{FF2B5EF4-FFF2-40B4-BE49-F238E27FC236}">
                <a16:creationId xmlns:a16="http://schemas.microsoft.com/office/drawing/2014/main" id="{1AEFED1E-2168-4E51-B6AD-7A6814F8DD83}"/>
              </a:ext>
            </a:extLst>
          </p:cNvPr>
          <p:cNvSpPr txBox="1">
            <a:spLocks noChangeArrowheads="1"/>
          </p:cNvSpPr>
          <p:nvPr/>
        </p:nvSpPr>
        <p:spPr bwMode="auto">
          <a:xfrm>
            <a:off x="242258" y="6115724"/>
            <a:ext cx="2740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r>
              <a:rPr lang="en-US" altLang="zh-CN" sz="2000" dirty="0">
                <a:latin typeface="+mn-lt"/>
                <a:ea typeface="+mn-ea"/>
              </a:rPr>
              <a:t>Protein-Protein Network</a:t>
            </a:r>
            <a:endParaRPr lang="zh-HK" altLang="zh-CN" sz="2000" dirty="0">
              <a:latin typeface="+mn-lt"/>
              <a:ea typeface="+mn-ea"/>
            </a:endParaRPr>
          </a:p>
        </p:txBody>
      </p:sp>
      <p:sp>
        <p:nvSpPr>
          <p:cNvPr id="14" name="TextBox 4">
            <a:extLst>
              <a:ext uri="{FF2B5EF4-FFF2-40B4-BE49-F238E27FC236}">
                <a16:creationId xmlns:a16="http://schemas.microsoft.com/office/drawing/2014/main" id="{48960BE6-D202-4824-8C78-A9C941198FD4}"/>
              </a:ext>
            </a:extLst>
          </p:cNvPr>
          <p:cNvSpPr txBox="1">
            <a:spLocks noChangeArrowheads="1"/>
          </p:cNvSpPr>
          <p:nvPr/>
        </p:nvSpPr>
        <p:spPr bwMode="auto">
          <a:xfrm>
            <a:off x="6647994" y="6176442"/>
            <a:ext cx="20432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r>
              <a:rPr lang="en" altLang="zh-HK" sz="2000" dirty="0">
                <a:latin typeface="+mn-lt"/>
                <a:ea typeface="+mn-ea"/>
              </a:rPr>
              <a:t>Follower Network</a:t>
            </a:r>
            <a:endParaRPr lang="zh-HK" altLang="zh-CN" sz="2000" dirty="0">
              <a:latin typeface="+mn-lt"/>
              <a:ea typeface="+mn-ea"/>
            </a:endParaRPr>
          </a:p>
        </p:txBody>
      </p:sp>
      <p:pic>
        <p:nvPicPr>
          <p:cNvPr id="15" name="图片 12" descr="图片包含 游戏机, 盘子, 钟表&#10;&#10;描述已自动生成">
            <a:extLst>
              <a:ext uri="{FF2B5EF4-FFF2-40B4-BE49-F238E27FC236}">
                <a16:creationId xmlns:a16="http://schemas.microsoft.com/office/drawing/2014/main" id="{1E78C2E7-9F79-492F-BCE7-FFC8F9D4FA27}"/>
              </a:ext>
            </a:extLst>
          </p:cNvPr>
          <p:cNvPicPr>
            <a:picLocks noChangeAspect="1"/>
          </p:cNvPicPr>
          <p:nvPr/>
        </p:nvPicPr>
        <p:blipFill>
          <a:blip r:embed="rId3"/>
          <a:stretch>
            <a:fillRect/>
          </a:stretch>
        </p:blipFill>
        <p:spPr>
          <a:xfrm>
            <a:off x="6205040" y="3550159"/>
            <a:ext cx="2902901" cy="2484686"/>
          </a:xfrm>
          <a:prstGeom prst="rect">
            <a:avLst/>
          </a:prstGeom>
        </p:spPr>
      </p:pic>
      <p:sp>
        <p:nvSpPr>
          <p:cNvPr id="16" name="TextBox 59">
            <a:extLst>
              <a:ext uri="{FF2B5EF4-FFF2-40B4-BE49-F238E27FC236}">
                <a16:creationId xmlns:a16="http://schemas.microsoft.com/office/drawing/2014/main" id="{C10E1DAB-A60F-42E7-8E9A-875F5E52E0B2}"/>
              </a:ext>
            </a:extLst>
          </p:cNvPr>
          <p:cNvSpPr txBox="1"/>
          <p:nvPr/>
        </p:nvSpPr>
        <p:spPr>
          <a:xfrm>
            <a:off x="657498" y="6444853"/>
            <a:ext cx="1714500" cy="369332"/>
          </a:xfrm>
          <a:prstGeom prst="rect">
            <a:avLst/>
          </a:prstGeom>
          <a:noFill/>
        </p:spPr>
        <p:txBody>
          <a:bodyPr wrap="square">
            <a:spAutoFit/>
          </a:bodyPr>
          <a:lstStyle/>
          <a:p>
            <a:pPr algn="ctr"/>
            <a:r>
              <a:rPr lang="en-US" altLang="zh-CN" dirty="0"/>
              <a:t>[Nature</a:t>
            </a:r>
            <a:r>
              <a:rPr lang="zh-CN" altLang="en-US" dirty="0"/>
              <a:t> </a:t>
            </a:r>
            <a:r>
              <a:rPr lang="en-US" altLang="zh-CN" dirty="0"/>
              <a:t>2013]</a:t>
            </a:r>
            <a:endParaRPr lang="en-US" dirty="0"/>
          </a:p>
        </p:txBody>
      </p:sp>
      <p:sp>
        <p:nvSpPr>
          <p:cNvPr id="17" name="TextBox 69">
            <a:extLst>
              <a:ext uri="{FF2B5EF4-FFF2-40B4-BE49-F238E27FC236}">
                <a16:creationId xmlns:a16="http://schemas.microsoft.com/office/drawing/2014/main" id="{428029E3-C6A8-4F41-9E9C-348153B986A0}"/>
              </a:ext>
            </a:extLst>
          </p:cNvPr>
          <p:cNvSpPr txBox="1"/>
          <p:nvPr/>
        </p:nvSpPr>
        <p:spPr>
          <a:xfrm>
            <a:off x="6812370" y="6485558"/>
            <a:ext cx="1714500" cy="369332"/>
          </a:xfrm>
          <a:prstGeom prst="rect">
            <a:avLst/>
          </a:prstGeom>
          <a:noFill/>
        </p:spPr>
        <p:txBody>
          <a:bodyPr wrap="square">
            <a:spAutoFit/>
          </a:bodyPr>
          <a:lstStyle/>
          <a:p>
            <a:pPr algn="ctr"/>
            <a:r>
              <a:rPr lang="en-US" altLang="zh-CN" dirty="0"/>
              <a:t>[Nature</a:t>
            </a:r>
            <a:r>
              <a:rPr lang="zh-CN" altLang="en-US" dirty="0"/>
              <a:t> </a:t>
            </a:r>
            <a:r>
              <a:rPr lang="en-US" altLang="zh-CN" dirty="0"/>
              <a:t>2013]</a:t>
            </a:r>
            <a:endParaRPr lang="en-US" dirty="0"/>
          </a:p>
        </p:txBody>
      </p:sp>
      <p:pic>
        <p:nvPicPr>
          <p:cNvPr id="18" name="内容占位符 8" descr="地图上有字&#10;&#10;描述已自动生成">
            <a:extLst>
              <a:ext uri="{FF2B5EF4-FFF2-40B4-BE49-F238E27FC236}">
                <a16:creationId xmlns:a16="http://schemas.microsoft.com/office/drawing/2014/main" id="{E9B95F36-25CC-4A97-A3CB-C05856CC373E}"/>
              </a:ext>
            </a:extLst>
          </p:cNvPr>
          <p:cNvPicPr>
            <a:picLocks noChangeAspect="1"/>
          </p:cNvPicPr>
          <p:nvPr/>
        </p:nvPicPr>
        <p:blipFill rotWithShape="1">
          <a:blip r:embed="rId4"/>
          <a:srcRect l="5927" t="53520" r="60163" b="8665"/>
          <a:stretch/>
        </p:blipFill>
        <p:spPr>
          <a:xfrm>
            <a:off x="2938961" y="3964506"/>
            <a:ext cx="3250219" cy="2237857"/>
          </a:xfrm>
          <a:prstGeom prst="rect">
            <a:avLst/>
          </a:prstGeom>
        </p:spPr>
      </p:pic>
      <p:sp>
        <p:nvSpPr>
          <p:cNvPr id="19" name="TextBox 71">
            <a:extLst>
              <a:ext uri="{FF2B5EF4-FFF2-40B4-BE49-F238E27FC236}">
                <a16:creationId xmlns:a16="http://schemas.microsoft.com/office/drawing/2014/main" id="{3E55C98D-C39B-4102-87E0-F88678D9BEBC}"/>
              </a:ext>
            </a:extLst>
          </p:cNvPr>
          <p:cNvSpPr txBox="1"/>
          <p:nvPr/>
        </p:nvSpPr>
        <p:spPr>
          <a:xfrm>
            <a:off x="3551832" y="6169777"/>
            <a:ext cx="2164760" cy="677108"/>
          </a:xfrm>
          <a:prstGeom prst="rect">
            <a:avLst/>
          </a:prstGeom>
          <a:noFill/>
        </p:spPr>
        <p:txBody>
          <a:bodyPr wrap="none" rtlCol="0">
            <a:spAutoFit/>
          </a:bodyPr>
          <a:lstStyle/>
          <a:p>
            <a:pPr algn="ctr"/>
            <a:r>
              <a:rPr lang="en-US" altLang="zh-CN" sz="2000" dirty="0"/>
              <a:t>Brain</a:t>
            </a:r>
            <a:r>
              <a:rPr lang="zh-CN" altLang="en-US" sz="2000" dirty="0"/>
              <a:t> </a:t>
            </a:r>
            <a:r>
              <a:rPr lang="en-US" altLang="zh-CN" sz="2000" dirty="0"/>
              <a:t>Network</a:t>
            </a:r>
          </a:p>
          <a:p>
            <a:pPr algn="ctr"/>
            <a:r>
              <a:rPr lang="en-US" altLang="zh-CN" dirty="0"/>
              <a:t>[Luo</a:t>
            </a:r>
            <a:r>
              <a:rPr lang="zh-CN" altLang="en-US" dirty="0"/>
              <a:t> </a:t>
            </a:r>
            <a:r>
              <a:rPr lang="en-US" altLang="zh-CN" dirty="0"/>
              <a:t>et</a:t>
            </a:r>
            <a:r>
              <a:rPr lang="zh-CN" altLang="en-US" dirty="0"/>
              <a:t> </a:t>
            </a:r>
            <a:r>
              <a:rPr lang="en-US" altLang="zh-CN" dirty="0"/>
              <a:t>al.</a:t>
            </a:r>
            <a:r>
              <a:rPr lang="zh-CN" altLang="en-US" dirty="0"/>
              <a:t> </a:t>
            </a:r>
            <a:r>
              <a:rPr lang="en-US" altLang="zh-CN" dirty="0"/>
              <a:t>KDD</a:t>
            </a:r>
            <a:r>
              <a:rPr lang="en-HK" dirty="0"/>
              <a:t> 20</a:t>
            </a:r>
            <a:r>
              <a:rPr lang="en-US" altLang="zh-CN" dirty="0"/>
              <a:t>20]</a:t>
            </a:r>
            <a:endParaRPr lang="en-US" dirty="0"/>
          </a:p>
        </p:txBody>
      </p:sp>
      <p:sp>
        <p:nvSpPr>
          <p:cNvPr id="6" name="Google Shape;213;p10">
            <a:extLst>
              <a:ext uri="{FF2B5EF4-FFF2-40B4-BE49-F238E27FC236}">
                <a16:creationId xmlns:a16="http://schemas.microsoft.com/office/drawing/2014/main" id="{DDC3DDD7-4574-C0F2-5F3A-33AC6FE10AD1}"/>
              </a:ext>
            </a:extLst>
          </p:cNvPr>
          <p:cNvSpPr txBox="1">
            <a:spLocks/>
          </p:cNvSpPr>
          <p:nvPr/>
        </p:nvSpPr>
        <p:spPr>
          <a:xfrm>
            <a:off x="7962900" y="6536928"/>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506277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20"/>
          <p:cNvSpPr txBox="1">
            <a:spLocks noGrp="1"/>
          </p:cNvSpPr>
          <p:nvPr>
            <p:ph type="title"/>
          </p:nvPr>
        </p:nvSpPr>
        <p:spPr>
          <a:xfrm>
            <a:off x="628650" y="0"/>
            <a:ext cx="7886700" cy="958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3266" b="1" dirty="0"/>
              <a:t>Takeaways</a:t>
            </a:r>
            <a:endParaRPr sz="3266" b="1"/>
          </a:p>
        </p:txBody>
      </p:sp>
      <p:sp>
        <p:nvSpPr>
          <p:cNvPr id="389" name="Google Shape;389;p20"/>
          <p:cNvSpPr txBox="1"/>
          <p:nvPr/>
        </p:nvSpPr>
        <p:spPr>
          <a:xfrm>
            <a:off x="372150" y="762000"/>
            <a:ext cx="8314650" cy="5723065"/>
          </a:xfrm>
          <a:prstGeom prst="rect">
            <a:avLst/>
          </a:prstGeom>
          <a:noFill/>
          <a:ln>
            <a:noFill/>
          </a:ln>
        </p:spPr>
        <p:txBody>
          <a:bodyPr spcFirstLastPara="1" wrap="square" lIns="91425" tIns="45700" rIns="91425" bIns="45700" anchor="t" anchorCtr="0">
            <a:spAutoFit/>
          </a:bodyPr>
          <a:lstStyle/>
          <a:p>
            <a:pPr marL="457200" lvl="0" indent="-274320">
              <a:lnSpc>
                <a:spcPct val="134615"/>
              </a:lnSpc>
              <a:buClr>
                <a:schemeClr val="dk1"/>
              </a:buClr>
              <a:buSzPts val="2600"/>
              <a:buFont typeface="Wingdings" pitchFamily="2" charset="2"/>
              <a:buChar char="§"/>
            </a:pPr>
            <a:r>
              <a:rPr lang="en-US" dirty="0">
                <a:solidFill>
                  <a:schemeClr val="dk1"/>
                </a:solidFill>
                <a:latin typeface="Calibri"/>
                <a:cs typeface="Calibri"/>
                <a:sym typeface="Calibri"/>
              </a:rPr>
              <a:t>KG-RAG</a:t>
            </a:r>
            <a:endParaRPr dirty="0">
              <a:solidFill>
                <a:schemeClr val="dk1"/>
              </a:solidFill>
              <a:latin typeface="Calibri"/>
              <a:cs typeface="Calibri"/>
              <a:sym typeface="Calibri"/>
            </a:endParaRPr>
          </a:p>
          <a:p>
            <a:pPr marL="742950" marR="0" lvl="1" indent="-285750" algn="l" rtl="0">
              <a:lnSpc>
                <a:spcPct val="90000"/>
              </a:lnSpc>
              <a:spcBef>
                <a:spcPts val="1000"/>
              </a:spcBef>
              <a:spcAft>
                <a:spcPts val="0"/>
              </a:spcAft>
              <a:buClr>
                <a:schemeClr val="dk1"/>
              </a:buClr>
              <a:buSzPts val="2000"/>
              <a:buFont typeface="Arial"/>
              <a:buChar char="•"/>
            </a:pPr>
            <a:r>
              <a:rPr lang="en-US" b="0" i="1" u="none" strike="noStrike" cap="none" dirty="0">
                <a:solidFill>
                  <a:schemeClr val="dk1"/>
                </a:solidFill>
                <a:latin typeface="Calibri"/>
                <a:ea typeface="Calibri"/>
                <a:cs typeface="Calibri"/>
                <a:sym typeface="Calibri"/>
              </a:rPr>
              <a:t>Vector-based graph retrieval: </a:t>
            </a:r>
            <a:r>
              <a:rPr lang="en-US" b="0" i="0" u="none" strike="noStrike" cap="none" dirty="0">
                <a:solidFill>
                  <a:schemeClr val="dk1"/>
                </a:solidFill>
                <a:latin typeface="Calibri"/>
                <a:ea typeface="Calibri"/>
                <a:cs typeface="Calibri"/>
                <a:sym typeface="Calibri"/>
              </a:rPr>
              <a:t>vector-based search is </a:t>
            </a:r>
            <a:r>
              <a:rPr lang="en-US" b="1" i="0" u="none" strike="noStrike" cap="none" dirty="0">
                <a:solidFill>
                  <a:srgbClr val="00B0F0"/>
                </a:solidFill>
                <a:latin typeface="Calibri"/>
                <a:ea typeface="Calibri"/>
                <a:cs typeface="Calibri"/>
                <a:sym typeface="Calibri"/>
              </a:rPr>
              <a:t>time-consuming and computing-consuming</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task for large </a:t>
            </a:r>
            <a:r>
              <a:rPr lang="en-US" b="0" i="0" u="none" strike="noStrike" cap="none" dirty="0" err="1">
                <a:solidFill>
                  <a:schemeClr val="dk1"/>
                </a:solidFill>
                <a:latin typeface="Calibri"/>
                <a:ea typeface="Calibri"/>
                <a:cs typeface="Calibri"/>
                <a:sym typeface="Calibri"/>
              </a:rPr>
              <a:t>KGs.</a:t>
            </a:r>
            <a:r>
              <a:rPr lang="en-US" b="0" i="0" u="none" strike="noStrike" cap="none" dirty="0">
                <a:solidFill>
                  <a:schemeClr val="dk1"/>
                </a:solidFill>
                <a:latin typeface="Calibri"/>
                <a:ea typeface="Calibri"/>
                <a:cs typeface="Calibri"/>
                <a:sym typeface="Calibri"/>
              </a:rPr>
              <a:t> </a:t>
            </a:r>
            <a:endParaRPr dirty="0"/>
          </a:p>
          <a:p>
            <a:pPr marL="742950" marR="0" lvl="1" indent="-285750" algn="l" rtl="0">
              <a:lnSpc>
                <a:spcPct val="90000"/>
              </a:lnSpc>
              <a:spcBef>
                <a:spcPts val="1000"/>
              </a:spcBef>
              <a:spcAft>
                <a:spcPts val="0"/>
              </a:spcAft>
              <a:buClr>
                <a:schemeClr val="dk1"/>
              </a:buClr>
              <a:buSzPts val="2000"/>
              <a:buFont typeface="Arial"/>
              <a:buChar char="•"/>
            </a:pPr>
            <a:r>
              <a:rPr lang="en-US" b="0" i="1" u="none" strike="noStrike" cap="none" dirty="0">
                <a:solidFill>
                  <a:schemeClr val="dk1"/>
                </a:solidFill>
                <a:latin typeface="Calibri"/>
                <a:ea typeface="Calibri"/>
                <a:cs typeface="Calibri"/>
                <a:sym typeface="Calibri"/>
              </a:rPr>
              <a:t>Query-based graph retrieval</a:t>
            </a:r>
            <a:r>
              <a:rPr lang="en-US" b="1" dirty="0">
                <a:solidFill>
                  <a:srgbClr val="00B0F0"/>
                </a:solidFill>
                <a:latin typeface="Calibri"/>
                <a:ea typeface="Calibri"/>
                <a:cs typeface="Calibri"/>
                <a:sym typeface="Calibri"/>
              </a:rPr>
              <a:t>: convert NLQ to GQL is still a challengeable</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task as the specific schema structure is agnostic for LLMs.</a:t>
            </a:r>
            <a:endParaRPr dirty="0"/>
          </a:p>
          <a:p>
            <a:pPr marL="457200" lvl="0" indent="-274320">
              <a:lnSpc>
                <a:spcPct val="134615"/>
              </a:lnSpc>
              <a:buClr>
                <a:schemeClr val="dk1"/>
              </a:buClr>
              <a:buSzPts val="2600"/>
              <a:buFont typeface="Wingdings" pitchFamily="2" charset="2"/>
              <a:buChar char="§"/>
            </a:pPr>
            <a:r>
              <a:rPr lang="en-US" dirty="0">
                <a:solidFill>
                  <a:schemeClr val="dk1"/>
                </a:solidFill>
                <a:latin typeface="Calibri"/>
                <a:cs typeface="Calibri"/>
                <a:sym typeface="Calibri"/>
              </a:rPr>
              <a:t>KG-guided Reasoning</a:t>
            </a:r>
            <a:endParaRPr dirty="0">
              <a:solidFill>
                <a:schemeClr val="dk1"/>
              </a:solidFill>
              <a:latin typeface="Calibri"/>
              <a:cs typeface="Calibri"/>
              <a:sym typeface="Calibri"/>
            </a:endParaRPr>
          </a:p>
          <a:p>
            <a:pPr marL="742950" marR="0" lvl="1" indent="-285750" algn="l" rtl="0">
              <a:lnSpc>
                <a:spcPct val="90000"/>
              </a:lnSpc>
              <a:spcBef>
                <a:spcPts val="1000"/>
              </a:spcBef>
              <a:spcAft>
                <a:spcPts val="0"/>
              </a:spcAft>
              <a:buClr>
                <a:schemeClr val="dk1"/>
              </a:buClr>
              <a:buSzPts val="2000"/>
              <a:buFont typeface="Arial"/>
              <a:buChar char="•"/>
            </a:pPr>
            <a:r>
              <a:rPr lang="en-US" b="0" i="1" u="none" strike="noStrike" cap="none" dirty="0">
                <a:solidFill>
                  <a:schemeClr val="dk1"/>
                </a:solidFill>
                <a:latin typeface="Calibri"/>
                <a:ea typeface="Calibri"/>
                <a:cs typeface="Calibri"/>
                <a:sym typeface="Calibri"/>
              </a:rPr>
              <a:t>Complex reasoning</a:t>
            </a:r>
            <a:r>
              <a:rPr lang="en-US" b="0" i="0" u="none" strike="noStrike" cap="none" dirty="0">
                <a:solidFill>
                  <a:schemeClr val="dk1"/>
                </a:solidFill>
                <a:latin typeface="Calibri"/>
                <a:ea typeface="Calibri"/>
                <a:cs typeface="Calibri"/>
                <a:sym typeface="Calibri"/>
              </a:rPr>
              <a:t>: reasoning over the large-scale KGs is a </a:t>
            </a:r>
            <a:r>
              <a:rPr lang="en-US" b="1" dirty="0">
                <a:solidFill>
                  <a:srgbClr val="00B0F0"/>
                </a:solidFill>
                <a:latin typeface="Calibri"/>
                <a:ea typeface="Calibri"/>
                <a:cs typeface="Calibri"/>
                <a:sym typeface="Calibri"/>
              </a:rPr>
              <a:t>time-consuming and computing-consuming</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task.</a:t>
            </a:r>
            <a:endParaRPr dirty="0"/>
          </a:p>
          <a:p>
            <a:pPr marL="742950" marR="0" lvl="1" indent="-285750" algn="l" rtl="0">
              <a:lnSpc>
                <a:spcPct val="90000"/>
              </a:lnSpc>
              <a:spcBef>
                <a:spcPts val="1000"/>
              </a:spcBef>
              <a:spcAft>
                <a:spcPts val="0"/>
              </a:spcAft>
              <a:buClr>
                <a:schemeClr val="dk1"/>
              </a:buClr>
              <a:buSzPts val="2000"/>
              <a:buFont typeface="Arial"/>
              <a:buChar char="•"/>
            </a:pPr>
            <a:r>
              <a:rPr lang="en-US" b="0" i="1" u="none" strike="noStrike" cap="none" dirty="0">
                <a:solidFill>
                  <a:schemeClr val="dk1"/>
                </a:solidFill>
                <a:latin typeface="Calibri"/>
                <a:ea typeface="Calibri"/>
                <a:cs typeface="Calibri"/>
                <a:sym typeface="Calibri"/>
              </a:rPr>
              <a:t>Faithful reasoning: </a:t>
            </a:r>
            <a:r>
              <a:rPr lang="en-US" b="0" i="0" u="none" strike="noStrike" cap="none" dirty="0">
                <a:solidFill>
                  <a:schemeClr val="dk1"/>
                </a:solidFill>
                <a:latin typeface="Calibri"/>
                <a:ea typeface="Calibri"/>
                <a:cs typeface="Calibri"/>
                <a:sym typeface="Calibri"/>
              </a:rPr>
              <a:t>generate</a:t>
            </a:r>
            <a:r>
              <a:rPr lang="en-US" b="0" i="1" u="none" strike="noStrike" cap="none" dirty="0">
                <a:solidFill>
                  <a:schemeClr val="dk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the </a:t>
            </a:r>
            <a:r>
              <a:rPr lang="en-US" b="1" dirty="0">
                <a:solidFill>
                  <a:srgbClr val="00B0F0"/>
                </a:solidFill>
                <a:latin typeface="Calibri"/>
                <a:ea typeface="Calibri"/>
                <a:cs typeface="Calibri"/>
                <a:sym typeface="Calibri"/>
              </a:rPr>
              <a:t>reasoning paths from KGs relies on the prompt and tuning  LLMs</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while the faithful of the KG reasoning need to be addressed. </a:t>
            </a:r>
            <a:endParaRPr dirty="0"/>
          </a:p>
          <a:p>
            <a:pPr marL="457200" lvl="0" indent="-274320">
              <a:lnSpc>
                <a:spcPct val="134615"/>
              </a:lnSpc>
              <a:buClr>
                <a:schemeClr val="dk1"/>
              </a:buClr>
              <a:buSzPts val="2600"/>
              <a:buFont typeface="Wingdings" pitchFamily="2" charset="2"/>
              <a:buChar char="§"/>
            </a:pPr>
            <a:r>
              <a:rPr lang="en-US" dirty="0">
                <a:solidFill>
                  <a:schemeClr val="dk1"/>
                </a:solidFill>
                <a:latin typeface="Calibri"/>
                <a:cs typeface="Calibri"/>
                <a:sym typeface="Calibri"/>
              </a:rPr>
              <a:t>LM and KG Alignment</a:t>
            </a:r>
            <a:endParaRPr dirty="0">
              <a:solidFill>
                <a:schemeClr val="dk1"/>
              </a:solidFill>
              <a:latin typeface="Calibri"/>
              <a:cs typeface="Calibri"/>
              <a:sym typeface="Calibri"/>
            </a:endParaRPr>
          </a:p>
          <a:p>
            <a:pPr marL="742950" marR="0" lvl="1" indent="-285750" algn="l" rtl="0">
              <a:lnSpc>
                <a:spcPct val="90000"/>
              </a:lnSpc>
              <a:spcBef>
                <a:spcPts val="1000"/>
              </a:spcBef>
              <a:spcAft>
                <a:spcPts val="0"/>
              </a:spcAft>
              <a:buClr>
                <a:schemeClr val="dk1"/>
              </a:buClr>
              <a:buSzPts val="2000"/>
              <a:buFont typeface="Arial"/>
              <a:buChar char="•"/>
            </a:pPr>
            <a:r>
              <a:rPr lang="en-US" b="0" i="1" u="none" strike="noStrike" cap="none" dirty="0">
                <a:solidFill>
                  <a:schemeClr val="dk1"/>
                </a:solidFill>
                <a:latin typeface="Calibri"/>
                <a:ea typeface="Calibri"/>
                <a:cs typeface="Calibri"/>
                <a:sym typeface="Calibri"/>
              </a:rPr>
              <a:t>Effective knowledge fusion: </a:t>
            </a:r>
            <a:r>
              <a:rPr lang="en-US" b="0" i="0" u="none" strike="noStrike" cap="none" dirty="0">
                <a:solidFill>
                  <a:schemeClr val="dk1"/>
                </a:solidFill>
                <a:latin typeface="Calibri"/>
                <a:ea typeface="Calibri"/>
                <a:cs typeface="Calibri"/>
                <a:sym typeface="Calibri"/>
              </a:rPr>
              <a:t>integrating LLMs with KGs with the </a:t>
            </a:r>
            <a:r>
              <a:rPr lang="en-US" b="1" dirty="0">
                <a:solidFill>
                  <a:srgbClr val="00B0F0"/>
                </a:solidFill>
                <a:latin typeface="Calibri"/>
                <a:ea typeface="Calibri"/>
                <a:cs typeface="Calibri"/>
                <a:sym typeface="Calibri"/>
              </a:rPr>
              <a:t>prompt-based fusion</a:t>
            </a:r>
            <a:r>
              <a:rPr lang="en-US" b="0" i="0" u="none" strike="noStrike" cap="none" dirty="0">
                <a:solidFill>
                  <a:srgbClr val="00B0F0"/>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is not the optimal one as the</a:t>
            </a:r>
            <a:r>
              <a:rPr lang="en-US" b="1" i="0" u="none" strike="noStrike" cap="none" dirty="0">
                <a:solidFill>
                  <a:schemeClr val="dk1"/>
                </a:solidFill>
                <a:latin typeface="Calibri"/>
                <a:ea typeface="Calibri"/>
                <a:cs typeface="Calibri"/>
                <a:sym typeface="Calibri"/>
              </a:rPr>
              <a:t> </a:t>
            </a:r>
            <a:r>
              <a:rPr lang="en-US" b="1" dirty="0">
                <a:solidFill>
                  <a:srgbClr val="00B0F0"/>
                </a:solidFill>
                <a:latin typeface="Calibri"/>
                <a:ea typeface="Calibri"/>
                <a:cs typeface="Calibri"/>
                <a:sym typeface="Calibri"/>
              </a:rPr>
              <a:t>topological information of KGs will be lost</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during the conversion. </a:t>
            </a:r>
            <a:endParaRPr dirty="0"/>
          </a:p>
          <a:p>
            <a:pPr marL="742950" marR="0" lvl="1" indent="-285750" algn="l" rtl="0">
              <a:lnSpc>
                <a:spcPct val="90000"/>
              </a:lnSpc>
              <a:spcBef>
                <a:spcPts val="1000"/>
              </a:spcBef>
              <a:spcAft>
                <a:spcPts val="0"/>
              </a:spcAft>
              <a:buClr>
                <a:schemeClr val="dk1"/>
              </a:buClr>
              <a:buSzPts val="2000"/>
              <a:buFont typeface="Arial"/>
              <a:buChar char="•"/>
            </a:pPr>
            <a:r>
              <a:rPr lang="en-US" b="0" i="1" u="none" strike="noStrike" cap="none" dirty="0">
                <a:solidFill>
                  <a:schemeClr val="dk1"/>
                </a:solidFill>
                <a:latin typeface="Calibri"/>
                <a:ea typeface="Calibri"/>
                <a:cs typeface="Calibri"/>
                <a:sym typeface="Calibri"/>
              </a:rPr>
              <a:t>Knowledge conflicts mitigation: </a:t>
            </a:r>
            <a:r>
              <a:rPr lang="en-US" b="0" i="0" u="none" strike="noStrike" cap="none" dirty="0">
                <a:solidFill>
                  <a:schemeClr val="dk1"/>
                </a:solidFill>
                <a:latin typeface="Calibri"/>
                <a:ea typeface="Calibri"/>
                <a:cs typeface="Calibri"/>
                <a:sym typeface="Calibri"/>
              </a:rPr>
              <a:t>the</a:t>
            </a:r>
            <a:r>
              <a:rPr lang="en-US" b="1" i="0" u="none" strike="noStrike" cap="none" dirty="0">
                <a:solidFill>
                  <a:schemeClr val="accent1"/>
                </a:solidFill>
                <a:latin typeface="Calibri"/>
                <a:ea typeface="Calibri"/>
                <a:cs typeface="Calibri"/>
                <a:sym typeface="Calibri"/>
              </a:rPr>
              <a:t> </a:t>
            </a:r>
            <a:r>
              <a:rPr lang="en-US" b="1" dirty="0">
                <a:solidFill>
                  <a:srgbClr val="00B0F0"/>
                </a:solidFill>
                <a:latin typeface="Calibri"/>
                <a:ea typeface="Calibri"/>
                <a:cs typeface="Calibri"/>
                <a:sym typeface="Calibri"/>
              </a:rPr>
              <a:t>knowledge conflicts</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between the</a:t>
            </a:r>
            <a:r>
              <a:rPr lang="en-US" b="1" dirty="0">
                <a:solidFill>
                  <a:srgbClr val="00B0F0"/>
                </a:solidFill>
                <a:latin typeface="Calibri"/>
                <a:ea typeface="Calibri"/>
                <a:cs typeface="Calibri"/>
                <a:sym typeface="Calibri"/>
              </a:rPr>
              <a:t> internal knowledge of LLMs</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and the </a:t>
            </a:r>
            <a:r>
              <a:rPr lang="en-US" b="1" dirty="0">
                <a:solidFill>
                  <a:srgbClr val="00B0F0"/>
                </a:solidFill>
                <a:latin typeface="Calibri"/>
                <a:ea typeface="Calibri"/>
                <a:cs typeface="Calibri"/>
                <a:sym typeface="Calibri"/>
              </a:rPr>
              <a:t>retrieved external knowledge</a:t>
            </a:r>
            <a:r>
              <a:rPr lang="en-US" b="1" i="0" u="none" strike="noStrike" cap="none" dirty="0">
                <a:solidFill>
                  <a:schemeClr val="accent1"/>
                </a:solidFill>
                <a:latin typeface="Calibri"/>
                <a:ea typeface="Calibri"/>
                <a:cs typeface="Calibri"/>
                <a:sym typeface="Calibri"/>
              </a:rPr>
              <a:t> </a:t>
            </a:r>
            <a:r>
              <a:rPr lang="en-US" b="0" i="0" u="none" strike="noStrike" cap="none" dirty="0">
                <a:solidFill>
                  <a:schemeClr val="dk1"/>
                </a:solidFill>
                <a:latin typeface="Calibri"/>
                <a:ea typeface="Calibri"/>
                <a:cs typeface="Calibri"/>
                <a:sym typeface="Calibri"/>
              </a:rPr>
              <a:t>need to be mitigated.</a:t>
            </a:r>
            <a:endParaRPr dirty="0"/>
          </a:p>
        </p:txBody>
      </p:sp>
      <p:sp>
        <p:nvSpPr>
          <p:cNvPr id="3" name="Google Shape;213;p10">
            <a:extLst>
              <a:ext uri="{FF2B5EF4-FFF2-40B4-BE49-F238E27FC236}">
                <a16:creationId xmlns:a16="http://schemas.microsoft.com/office/drawing/2014/main" id="{BD2EECDC-5E21-4266-6439-879A8E65E000}"/>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90</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20"/>
          <p:cNvSpPr txBox="1">
            <a:spLocks noGrp="1"/>
          </p:cNvSpPr>
          <p:nvPr>
            <p:ph type="title"/>
          </p:nvPr>
        </p:nvSpPr>
        <p:spPr>
          <a:xfrm>
            <a:off x="304800" y="0"/>
            <a:ext cx="6629400" cy="958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3266" b="1" dirty="0"/>
              <a:t>KG for LLM: Domain-specific Applications</a:t>
            </a:r>
            <a:endParaRPr sz="3266" b="1"/>
          </a:p>
        </p:txBody>
      </p:sp>
      <p:sp>
        <p:nvSpPr>
          <p:cNvPr id="5" name="Google Shape;389;p20"/>
          <p:cNvSpPr txBox="1"/>
          <p:nvPr/>
        </p:nvSpPr>
        <p:spPr>
          <a:xfrm>
            <a:off x="152400" y="1080280"/>
            <a:ext cx="8314650" cy="4891299"/>
          </a:xfrm>
          <a:prstGeom prst="rect">
            <a:avLst/>
          </a:prstGeom>
          <a:noFill/>
          <a:ln>
            <a:noFill/>
          </a:ln>
        </p:spPr>
        <p:txBody>
          <a:bodyPr spcFirstLastPara="1" wrap="square" lIns="91425" tIns="45700" rIns="91425" bIns="45700" anchor="t" anchorCtr="0">
            <a:spAutoFit/>
          </a:bodyPr>
          <a:lstStyle/>
          <a:p>
            <a:pPr marL="457200" lvl="0" indent="-274320">
              <a:lnSpc>
                <a:spcPct val="134615"/>
              </a:lnSpc>
              <a:buClr>
                <a:schemeClr val="dk1"/>
              </a:buClr>
              <a:buSzPts val="2600"/>
              <a:buFont typeface="Wingdings" pitchFamily="2" charset="2"/>
              <a:buChar char="§"/>
            </a:pPr>
            <a:r>
              <a:rPr lang="en-US" dirty="0" err="1"/>
              <a:t>Bishwamittra</a:t>
            </a:r>
            <a:r>
              <a:rPr lang="en-US" dirty="0"/>
              <a:t> </a:t>
            </a:r>
            <a:r>
              <a:rPr lang="en-US" dirty="0" err="1"/>
              <a:t>Ghosh</a:t>
            </a:r>
            <a:r>
              <a:rPr lang="en-US" dirty="0"/>
              <a:t>, Sarah </a:t>
            </a:r>
            <a:r>
              <a:rPr lang="en-US" dirty="0" err="1"/>
              <a:t>Hasan</a:t>
            </a:r>
            <a:r>
              <a:rPr lang="en-US" dirty="0"/>
              <a:t>, </a:t>
            </a:r>
            <a:r>
              <a:rPr lang="en-US" dirty="0" err="1"/>
              <a:t>Naheed</a:t>
            </a:r>
            <a:r>
              <a:rPr lang="en-US" dirty="0"/>
              <a:t> </a:t>
            </a:r>
            <a:r>
              <a:rPr lang="en-US" dirty="0" err="1"/>
              <a:t>Anjum</a:t>
            </a:r>
            <a:r>
              <a:rPr lang="en-US" dirty="0"/>
              <a:t> Arafat, and </a:t>
            </a:r>
            <a:r>
              <a:rPr lang="en-US" b="1" dirty="0" err="1"/>
              <a:t>Arijit</a:t>
            </a:r>
            <a:r>
              <a:rPr lang="en-US" b="1" dirty="0"/>
              <a:t> Khan</a:t>
            </a:r>
            <a:r>
              <a:rPr lang="en-US" dirty="0"/>
              <a:t>, "Logical Consistency of Large Language Models in Fact-checking", in ICLR 2025.</a:t>
            </a:r>
          </a:p>
          <a:p>
            <a:pPr marL="457200" lvl="0" indent="-274320">
              <a:lnSpc>
                <a:spcPct val="134615"/>
              </a:lnSpc>
              <a:buClr>
                <a:schemeClr val="dk1"/>
              </a:buClr>
              <a:buSzPts val="2600"/>
              <a:buFont typeface="Wingdings" pitchFamily="2" charset="2"/>
              <a:buChar char="§"/>
            </a:pPr>
            <a:endParaRPr lang="en-US" sz="500" dirty="0"/>
          </a:p>
          <a:p>
            <a:pPr marL="457200" lvl="0" indent="-274320">
              <a:lnSpc>
                <a:spcPct val="134615"/>
              </a:lnSpc>
              <a:buClr>
                <a:schemeClr val="dk1"/>
              </a:buClr>
              <a:buSzPts val="2600"/>
              <a:buFont typeface="Wingdings" pitchFamily="2" charset="2"/>
              <a:buChar char="§"/>
            </a:pPr>
            <a:r>
              <a:rPr lang="en-US" dirty="0" err="1"/>
              <a:t>Feiyang</a:t>
            </a:r>
            <a:r>
              <a:rPr lang="en-US" dirty="0"/>
              <a:t> Li, </a:t>
            </a:r>
            <a:r>
              <a:rPr lang="en-US" dirty="0" err="1"/>
              <a:t>Peng</a:t>
            </a:r>
            <a:r>
              <a:rPr lang="en-US" dirty="0"/>
              <a:t> Fang, Zhan Shi, </a:t>
            </a:r>
            <a:r>
              <a:rPr lang="en-US" b="1" dirty="0" err="1"/>
              <a:t>Arijit</a:t>
            </a:r>
            <a:r>
              <a:rPr lang="en-US" b="1" dirty="0"/>
              <a:t> Khan</a:t>
            </a:r>
            <a:r>
              <a:rPr lang="en-US" dirty="0"/>
              <a:t>, Fang Wang, </a:t>
            </a:r>
            <a:r>
              <a:rPr lang="en-US" dirty="0" err="1"/>
              <a:t>Weihao</a:t>
            </a:r>
            <a:r>
              <a:rPr lang="en-US" dirty="0"/>
              <a:t> Wang, </a:t>
            </a:r>
            <a:r>
              <a:rPr lang="en-US" dirty="0" err="1"/>
              <a:t>Xin</a:t>
            </a:r>
            <a:r>
              <a:rPr lang="en-US" dirty="0"/>
              <a:t> Zhang, and </a:t>
            </a:r>
            <a:r>
              <a:rPr lang="en-US" dirty="0" err="1"/>
              <a:t>Yongjian</a:t>
            </a:r>
            <a:r>
              <a:rPr lang="en-US" dirty="0"/>
              <a:t> Cui, "</a:t>
            </a:r>
            <a:r>
              <a:rPr lang="en-US" dirty="0" err="1"/>
              <a:t>CoT</a:t>
            </a:r>
            <a:r>
              <a:rPr lang="en-US" dirty="0"/>
              <a:t>-RAG: Integrating Chain of Thought and Retrieval-Augmented Generation to Enhance Reasoning in Large Language Models", in EMNLP 2025 (Findings)</a:t>
            </a:r>
          </a:p>
          <a:p>
            <a:pPr marL="457200" lvl="0" indent="-274320">
              <a:lnSpc>
                <a:spcPct val="134615"/>
              </a:lnSpc>
              <a:buClr>
                <a:schemeClr val="dk1"/>
              </a:buClr>
              <a:buSzPts val="2600"/>
              <a:buFont typeface="Wingdings" pitchFamily="2" charset="2"/>
              <a:buChar char="§"/>
            </a:pPr>
            <a:endParaRPr lang="en-US" sz="500" dirty="0"/>
          </a:p>
          <a:p>
            <a:pPr marL="457200" lvl="0" indent="-274320">
              <a:lnSpc>
                <a:spcPct val="134615"/>
              </a:lnSpc>
              <a:buClr>
                <a:schemeClr val="dk1"/>
              </a:buClr>
              <a:buSzPts val="2600"/>
              <a:buFont typeface="Wingdings" pitchFamily="2" charset="2"/>
              <a:buChar char="§"/>
            </a:pPr>
            <a:r>
              <a:rPr lang="en-US" dirty="0" err="1"/>
              <a:t>Chuangtao</a:t>
            </a:r>
            <a:r>
              <a:rPr lang="en-US" dirty="0"/>
              <a:t> Ma, </a:t>
            </a:r>
            <a:r>
              <a:rPr lang="en-US" dirty="0" err="1"/>
              <a:t>Sriom</a:t>
            </a:r>
            <a:r>
              <a:rPr lang="en-US" dirty="0"/>
              <a:t> </a:t>
            </a:r>
            <a:r>
              <a:rPr lang="en-US" dirty="0" err="1"/>
              <a:t>Chakrabarti</a:t>
            </a:r>
            <a:r>
              <a:rPr lang="en-US" dirty="0"/>
              <a:t>, </a:t>
            </a:r>
            <a:r>
              <a:rPr lang="en-US" b="1" dirty="0" err="1"/>
              <a:t>Arijit</a:t>
            </a:r>
            <a:r>
              <a:rPr lang="en-US" b="1" dirty="0"/>
              <a:t> Khan</a:t>
            </a:r>
            <a:r>
              <a:rPr lang="en-US" dirty="0"/>
              <a:t>, and </a:t>
            </a:r>
            <a:r>
              <a:rPr lang="en-US" dirty="0" err="1"/>
              <a:t>Balint</a:t>
            </a:r>
            <a:r>
              <a:rPr lang="en-US" dirty="0"/>
              <a:t> Molnar, "Knowledge Graph-based Retrieval-Augmented Generation for Schema Matching, under submission. </a:t>
            </a:r>
            <a:r>
              <a:rPr lang="en-US" dirty="0">
                <a:hlinkClick r:id="rId3"/>
              </a:rPr>
              <a:t>https://arxiv.org/abs/2501.08686</a:t>
            </a:r>
            <a:endParaRPr lang="en-US" dirty="0"/>
          </a:p>
          <a:p>
            <a:pPr marL="457200" lvl="0" indent="-274320">
              <a:lnSpc>
                <a:spcPct val="134615"/>
              </a:lnSpc>
              <a:buClr>
                <a:schemeClr val="dk1"/>
              </a:buClr>
              <a:buSzPts val="2600"/>
              <a:buFont typeface="Wingdings" pitchFamily="2" charset="2"/>
              <a:buChar char="§"/>
            </a:pPr>
            <a:endParaRPr lang="en-US" sz="500" dirty="0"/>
          </a:p>
          <a:p>
            <a:pPr marL="457200" lvl="0" indent="-274320">
              <a:lnSpc>
                <a:spcPct val="134615"/>
              </a:lnSpc>
              <a:buClr>
                <a:schemeClr val="dk1"/>
              </a:buClr>
              <a:buSzPts val="2600"/>
              <a:buFont typeface="Wingdings" pitchFamily="2" charset="2"/>
              <a:buChar char="§"/>
            </a:pPr>
            <a:r>
              <a:rPr lang="en-US" dirty="0" err="1"/>
              <a:t>Chuangtao</a:t>
            </a:r>
            <a:r>
              <a:rPr lang="en-US" dirty="0"/>
              <a:t> Ma, </a:t>
            </a:r>
            <a:r>
              <a:rPr lang="en-US" dirty="0" err="1"/>
              <a:t>Zeyu</a:t>
            </a:r>
            <a:r>
              <a:rPr lang="en-US" dirty="0"/>
              <a:t> Zhang, </a:t>
            </a:r>
            <a:r>
              <a:rPr lang="en-US" b="1" dirty="0" err="1"/>
              <a:t>Arijit</a:t>
            </a:r>
            <a:r>
              <a:rPr lang="en-US" b="1" dirty="0"/>
              <a:t> Khan</a:t>
            </a:r>
            <a:r>
              <a:rPr lang="en-US" dirty="0"/>
              <a:t>, Sebastian </a:t>
            </a:r>
            <a:r>
              <a:rPr lang="en-US" dirty="0" err="1"/>
              <a:t>Schelter</a:t>
            </a:r>
            <a:r>
              <a:rPr lang="en-US" dirty="0"/>
              <a:t>, and Paul </a:t>
            </a:r>
            <a:r>
              <a:rPr lang="en-US" dirty="0" err="1"/>
              <a:t>Groth</a:t>
            </a:r>
            <a:r>
              <a:rPr lang="en-US" dirty="0"/>
              <a:t>, "Cost-Efficient RAG for Entity Matching with LLMs: A Blocking-based Exploration“, under submission. </a:t>
            </a:r>
            <a:r>
              <a:rPr lang="en-US" dirty="0">
                <a:hlinkClick r:id="rId4"/>
              </a:rPr>
              <a:t>https://arxiv.org/abs/2602.05708</a:t>
            </a:r>
            <a:r>
              <a:rPr lang="en-US" dirty="0"/>
              <a:t> </a:t>
            </a:r>
            <a:endParaRPr dirty="0"/>
          </a:p>
        </p:txBody>
      </p:sp>
      <p:pic>
        <p:nvPicPr>
          <p:cNvPr id="6" name="Picture 5">
            <a:extLst>
              <a:ext uri="{FF2B5EF4-FFF2-40B4-BE49-F238E27FC236}">
                <a16:creationId xmlns:a16="http://schemas.microsoft.com/office/drawing/2014/main" id="{EB16232B-0D6F-9399-7CA4-4042E9AE0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3373" y="-20178"/>
            <a:ext cx="2060627" cy="1524132"/>
          </a:xfrm>
          <a:prstGeom prst="rect">
            <a:avLst/>
          </a:prstGeom>
        </p:spPr>
      </p:pic>
      <p:sp>
        <p:nvSpPr>
          <p:cNvPr id="3" name="Google Shape;213;p10">
            <a:extLst>
              <a:ext uri="{FF2B5EF4-FFF2-40B4-BE49-F238E27FC236}">
                <a16:creationId xmlns:a16="http://schemas.microsoft.com/office/drawing/2014/main" id="{7E311140-EB35-3C26-3F8B-F275BAD28E2A}"/>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91</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xQTEhUUEhQUFBQXFRgYGBgXFxcXHBwXHBgcGBcXFRQYHCggGBolHBQXITEhJSkrLi4uFx8zODMsNygtLisBCgoKDg0OGhAQGiwkICQsLCwsLCwsLCwsLC0sLCwsLCwsLCwsLCwsLCwsLCwsLCwsLCwsLCwsLCwsLCwsLCwsLP/AABEIAQoAvgMBIgACEQEDEQH/xAAcAAACAgMBAQAAAAAAAAAAAAAABAMFAgYHAQj/xAA9EAABAwIDBQUFBwIHAQEAAAABAAIDBBESITEFQVFhcQYigZGhEzKxwfAHI0JSYnLRM4IUQ5KisuHxc0T/xAAZAQEBAQEBAQAAAAAAAAAAAAAAAQIDBAX/xAAjEQEBAAICAwABBQEAAAAAAAAAAQIRITEDEkETIjJRYXEE/9oADAMBAAIRAxEAPwDcUIQtshCEIBCEIBCEIBCxe8AEk2A1JWm7c7bFpc2mZiw5Okfk0dBvKlykXHG3puiFxWt7UVcn/wCh55RgNHm3TxSkG3Kq9/bTW/cSs+7f4q7qhccp+1VU3SaQjg4td62VxQ9uZ95a62oc35tsQn5Iv4q6WhUGx+1kM1muIjfwcRY/tdoVfArUsvTnZZ29QhCqBCEIBCEIBCEIBCEIBCEIBCEIBQ1VU2MXcf5PQKSWQNBcTYAXJXOtv1D6q8jcWBpIaL2sB+I3tqs5Zabww9qY7SdqAThdYA6Nvn1cW3v0WtugbL35S8Rj8Lbi/QajmQmooYu6X5n8rrOueNsyodo1TT3SJGt1yDW/7dOK5V6JNcEKiWK2BsZbwBdl5WzPM3VXI8q2bHEW6OaB+Yj4AfLwKVlogcw8AbhplzFsh6ptdI6eYfiBJ43CsmtiAzNjbLOxHmBlyVZTNF7NFxzzv4bleU9G0+9YHgdP7Sd6m19Sba1p7u/wtfi07irLZ/aWppiNXR72u08Pyn0S1c0ttazm8eB4E2ySJabZEFo1aTceB0SJZvt1vYG34qtt4z3h7zDqP5HNWq4TR15gk9pC4tIOm8cdci08F0/sp2xiq+46zJre7udxLb/BdsctvNnhrps6EIWmAhCEAhCEAhCEAhCEAhC8e6wJOgF0Gu9rqvJsQNsR73SxsPOy1+opGtBw4SRvDSbcrnektuOfO50ouMyP7eu7Re4j7Njc7DMnMXvuXnyu7t7MMdTReKkzu/IcsN78CSCb+QUdTQ3ubOPAXJv1vb4LaNh7MMmbu6wDLieHRWzqGMZBq53J2kjmk2znOOTbDda566Jmm2Ed/wACt9dC0bh5LAABZ9q6es/hrNNsJu8DyCdj2Aw6jw3eSusr6rJluPqnsnrFQzYEQyIIVTtPY4b7jifX03LdRFf8TvT+FiaBh1HVWZJZHJtpQlo/pDqL/A6KrpJ3Me17Dhc03HIjRdR7UbPDWY2jQ59FzWthFy5uQvouuNcM8f4d42XWCaGOUaPY13mM/VNLVfs1q8dE1u+NzmnzxD0ctqXol28dmqEIQiBCEIBCEIBCEIBV+3psMDyNSMI6nJWCou10tomji8emamXTWE3lGmQyEOA1IGnzWy0Oz8ZGQuLF3LgNdUt2eomSSjeLk2O+2o6LaYIcOVrZk9Tv8N3guFevfILQ1tgEjInJ35pGSYC64Xl2xQTpM3TmNp3jzXnsL6LOnWUmZLZ5ojlN1I6L1y+amipiFNLuJoZPq38JgOUDWWXomzV6Z7Y7WixxOHJc2Gz7vsdCDf68l08uBFuS0/amGFzncRl55rpjXLKG/szvE+eA/peOY0v5ELflzHsftQGrj4uBYTytcX8V05erx3h4fLNZBCELbmEIQgEIQgEIQgFR9rYiYg4fhdfzyV4ldqU/tIns4tKl5i43V21Ls7J7N4dewLg3qDcuPkCP7itupZvaXfuzt00HoPVaFtEPAZYYcGduQB9bBX0FLVOjYGyewaBfL2bnG4FsWNjhlbdbXevLlXvmK2rXNBwknEdzWucbcS1oJAy1VJWuZG7vMkceZY30L7+YVk32wjwCXE65xSFrQ7Ru5oDRlloqvbey8cDo7tL3Ov7Ug4gLe6PNTUam4wZtBhtijeBuN2keYdcp7Z1ZG/Hhv3bXBBGvI5rVKmmkbAyFuHIWc6x7/N19TzFtys9lwOPsmNNsUZa83uf6jrWPG1znolk+LzrlcxkOPK91HtasbGAM7nQAEm3Gw3JUUuGW3tJLcMQ/hJSte8SYy4kPyIsCYyO6OViHC3G55LGPLplOYhdtRt7d8HqL+V7qxo6ka4nc8THj/day1qp2XI5lorMdy67z0WzUlE9rBhLhkLtL8WHLVjyAb3BPjbrr1mts286WTHAi7SHDcQbj0WtdpaYkgjx+vBXI9pY4MOLInnrn1VRtTaTmMwytwuJ11B137vw5c1nHsy6VXZqEf4qEgWtIF1hc37KnHVRkCwBcdNwBXR16/H08Hn/c9QhC6OIQhCAQhCAQhCAXjtF6oqu+B1tcJspbqLjN2QnUUDXBjibkZ7vX0TIbwSFFMQI4Ae8Ggu62xFWkYzK8W9vpZS42q2fukkan5f8AqramUlW20WKjqH2WMrXTxydlJGYnWKvtnUrGkOFrhuHJa/SSYpQ3UnRbNBTua02CuK+RXzD70LKSlF3Fv4iD5X/k+ahs9z8gno3AjCcnAeazNtWcKwQZ5ZJ2BxAsbLFzc1JTxK7SsMIbc6k/WXqlO64gOF7mw5E/XqnKoZeaj2fCC5t88/VSXlLODuyqEB5fYZDCLC2tr/AK3UFGLNtwJU6+hhNYx8vzZW53YQhC05hCEIBCEIBCEIBeEL1CCnOyz/iGTsJuCA4dMj6K1PvGyzZv63UFPJiBP6nDyNvkvFlj63T6UzuclrGrzatTr354Wgk8vmVstYSRYa4TbwNlQz1rIJWiQYYzli3A/qPzXO3brhxEuw9klrxLIc9w3C6vGTuEmIyHCRbAQLDmDqspMBaC1zSDwKrqocM/FdNaY3c7yljdZ7rWA4ogjcCcbmkHTC21uWZzSDX56HVWTW3sVNNXhXyAsdxbfyTsbsrrypFvDdyS8Jse77rhcDhxHqudmmpdvatwseiwhxeyBbqXfWSxqNCmtmSDALZ6jxupj2tWtKO42+tlKsWDIdAsl9KTUfHyu7aEIQqgQhCAQhCAQhCAQhCDwi6jEYGQAA4DJSpXaVYyJmOQ2aHAE8MRt9dFz8mO8XTxZaySBuf1v/8AFX7Q2c2a7XBWQCwiGa8j3S65It2NFYXbhcN7cvQJCp2cW+693+p3zKvpiqypK3bpvC3aqioXE++fP+Qm2UDxpI70/hewPzVgp7N5ZVV1Gz3EgmR7ra3ORHCwTojACnLslBI6wXOs7LSDE4N6K9jp2t0aB0+Kq9kwYnYzpf1VyvT4MNTdeP8A6vJ+r1nwIQheh5QhCEAhCEAhCEAhCEAhCEAqjt1s4y7NntqLO/05/wAq0kkAtcgXIaLm13HQDiVaV9Jigkj4sI9E+LLqxTUPeijPFjT6BSxnNRbId9zH/wDNvwCadHndePT3W8oKgqtmarObIclT1NQApW8KihFjrvTbFUunHqnYaoEZa8Fl0tMYlE/vdF6GE+KkLbNU0bP0HuDx+KYUVKy0bObfn/2pV78eo+X5P3X/AEIQhVkIQhAIQhAIQhAIXhK1XbvbqCC7Y/vnj8ps0Hm/f4XQ02om2ZyC1LtH2/p6bJl5330aQGjq/wDi60TbHaqoqjZ7g2PXA3IeO93itd2wzTorpr1brtPtbJOYZnMEYie2UMaSfdIdmTqbC2m8rucZvb9QXzPQyY4uPdIPW1l9H7Em9pTQyDPFEx3m0FX4mSmEfsZHRHLVzObSb5dCbeSbaU3tjZgnZcHDI03Y7g7nxB0I4Fa/sra2J7oZR7OdnvMO8fnjP4mlebPHVenDL3x/taOYq2sphqrUlL1DcljTUrXzTgnRMwUwUojzTLGrOnXaJsSXqDo0ZucQ1o5nK/QarHbe1Y6eMvkNuA3k8AEdjqOSUmqnGFxFo2fkb/J3rWGHtdJln6Y7XNfGWss3VjcudhoetkrRVrJWhzHA356HgVaTZ3PHL68VwLbQLaiUaYZHDyJXs08E5dyQuBGtkZZzJJGn9L3D4FXOy+39XFYOc2ZvCQZ2/e2x87qL6uyIWl7J+0enksJmugPE99v+oC48Qtvp6hkjQ6NzXtOhaQR5hRmzSVCEIF62ujibile1g/UbeQ1K07bH2iMblTsxn8z+63waMz6Lmc+0HyvLpXue473G/wBBeOejUi52t2kqKk/eSnCfwN7rfLf43VO+MqF5smY5LhaaRMbYqXabcUbSsnOBCmey8SCv2FUWcW8cx812r7Ku0Aew0jz3o7uZf8UZOg/aTboWrguIsfcbjdbbsnab4nsnhNnszHMEWc0jeCEjNm30WTvCp+0nZ+OpaDcxzMzjlbk5p67xxBWXZTbbaunbK3InIt4OGo+uKs2xkdN6lkrMtxvDUaPab2OENWBHLo14yZJzadx/SVZvKtNtbMjnYWvaHD6zHA81oO1Z56HeZISbAnMjkTr4rjl4/sejDyTLi9tgawXS+2NpRwRl8htbdvPILVx2zByAAdxdopNnbDkqX/4mrBNMwY2tORkIzAwfk669CszHbtbMeardhUUu0akTzAiBp7gzsbHdx68TyXWmsEbbDIWWqdmO0Xtp3RSNawHOKwtp+Dy+C2yTMhp+gvRjj6zTy+XO5XlBK21hxz+a+f8Ab8mKpmdxlf8A8iu6berPYxSvP+XGXDruXz/LmbnUnNaZxRS7hySxGaZndYFKQC6jSW2Sb2VteamdjgeWHeNWn9zTkVAR/wCKFyg6l2e+0iKSzKlvsnaYxcsJ572eo5reWPBALSCDoQbg9CF86YFZbK27U04IglcwHUZEdQ0ggHmoz6qtw4Ia9Zt0UD8iqqcOXkZIKwjKyJQZCRW1O67LKklTWz6jcrAltCOxTexKjVh8F7tCK6rIpC1wI3KdUdl+yOuLJZafcW4wOBBAv5H0C6sRcdVwHsV2gbTVMc5zZYsktuY7UjoQD0BXe4JQbEEFrhdpGhB0sUZyLbQrGwxF7s7bt5O4Bc0ptpy1FUcbsHdcbDQD8rQd+evIq8+0LaBEgYNA0HxO9aQJwc87rcnC4tmpaQSzNisHtzc8EA90a7t+Q8VvYjysfALVvs/pMTHzW7xODwFifM/ALbmkgnJTpMruuTdqozHUHB3DixAjUHUW8lvXZDbZqoyX29qywdbfwcBzt53VT9oGzCS2Vo0yPqtW7H7VMe0I4x/mNew9cJeP+Pqr8W8zbYPtS2lhgbGDnI/P9rf+7LlI1vwWy9vNqieqdhzZH3G+HvHxN/RaxM/C1ZWcQlWyXNlNSRZJOMXKtYW2CixE9YiJYsddxUz3WVEM77KAuQ870s6TNZosI1FME3NHhcUvMFRBEVlIvG6onRGYFwl2OwuTUOiXqGILAOxBIVdPncKaik3Jh7bhXtSNBUlpsdF1L7Pu2whApqg/c5iN5/yydGuP5L6Hd005ZUQ8ExRT3yOqiO09uIvvGvOYLBY+a0L/ABIDiNc1HR9oHGAU8hJa0/dk/hFs2dNLcOis+w9B7aquQSyOzj+78A8wT/aumNTqOkdk2GCnY1ws4948ic7eGQ8FbtqwSfJLnIaHlkj27Q023DzKzWSu3KwGJ4DcRDTYcTuXLKNnsXuq3D+mHNZzlcCB5Akrf6vtBFDd7zcNGg1Lju8gPNcq23tt1QbWDWBznBo4ucXEnic7eCdNycK5xvr1VdXy3NkzUzhoSUERebqFTUcW9Py5BeQsAC8qTkikqd2ZU0xySlLqUzUaKIRlddSQwqOBt3K0jjSDJ7sTWO4gX62zUEhUtA/HF0JHz+awcioXKGpOSYcMkpUlSoZpzksXNRTaLJxVC8Js5WICrphmCnonZBSCGRLSMINwn3x5qKZtgqM4JLhbz9nHaWOme6OXuiS1nnQECwDuA5rntKN4Td8klH0syZpabkXFiL6FpGo8brTO1PaWONrmsIub6bh/JXNaTtJOyL2XtHYALDiB+UHhy3KqmmLj3jcoSGa2vdITcnDiLrE7zvSjn2FyvWjioHd456KqhZGXm50T7G2FkRi2i8uVBLdLVDtUw5JzvyKFL0PvFNVOhSuzfeKcnGqToK7NZdxVk9I7NFiU+1oJ8EnQR2GffHQ/FMObmUhsh/3hB3tPnr8k+7VEQ2SFTqn2DNI1Q7ylDFNos3rGnbkFKQqIJWZKakPdUdQ/ulZ0g7qn0MOCSqXbk3K7JKBlyrRJTssF6x9slK/IJZAy3ksnWUbDbovdVVek3WTGrJoQSoMrLxqy3LBqDKR2SRlKZkKUkSlebM99PShIUHv+Ks6iO2iTpEFELX6rKeWzb8/kV7HkipbcAdSiqmnOGRt9zvRWtQ7NVtSMQxDUap0vuAeSRBFxS80dymAVhM/ulBlSEEBezOUeztFnNqggmGSnpPdUEhTEAysoPZM17ELI3qS9lVQTvUTQiZ1ys2oiQL1iIUDVFTblivAbrIDNUZELBZuOSwebKCCQrB4UmHNYyhBFS+8rOXwSMLN6dkN/JIRha6hqpw2wOtl5TT3NkhtF15DysPRBnM2wJHis6I91TVHuuUFBoUROSsJBkspUP91BjQlZzlRUCkqNU+CBpzTLClW6hMMUhEzQiU5L1RVKqoGhSxheMWO9RDMWQK8cvY/ryXr9VVYBylBS29TDQIiUqJxUxGSh3IrwKOYqUhRv3IJ4m5IkfYHkCsxp5KGr/pu6IEaB13KMuBc4neT8Vls73ksF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hQSEBUUEhQUFBQUFxUXFRQUFBQXFhUUFRUVFBcUFBQXHCYeFxkjGRQVHy8gIycpLCwsFR4xNTAqNSYrLCkBCQoKDgwOGg8PGiwkHCQsLCwsLCksLCwsLCwsLCkpLCksLCksKSwpLCwsLCwpLCwsLCksLCksLCwsKSwsKSwsLP/AABEIAMUA/wMBIgACEQEDEQH/xAAcAAABBQEBAQAAAAAAAAAAAAAAAQIDBQYHBAj/xABBEAABAwIDBQYCBwYFBQEAAAABAAIRAyEEEjEFBkFRYQcTInGBkTKhI0JSscHR8BRygpKy4TNiotLxFiRDU8II/8QAGQEAAgMBAAAAAAAAAAAAAAAAAAECAwQF/8QAJBEAAgICAgICAwEBAAAAAAAAAAECEQMhEjEEQRMyImFxgVH/2gAMAwEAAhEDEQA/AOJIQhAxUqQFKgQJClTUACEIQMEoSJUCBLCRLKBiFIlKEACEi1O4e7jcRWL6zSaNMSYcGkutDQT+oQBQ4HZtSq6GMe64BLWOdEmBMaXK6Ns7sJrVGguxNFpIaS0MrOLZmx8I954LabO3lp4ajGFpMY2CAA0DjcgxJA9ZhUeO7Q8RmzycwmATDGgiM3dgA+QiTxsISsjs8NT/APPeIaR/3VAg8MtRr44ENIVftPserUoGfMeYpvA9DxVjhO0Os0lzs7iS0yXECBMyQZgnlyW83e7SqVbw1ZaTYGAG8OLjb1hLkh0z5/2zu+/DuAfF9DOv91VuX1vV2Vh8Q0Etp1BqCMjo8oJv5LGbe7DcHWZOH/7d8nxAuc3yLHHSeREJ2B88lItZvf2b4jZ5l5Y9l/Ex3DmQfNZNAwQUBCYCJUIQAIQhADmPhThy8yE7FQiEKVtMcUgbIkSp8oUdRiBWMQhCBghCUNQMRCWEiAFlEoQgAQEKTDUC97Wi5cQAOZPBAGj3V3TNZ2d4Iptg+JnxyJAbNvXgt1ToBjcsto4dsgU2C9R8akC7h+V0/YWC7ig2k36odnMz4viJngLALzYajUxdXLTGYjyyi8axb8VW2TUSfGV6Ypy1pzCBcx4bzAYAG/I31KqtobRbVaGmjTYRMOY3X97KQHHqRK32G7P8rB3lSXcmjNHQT968+0ty2MYTBI4DVx6QL+iqc6NEcNnO2YLNIiGtiYjXy0Xlqk0/E3UGeg/PRaHaWw6gNmFo/DyCiw26zi0moYa0TJ4N/wCIQ5qhLG7o8W7m3KjqkPeS3U3EcrCREi1oXS8Ftij4SXOyPAzmo+oQLG4LXujXR97aazyLFNylwEgE2APDr5rzOqPDAy+UGRbTXQdZ1SU0Rlib2dyNLBYuQCK7YDXNMhrpIMATpPTgeS5X2jdklXBl+IoNDsJMkNcXOog6h03cwH63W8J+5u9r6OIYweGk4tFSYIsbloOlremq6E/tCb3z6LhNHPAGoNMuLXDqMp+Hor4yVGeUXFnzpkMTFkiv99N2jgcbVoEyGnMwkESx12n2t5hUIUxAlCRKgBCEicU1AAhCEDFpi6mUDTBU1k0RYpTX6JyjqPQCI0IQkMc0J6a1OQAJjgnpj0AIhCEDBazs82bnxBfIGQdZE2kW6rJro/Zzg29zUv4nReLibc+Fz7eSjJ6HFWzQ7SY81KeHog+MFznDmZhp8rkjoujbsbuswlBrQBmiXGNT5rxbBwDc3eZYc4QJ+qz6rRytcnqtC90KqSo0w2PyACSkDxH91G10m/skqUzqD8lS2XJemV22dhU8Q0Ektj7IF/O/JePGbtU3Ui3pAnQaXVuQYI4/jqoYJ6XVcmXRVGIxO4VKm2XTUfxHCfyVDjdyqzz4aYY2b+IfMfgul4imZ8/NeCpVIWeU2mXKCao53j9ynMphzbuBEkDhofuVVXBovdUNwA14F7wcp/XVdYpnMwhc829hfE+nlzTJbEk3cCQPKPmr8UvxMubGrPNvxXGNwFOvWdOKpWc4CJpvvlMCIDgfLOOa5kuoVBTfhqoAOUUznB4Ag3kDg5otErmDh+pW+ErRz5R4ugSpqFMiKSkQhABCEqRACJQ5IhAhS8pEIQMEIQECHNKcmQhADy5MKRCAFSJUIGC6d2d0z+zXgB72tt8UB2Z2vRczp63XUNzIZgWvPxF7ss8AIk+5AUMn1LMf2OrbFqyyf0Oi9GP2gG9Ty6qq2ZtiiymGBzi4Rny06joJ4EtaRwUT9otZlqPd4nDM1jWZnAETec3yA6LO22bIxosWY+qRLabnfwvDfeFYYLaDz8bA31usaze+vVq5G0sW3/MTTaNY0LI6xK9tLblZoLnlz2NEuDmtDmiYtlvMkcD6J8Wh/Y2NcgEEDkvLjcfTp3t7wqypvfh+7DiXAcBkfOgM6Khdtxtau4UxmLRm8bSABMTD4Bvx0VcpbonGDq2W1Xbof8NKoRwLQSD6rwVq82Icwng8EG2sLyu3iqU2kk4msbw3DtAbbgXNZe9tIUFbazqjAXDEMnRtZrL3+q8tt6x6KE8dxsnGTUuJ7cPi7xb+6zO8NPM/MDDgTEfFPT9claCq0HjoDZrjbS+UGLgqu2jXY9kgzETYgg8DBghZFyg/0XyUZr9mb2biMpqsNu8Dg5pE3gzb1n3XP8Q2HEWFzpMek3jzXSqezy/xtEumepgGVzrGVw90hoadCATBPMZrj3K6fju0cnyElI8yEqRaTOCEqRAAhKkQAiEIQIEIQgATgmpyABCEiBghCEACEIQArSuv7r7lYj9jpuzs8QL8pnwteBAManQ9JXIF9Kbp4BlPZ1F2XLUdRoOeZiSGNs6eYAsqcr6NGBLbBmBexoY15cBAhxIjh4ckR7J+zdklhBd4n5RIkwIGWQf4fJWeFALyD5fj+KtaWzwRcA8raLLFX0a+VLZRl1R1so9Z/BQ47YTn0Xh7vjDW5AIkBzXET1y+0q8fh2h0wBHp9yfWc0CQJVisnJpqkV9ShkpBogHkAAOZgCyybsGe+LmEMljhI1uWmB7H3WxdQe4EwSIsqOlTAeWuEcR7rPlbjK0X40mmj00g9gGUNFouIB9l5NpufUbDqQItcPaPW+itqdGk6wj3I+QTn7NHK3mfzUm5UKo2YyrswsdOcwGZS0ON/E55nyLyPJoVFtPAseCWyxzYIdmJs0gwRxFlrdpYfISPOOvRZxlK7hzkH1WF5G5WXqC40ePAbv1mMc6tUa1j6bgw/EC5w8IdeWzzF1ycldj3gDW4KpUYAclJxa4QdYbI5QDPouOLq+LLkmcrzMag413QiEIWswiISpEACEqRACIKEIECEIQMEqRKgBwCCkQgQhCE4piBioQhACr6o2DjadbDUXNjLVY14HCCBb0uPRfKy792MbQFXZuV2tB7mDyPjb/XHoqcq1Zq8eVNo1NetlrG3KfaF7MXtxtJkkknQDiSdGgDUrxYgfTO42afXipsNs0F3eG5ZMA310cPT71jTabo169hgsHUqnPX8I1bTn+uPuU21ME58BlV9KPsBhn+cER0VTtHfOjhX5MQ8sIiJBMzPwxrovdht6G1WhzKVZwd8JFN0G2blyV0ONCbk3tFbtjeR9ABpnlJB49LwsyK9Z7w5tR45NDBfzJEn0hbvEbQa4APo1IN8rqZM/JVGI22GmBQqC5AikdYmLDkqsqT2y7FofszAju/pSc5Mg8QSvS3Hup+CoR0doHDlfQqg/66wwOVzyx06PaQZ5XCtsPQ/aKee2RwGWR1+IeSheiV72VW28bJtwv5xCqdnMzVHDXWfJWm06QBqRoGkTz8Q0+ardmOgvI14czzWBx/I1J60Ve82PFLZ9ZsXLO7HLxkNnraVyRdU7TtoD9gpsB1rC2nhDHEwP3svsFypdrxkuF/9OL5km8lP0KhIlWkxgkSoQAiWEIhADUIQgAQhCBAhCEDHShJKXMgQpTUFOpi6AHMpJ3chPQmKyBzIWl3L38q7OLwxoqU6kFzCY8QsHNI0PBZ94soEmrJQk07R3vs/wB4nYqj31T4jVqNcAbAHKQB6ELe0XRB52PnwXB+ybboZVfh3mBV8TJj/EYNPUf0rs2CxuYRx4/msU4cWb4T5LZ6tq7CpYlkVGNdoYI0IMgg6gypcCalJoazJAmMw6RzHCE7B1pJ6fcvU5tkRpEnvsiftasOFIiOE8v3lW4rblQa93Mn4R043K9NfBSV46+Gslkk6LccIX0Z7C7q0qlRrnsa4sMgkWDjxjitFjsUGU8rdTbyULn5GfrRUjsaahJmwlY+TL6TPPtKrkomTeof9Lf7lywW8e2HUXB7CMzAA0agueZMjyA91qto4sPqf5RYBYzffZ5FIVCWjM90AnxGBwHSVLBDnk30R8jJ8ePXZldrbZq4l+aqZIsALADoF4UIXXSSVI4spOTtvYJEJUxBCEIQAIQhADUIQgQIQhAAhCEACEIQAqVhgpqVAz0hIFEyrCcKyZGhzzZQJXPlIkNDqVQtIc0kEEEEagjQhdz3Z22a2Gp1wbkeMDg9ph1vMfNcLXSOyHaEmtQJ+zUaP9Dv/hVzWi7E90dX2ftQZgZsbH9FX2t5ssl3AE8l5cRtmvR+GKjBwOo/NUqNmjnRtXgcPwVfiB7LD1+0erN6JPkePovMd7a9X6gYDzN/ZQnDRfDIX23tpWyg3J+SpKuKOTIFCJNySSeJ/DopmUYWBqjWnZ5RQuOsBYPffa5fWfRBOSm9wiZ8QJBPLpoui1KcuaBcyIHMmAPvXO97MDTpY/E0KzXNcytUAqs1c0uLmPfTJh0tIPhy6rX4UbcmY/PfGMV/TLpF7cfs408rg5r2O+F7NCRq0g3a4TdpHuLrxLo9HMFQkSoAEIlCAFaJT4TWpyYiFCEJACEJWtQAgCUhSITAiQlcISJACVKGoyIARCEIGCEiEAKun9j2yQRiapHiZTpx0a6oJj0aVz7ZuDzHM74W8PtHkuu9h5D6uLY7R7KYPqaisjC7sTlx2a0tt93VQ1sPPBWbqOVxY74mxPlwI6FFXDrKlWmbdPZktoYIGfCPZV1LCQVscRhJ4Kofgo4KvJ0W40rK8MTyIC9FSgeChoYOpVqd3SaXP48GtH2nHgPvWPg5OkbOSirZNsanmrtPCmcx9Ph+f3Kh7eMBTcMNi2wKjgaVUcXBozMd6eIereS3tDYvcU8tiTdx4l3ErCdp7w+i5rtGNGX94uH9l2MHjfHHj77ZyPJzfLLl/iOe7Aw3e0qtJxADgC2eFRswR7wehVJUplri0iCCQRyIV9sVwYYOsa6L27f2F3tM4ildzB9K0Rdo/wDIBzHHpdScbRn6ZkUsIQqyQIQklACtKkUaJQIahCEACexMTmIAfKVP7tNcyExWRvSNCRxS00hkgQgKxwG72IrXpUajh9qMrf53QPmnQrKuoExakbkuaJr16NLoHGo72Zb5ppwGFpfCH13c3nIz+Rtz6lT+Ni5L0Z2hhnPMMaXHoJjzPBW9DdqG5qrw3/K3xO9ToPmvWKxdyawfVaAG+gCbUr5vIaBTUEgtsTKIAaIA0W+7FamXF12/aYw/yuP+5YSmtT2a40U9otk/HTez+LwuH9KtxrYsnR3baeyxXaCDkqN+F/n9Vw4tKoXFzXFlQZX8uB6tPELVYR4ewEckuLwDKrcrwCOHMHmDwWTJDf7LMObiqfRkq1heVU1XAm8/L8Fpsbsw0mmSHM4SQD0A5lePD7FNS7YDeLjePLmeipljk/Rtjlgt2UNDBvrVBTpi51PBo+0TwC2WDwDKFPJTv9p3Fx5lejB4BtJuWmIHEn4nHm4p1ZsBacOJQ/plzeQ8rr0VO0XwJPBcn7QcR4Wg3LnEkdGj8yF0ja+IkxwC4/vjju8xBi4bYeQm/qZK3pcYtmW7lRm6DgD4tDy1Wi2U14IdSMx14LNvU9DHupkFpiFhumXvZqT2d0MU0up1f2aqb5HtmiecEeJl/MLM7Y7O8bh5Jomqwf8AkofSsjmct2/xALRbL3uLvBVgSIzaFenBb31sPUcwuzBuhm5bqPkp8YyKrkjmBCF2Q7SwOPgYmgxzuLx4KvnnZBPrKqdpdkVOpLsFiROopYix9KrRHu31UHifoayL2cwSq425ufi8J/j0Hsb/AOwDNTPlUbLfmqZVVROweIJCRLUMlIgECkaFGpAUAKClJTqVMuMDUrYbL2dhqdFtVzBUeHlru8Msu3M05BbUHWdVOMXLojJ0ZXZ+xa9cxRpPqcy1pyjzdoPUrS4Ps7c0B2Kqtpj7FPxv/m+EfNe6tvlUylosPqgQGjoGiyqa+2Kj9TqrVjiuyFyf6Lqni8Hhf8KiHvH16njd53sPQBQbR3sfVtflros+4zcoU7roFBdskqVC4yTdRSlSQollDk4BMT6bUwJ2BGHxJpVadQfUe0+kwfkSkaVFXEg9f+E1oOz6b3XxuamOon14/OVZbW2tSw1F9au4MpsEucfkABckmAALklZHs8xXeYWk7m1p92g/fK5/2q75mvtL9mBPc4O5A0diCLudBvkkADnm5pZ0uVlONei4xu8FbG4jvagDKbL0cORTOQSPpKhqNINXQ20FhxJ2m7e9od9FWdLrBr9Re0PeLa6HQyuf7FeX0wQC8Whl4Gt3ZYl2ttb2VNvhtzKMge5xvBAIg+t9IvPmsLyyujX8aaO/uK8WPqeGy532VdohxLP2Su4mtTH0byb1aY4E8ajR7gcwVu8Q6Qt+ONuzI9GM3kxnd03GYLrA8p1PoFx3GYnM8u5m3lwHst32lbVv3Y6j/cfuHuud1HDmrs8qVE8a9jal1E5PlNJWJlwSp31SQHTcWJ+Y/FedS0W2I5i3mL/rzTQmPpVS0yCfdXmz95KjRDnT5zPuqDglaVYnRFxT7OpbE37cBlcZEXa4SD06herH7q7Mx93Uu4qG5fh4ZP7zYLD5xPVcn/bC25dHqU6nvRVFqZPmZ+SblH2VfG19TNoQhZS4EockQgCw2c2ZPp+atKOIilUadCAemZrgZ9pXiwbYYPKU/EjwFXw0gaHgJSmUzLQeicpCAlCEFACEpQUhA4pmTkSP11TAlDVI1RtmydKAJAUyqbISVNEAdg7ONuNo7K71xH0bXi5+sx7gAf5mrmmxd2KmLdiK7nwWtc8uMRUqvdIYSbCZPlZaTs7woxGFfhqjop53VHAfERDW5RyveequNvOYHdzRinRw13AWzPHwsA43uTewM/Ep5ZRUOTIQX5aKZmKNIUqENLn5puQYY2S5/Et0t11WbrYcVa72VGkFw8ApmYM3dy04HopsBjHVtoiuDDWuyiZjxCJMnjJP/Kl2rTOH2jLhlL72MjK4RrzlpnqufipZE2aJ3xaRsNw9ym0yKt5DjkJEGAfitxmR6Lc7QxLmNPivoJA4qTCYJhosDHuDMoy6aESCSBc3WS7QNsmhgnU33q1SWU3c2fXeOobaObguwmkZHs5nvLtMVsQ94MtBys/dBN/UyfVUrlI8qIFYZy5Oy9KkJCQlPATsqgkSGMcpGi/VQtqAHy1kFK3FOzeAR1sfvT5JESWBMEgX4ngoKtckwwT1/JOGEvLrnipg2NE9sDyswn2jK9DWAD8k4hIE0kgKNCEKgYIQhAFzRPhHkPwT6mh8kIWhdEWQ4R3gHqpXBCEL0MCkASIQL2PCGoQmA5OBQhMJCmyU6JEJsS7ND2bYktxh5MpVnx9otaHQektCvd6cUW4dr2wHVM5cb3lwZe9zZKhZc71FFsOyi3PY1o8TQ4Oc0kG12OBEHgvLvi+cS3WzGxN4yyYHS+iELNH7Fsjre4+OdV2fRLtQC3zDHFo+QC5r2lbVdVxzmGzcOAxg/eAqOd5kuA8mhCF1m/wRkr8jHvSNKELK+y0cQm1KkaIQmwIWsmSeC9VMIQlETHlMKEKwQhKaTxQhRG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4" name="AutoShape 2" descr="data:image/jpeg;base64,/9j/4AAQSkZJRgABAQAAAQABAAD/2wCEAAkGBg4PEBIPDxIQDg8PDxUQEBAPDQ8PEA8PFBAVFBQQFhUXHCYfFxkjGRQUHy8gIycpLCwsFR4xNTAqNSYrLCkBCQoKDgwOGg8PGikkHyQsLCotKiwpKSwpLC0pKTAvNSwsLCwsMCksKSwsLC0pLCkuKS0pLCwqLCwpLCwpLCksLP/AABEIANoA6AMBIgACEQEDEQH/xAAcAAACAwEBAQEAAAAAAAAAAAAABAUGBwMCAQj/xABGEAACAgEBAwgHBQYEAwkAAAABAgADBBEFEiEGBxMxUXGBkRQiMkFhoaJicoKSsTNCUnPB0SM0U7IkQ4MWRGN0k6Oz0+H/xAAbAQACAwEBAQAAAAAAAAAAAAAABAMFBgIBB//EADQRAAICAAMFBQcEAgMAAAAAAAABAgMEESEFEjFBURMykaGxIlJhgdHh8AZCccEU8RZigv/aAAwDAQACEQMRAD8A3GEIQAIQhAAhCEACEIQAITndkIg1dlQdrMFHzkfdykxl6mNh7K1LDz6vnI52wh3mkSQqnPupslISAt5XVjqqsPeUH6ExR+XOn/J4fzuP+2LvHULjLyYzHAYiXCPmvqWqEqq84FP79Vo+IKN/USQxeWGDZoOmVCfdaDX8zw+c6hjKJvJTXp6nk8DiILNwfr6E1CeUcMAVIIPUQdQfGeo0JhCEIAEIQgAQhCABCEIAEIQgAQhCABCEIAEIQgAQhCABCEIAQ+3+UtWHuhlZ3cEqq6AaDhqSerr7DKpl8sMq7gpFK9lfteLHj5aRXlfmdLmOBxFQFQ8OLfUT5RClZl8XjrZ2yhGWUU8tDW4PAVQqjOUc5NZ6/H4Diksd5iWY/vMSx8zHKhFaVjg4CKx6k1j5HG5ohc0buaIXNI5smqiKXNI+9o5c0jr2i8dWWHBHTB5Q5WIdaLWQe9ddUbvU8Je+TvOpj2kV5YGPYeAsGvQsfj708eHxmX3tI69pb4a6yvuvTpyKzFYSq/vLXrzP02jhgCCCCNQQdQQfeDPUyTmYzst7rqukY4lVW8Ub1gtrOAu6T7PAPwHZNbmiqs7SO9kZHE09hY4Z5hCEJKLhCEIAEIQgAQhCABCEIAEIQgAQhCABCEIAE5ZeQK63sb2UQue5Rr/SdZXeXWb0eKUHXc4T8PtN8l08ZDfZ2Vcp9ET4ertbYw6sz7fLsXbizsWbvJ1PzjdKxWlY9SsxUNTc2vLRDVKzvYdBPFKwuaNLRCD1kKXNELmjdzRC5otNj1URS9pHXtHb2kde08rQzISvaR17Ry9oi6szBVGrMQFHaxOgHnLOpCs2bPzObK6LAa8jRsm1mB/8NPUX5hz4xDlvy2ycfJPQPotNi1qn7rkJvWlh7+LKvHq0l62fjJg4aVn2MXHAYj3itPWbx0J8ZhXKDKay0b3taGx/5lrdI3yK+UscZN1whXF5c38vuYPE2dpY5dWazyZ5xcbLAW3THu7GPqMfg395bQdZ+c8dZbdgcrsvG0UN0lf8D8R4dkiq2nuaW+JDv5cTYISp4POFQ2nSo9Z7VAdf7/rJvH5Q4lns3IPvnoz9Wksq8XRZ3Zo6U0+ZIwi67QpPVZWe6xD/AFnx9p469dtQ77E/vJ9+PHNHuaGYSOs2/jjqYv8AcRm+emnzkfk8rdPYqPfY4X5Lr+sUt2hhau9YvHP0OXZFcywxTO2rRQC11iVgDU7x46d3XKXtHlRkvqN7cHYg3fn1/OUrlPnMKnLEkt6vE9vXK+W2YTko0xz+L4EfbJvJG3YebVfWttTrZW41V0IKsO+Eh+Quyzi7OxqjwbohY47HsJsYeBbTwhLyLbSbJyehCE6AIQhAAlA5f5m/elQ6qk1P3nP9gvnL+Zke08vp8i23rD2Er9wcF+kCU+17d2lQ6v0/EXexat65z91eb+2Z5pWPUrFaVj1KzPwRoLWM1jhOF7Rg8BE7mk0tELQWbFLmiFzRu5pH3tFJss6kKXtI69o5e0jr2k9SCbE72kvzdbL9J2nQCNVqY3v3V8V+vcHjIO9ppnMjsrhk5ZHWVoQ/ADff9a/KXGFhvTRVY+3s6ZP5eJcOXmZuYhr10OQ61dye05/KrDxmHW3dJY9n8bEjuJ4Dy0mk86m1PX6MH9jSf/UvO75hFJ8ZmmOsjxk9+6T6af2zFPiPY6yRoWJ0LJChZUWsjkxulY/QIpSsfpWV1jF2N0iPUCK0rHqREbGcM9WmIZDRu5pHZLTmC1BCOS0r9uH6XnYuH1iy0F/5YOr/AEhpNZLzpzW4XT7RyMojVcevo0PY9h0/2q/5po9lU79yGKlmzWgJ9hCbccCEIQAIQhACL5S5vQ4trjg25uL95/VH66+Ey+lZcucTN9WqgfvMbG7lG6vzJ8pUaVmW2pZv37vRGu2TV2eG3vefpoNUrHqVitKx6oRSCJ7WFxiF7Ru5ohc0Js9qQpc0QvaN3NI+9orxZZR0Qne0jr2jl7SOvaPVIhmxO9p+gub/AGV6Ls7HrI0Zq+mft37Tv6HuBA8JhWw9mnLy6Mf3W3Krae5NdXPgoY+E/QXKbO9Hw7nXgwr3K9OGjv6iadxYeUvMIlCMrHyRm9r292Hz/PMxzlttPp72YHUW3NYP5a/4VX0qfOQ+OsNpOGuYD2a9K17kGn66nxnXHWUspNxzfF6+Jm1wHaFkhQsToWSFKyvtZDNjVKx+lYrSsfpWV9jIWNUrHV6otSsYfgIlPicMXuaRmS8evaReS0lqR0iK2rk7lbt2KfOXbmj2X0OzhaR6+VY1x7d3XcX5Lr+KZvyjZnFdCcXusVFHaSQAPMibrs3CWimuhPZprWte5VC/0m12LVlFzHKVpmMwhCaEnCEIQAIQnHNyRVW9h4hEL6dw1njeSzZ6lm8kZtyszOlzLPeK9Kl/D7X1FolSsi7dsV73Atfa7E7tQ3t5idTx9/Hs1kvs/k3tjK0K1JhVn96/29Pu6E+aiY9U24ixzUeLzNvK2rD1xg5LRZDdInR9oUJwa2pD2NagPlrH8fmrRv8ANZeRf9lN2pPL1v6SawuQGy6h6uNW/wAbd64n85Msq9m2fuaRU27Rp5ZspN+28MdeTUO7pG/2rE7dq4p6sik+Lr+qzVqNjYtf7OihPuU1r+gnd8Kpho1aEdhRSP0kz2UmtWQx2tuvSPmvoYy9yt7LI4+y4aIZBmv53IjZt/F8aoH+KtTS3fqmkrW1Oa0jU4d5A/0codIncHHrL5GJz2TZDWDzLKnbNM9Jpr0M0yGkde0sG2thX47bmRW2OxOilvWosP2bBw8DK7mVsh0YEH9R2jtkUIuL3ZLJlhvxmt6LzRduZrZXS5tmQR6uNToD2WWndH0izzly5zNp7iVV9m9kMPhWuiA97t9M880Gyuh2f0pHrZNrWfHcX/DUfSx/FKpzl7T6S+0A8Ay46/dqG/Z9baeEs8R7GFUPe08fsYvaNvaXS8PApdA1Op65JY6xLHWSVCyltZXscoWP0rFaFj1KytsYvIbpWP0rFKVj9KxCxkbGqVnq5p6qE43NFOLOBPIaRWS8fyWkTmW6Ak9QGsdpido5cksL0rbNQ60xFNzd6+z9bJ5TaZmvMzs/VMrNYcbrRUh+yg3m8ywH4ZpU+h4Grs6UiwgskEIQjp0EIQgAQhKPzg8p78d68fHfoy6F7GABYAnRQCerqb49UYw+HliLFXHicTmoRzZZjXg4e9Zu4+MXJLMFrrZz7+rixkbkcusYcKlstPaF3F824/KZolju2+7M7HrZ2LMfE8ZJ4yS6jsmqte08/JCrxMpMtj8rciz2FrqHjY3mdB8otdtvK/1n8FqH6LEcdZ8uaCorTyUUeOcnzC3a+SOPTXa/zG/TqnL/ALT5q9V7/iWtv1WLXNErWjkKa3xivBEbk1zLBTzjZFf7Wuu0e8qWqb+o+Qk/srl9g3kKX6Cw8N27RQT2Burz0mXZTyIyXnk9mUWLRZP4fTgdRumj9D5GNXahSxVsrcaMrqGVh8QZQNt81AZv+FdVpZvWpv3mFQPW1Tj1uHYfOUfk/wA4eZs8hQenoHXTYToB9hutf0+E1zkry3w9pL/gtu2qNXofQWJ8dP3l+I+Uz2P2RKtZzW9HquX0LPDY2db9h5fDkSFVdeDiBR+zxcfTsJWtP1OnzmC7dyGe0BjqwXef+ZYekY/MeU3XlRs63JxLaaSoscDTfJCnRgSpI6tdNJhm1Nm3VXsmQjU3k6lLNNG+0jDgw7pmtoKW9HT2UvP/AEQzbbzZyx1kjQsUprI6+EkKFlFayKTG6Fj9KxSlY/SsrbGLsbpWPUrFaVj1KxGxnDO/UIne0atMRyGkMVmzkQyXlc5R5W5S3a3qjxk9ktIH0T0zPxMQesr2hrNP9NTvP9KtLrA1b9kUT1rNmt8iNlei7PxqSNGFQd/5lnrsPAtp4SchCfQYrJZDwQhCegEIQgATGOVOd6RnXuOKq/RL92v1PmQT4zWdubQ9HxrrvfXWzD4tpoo/NoJiWMvbxPvPae2aHYlXftf8f2/6EsXLhEfxkktjJEMZJLYySzukLwQ2o0EXuaMPwETuaKQWbJWLXNEb2jVzRDJaOwREyPynkTlPJDKeRGU8cgj1EflPND5itk71+RlkcK0FKH7TnViPBdPGZrlPN/5p9kejbMqJGj3lr2/EdF+lVPjEdr29nhnH3nkMUrORM8oOUiYYXeUuzKzkA6aVppqe/VlAHx+E5htn7Wp0ZUvTr3WGj1ntBHFT8QZSuX+0N+60DqBTHXuQdJZ9bqPwyt7OyrKWD1syMPep0nyuzaUo3ST1inll/HHzLWNKlFdS17X5rra/WwrBan+hkHRh8EtA+RHiZWcnFtxju5VVuMddNbV1rJ+Fq6qZeNicvW4Lkrr9teB8RLZj7Qx7xorI4YeydOPgeuddjhMWs4PdfT7C9mHa4mTYujDVSHHarBh8pIUrLzm8idm3HVsapW/iqBofv3qyDIyzmzxT7N+bX8Fyt4fWpiVuw7X3ZIVdL6kRSscSxV4llHewE7nmxpPXl5xH86r/AOufa+azA19d8q34PkkA/lAiv/HrpcZI5/x31IbO5Q4tfXYpPYOMhH5Sm87mLTbkN2JW7+YUcJoVHIrZGPx9HoB7bibf/kJj52tj1Lu1KNB1KihFHy/pJ1sfC4bW+xeJNXhHLgmzOsXkRtfL42lMKs+5yGfT7if1Ilx5Mc3uLgOL96y/IClelsOgUHgd1R1eJM+5/KCzdZgdxVUnhwPAdvXOHNvtLJyKLbL3NidMVq3uLAboLDX3jiPnLHAX4Syzcoi3lzGpYZ1RzZb4QhL0iCEIQAIQhACmc6G0NzGroB4326n7lfrH6ikz3GST3OJn9LndGPZx61T8beu36qPwyHxkmzwFfZYWK66+P2yKu6W9YyQxlktjLI/GSSlQ0EhuZ1FHy0xG5o1aYjc08rQMWtaR2U8duaRmU8egiMjsl5EZTyRyXkRlPG4I7RywsJsi+qhOLW2rWO9mAn6hArxqOyqiryStP7CYXzPbJ6faQtI1XGra38R9Vfm2vhNf5aZO7jdHrocixau5PbsP5FYeMyn6ixSg8uUYt/N/iHaI58OZlm2chndd72tDY/8AMtY2N/uA8JyoWcrruksZ/wCJi3gTwHlGqFnymWaWvEukug3QskKOEUoWP1LELGMRRJYm0r09l2A7N46eUkqtuZH8Z/Kn9pD1COVCdQxd8FlGbXzYOuD4pEoNq3t++R3BB/ScrMmw9buf+o4/QzmgnljI7sbfJazl4s9jVBcEjnuj/wDffCfZ8lW3m8ychuVeX0eMw97kIO73y7cjtm+j4NFZGjdGHf77+ufLXTwlA2vT6VnYuIOKlwXH2ddW+kGawBN3+nqN2pzfMqcZPOWQQhCaYRCEIQAJ4utCKzMdFVSzHsAGpM9yu8vtodDg26HRrtKV/H7X0BpLTW7bIwXN5HMpbsWzKrsk322XN122NYfhvMTp4a6R/GSR+MslsZJubckskVEdR/GSPngIvjJO9plVN5sZXAWuMSuMZuaJWmT1o4YrkNInKeSGS8iMp47BHCI/KeRGU8kcp5E36k6DrJ0HjG4okRtHMdsno8O3JI9bIt3V4f8ALrGn6s3lGucXaHr7gP7GjT/qXtu+YRGP4pa+S2yhiYWPj6aGulQ33yN5/qJmX8qtodNYz66i657B/LX/AAqvpUnxnyr9QYntG/8AtLyX+ki2w0dV8CHpWP0LFKFkhQsxtjLKKG6Fj1Qi1Cx2oSvk9RhDFQjlQi9QjdQnB6dpzYz205mLWMkieZ8n2JbYyuiosf3hSB3ngJHCLlJJcz1vJZnHkDR6RtDIyjxWldxD9pzoPpVvOaTKlzZ7O6LBFh9rIdrT27vsr8l1/FLbPqWBqVVEYoz9st6TYQhCOkYQhCABM450s/etoxx+4ptYfFjur8lb800eYrykz/SM2+wHVekKJ2bieoD47uvjLjY9W9fv+6vN6CuKllDLqL4ySWxkiNFe6N5iEX+J2CL5twnl+VOBTwa4WN/DQjWk/AHgvzmgtblw1E4RLLjrPlpkTibey7hrjbLzbkPU9hGOreakfOOLhbds9nZuPUD/AK+eG/2N/SVzyi/aaX/qP1GNxtHO5ola0kreT+29NThYjfBM91P1DSRWbRnU/wCY2fmVgdb0bmZX3+pxAjFVtb0Ul4r6nEq5dBDKeRGU8eGVXdqKnVmHXW2tdoPYUbQ+UjMzUEgggj3EaGWMCNIjcp49yE2V6XtLGqI1UWdI/ZuV+uR46aeMi8p5o/MTsnesycsj2VFKHT3sd5vko/NOMbb2OGnL4ZeOhPWs5I0/lJmmnFudfb3NxP5jncX5sJje0WBtKj2a9K17kG7+oJ8ZpHL/AGhuLVX/AA7+Q3dWuiA97uPyzL6hxnxvadm9fu+6vN/iLmhezn1G6Fj9CxShZIULKKxjsUN0rHKhF6ljlSxJk4xUI5WIvUsZXqnLA+MZzM9sZ4ik3qSo+Su8sLGZasdOL3WAAdp10HzMsUhdkUelbYT3piqbD2aqOH1svlH9l09riIogxEt2DNJwcRaaq6l9mpFQdyqB/Sd4Qn05LJZIoghCE9AIQhADjlq5rcVkCwoQhbXdD6cCdPdrMcx+RG3LbGrSmnCRTob7bUtZvtKRqT+Ud82mEcw2NswykoJa9SOdcZtNmd7L5mMUEWZ912fZ7wzNVV3aAlj+bwl02byew8X/AC+PRR8a6UVj3sBqZIQkduKuu78m/Tw4HSilwCEIRc6CEIQAiNucksDOH/FUV2t7rNN21e6xdGHnM85Q81OVSC2G/ptI4jHyGC5CDsru6m7m08ZrUI5h8bdR3Xp0fD8/g4lCMuJ+Ws7DbVlUOHrJFlNilL6iOsFff4eU3jmt2R6NsygEaNcDe34/Z+kLJTbnJDAzmR8mlXsrIK2AtXZoDrullIJX4HhJR9KqzurwrT1URfcq8FUDu00Ecx+01iaowSy5s4rr3WZhy82hv3XaHgHXHX7tQ37P/cfTwlYoWdto5XStwbfKFukI6zazlnbQ8QNTp4TzQs+YWzc5Sm+bb/PkW8FkkhyhZIULE6FkhSsrbGNRQzUI5UsWqWOVLFyQZqE7mc6hPbGRyeh6jmxnmfTPhib4kpzvtCKzHqVSfITxzV4ZZcjLbrut3FP2V9Y/Nh+WRnKzL6PGYe9zu+Hvl55JbN9GwqKiNGFYZ/vv67fNtPCa39OUZydjK3Gz4RJeEITaFYEIQgAQhCABCEIAEIQgAQhCABCEIAEIQgAQhCAFc5SchsXNPSccfJHVfUAGPwcdTjv4/GULafJrNwtTfX01I/7xjKWAHbZX1r3jh3zYIRLEYKq/vLXqjqM5Q4GN4TpYNa2WwfYOuneOseMkaRLztXkdgZR37KVW33XUk02g9u8mmvjrIa3kDen7DMZh7ly6Eu8N9d1pncRsS5a1tPyHoYtfuRF1LHKhOVvJ/ayezVh2/FMm2snwdeHnOfoW2R1YVev/AJ2rSVz2Xi1+x+RN/lVdfJkognljI5dmbefh0WLUPt373+0Gev8AsLtW79vm1VL2UVO/zbdnq2Li7OWX8g8ZWuGbOuRnVVjV3UafHU+Ur+by2qB3KFNzngoALEn4AdfnLRic1eENDkWZGWfeLLSia/dTQ/OWfZuxMXGGmPTVSOolEAJ726z4yxw/6cS1tlmLzxs33VkZxs3k1tPaFlb5dXo+MrhtLCEcqCNVFemvEcPW0mqQhNJhsLXho7taE5TlLvMIQhGjkIQhAAhCEACEIQAIQhAAhCEACEIQAIQhAAhCEACEIQAIQhAAhCEACEIQAIQhAAhCEACEIQAIQhAAhCE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7" name="AutoShape 5" descr="data:image/jpeg;base64,/9j/4AAQSkZJRgABAQAAAQABAAD/2wCEAAkGBxQREhUTExQUFRUXGCEaGBgYFyAaGBwaHh8bHxscHB8fHSghHh8mHBseITEjKCktLi4uHyA2ODMsNygtLisBCgoKDg0OGhAQGi8mICUvNCwzNzcsLzg0LSwsLywsNC8vLywsLC80LC4sLzQtLCwwLCwsLDQsLiwsNCwsLSwtLP/AABEIALAAsAMBIgACEQEDEQH/xAAcAAACAgMBAQAAAAAAAAAAAAAABgUHAQMEAgj/xABEEAACAQMCBAQDBgIHBQkBAAABAgMABBESIQUGEzEiQVFhBxQyI0JxgZGhUoIVJDNDYnKxc5K0w/BEU3SUosHR0tM0/8QAGgEAAgIDAAAAAAAAAAAAAAAAAAQCAwEFBv/EADQRAAIBAgQCCQMCBwEAAAAAAAABAgMRBBIhMQUTQVFhcYGRodHwFbHhFMEWIiMyQkNTM//aAAwDAQACEQMRAD8AvGiiigAooooAKKKKACiiigAoqK4/zDBZIXmcA4yEG8jY/hUbmu+3ukkGUZW2zsQe/agDdRRSbzBzz8s80S27s8ZUAlgsZBAJZjuUGCd9J7VhyS1ZlK45UUu2fOdq4HUYwE7ESjSAf826/nmmIGhSTV0DTW4UUUVkwFFFFABRRRQAUUUUAFFFFABRRRQAVgsBgZG/b3qC525iPDrRrkRdUqyro16M62C/VpbGM+lU1xHn6ee8iu3gGYGzDGJ8KqkYcZ0eJn7FiNgAAO+Yyko7l9HDVaybpxb7kWVznzrLZzOkccZWKISv1CQXB1eFSDhfpI1ENuQMevVxDnyHpZtgZXZfBtiMEjuzdiB56c+gqo+P85zXk3Xkt4yygrCpkDJECck/SCzHAycjsMY3zHXnG3lVQY5QQfEVuVUEeihYlK7+ZZttvel5VZ3eW1vnzUZXDq9tacvJjJxGRQxDapXcEytnMjD1YDxv7Kox5bbV4t7SNArLEgbAIMcfSkQH7wIOofhkHv3xilQXKKF6ds8bDPUZLtl6q5JXUAo8a5+rJzvkbgjq/pp1QrFEyMTq1GfXv/iyuSDjHfOOxFLSpvSz9fz9ixYPEdNN+T9iwbdHv7OSKYtd3BdZIoJisbwqoxqVtB6hGd8Z7gZHcr8dlGp+2gGv6SSpkG3l4gWXHoRt6nvXkc7QiSKVeFhZIW1Iy3zbHGCN4twR3Fa+Zeefm9TrY9CcrgSpd59MFk6QV8Y8/wBavqxzxSza9/z9yEcDiYv/AMn5HNxa6EK4iltlc7RxiMqG/wAJAk075AJI/Smbg3M81vbNapoy0bBIjKFmgJXsnfUqk5AOMevYBPTmIiQSG1ycAE/MAPpHkrGM6c9yQN/3Bx7mNrnZbboqmDCq3GVjYd3A0AMzEkliMnODmoU1KKunZ+H409SUsDiH/rfkx/8AhHlJ5A0SW2uIERK2oOwY6mOwGtRj1JDnc6asibi0KTJbtIgmdSyRk+JlHcivnuXmh9alLdlUDcNch21baWVxEhUjfPfOdsY323/Oc85Uywq7KCA5kGojIZNWEGSjaiCMHxnzANXQqOMbP7++pXLh+Ibvkl5H0ZRVJcI+LVzCpWS1Ewz4S1xpYDzBPSOr2Ox/GrT5Q46b61S4MfSLFgU168FWK/VpGe3pV8ZKWwvWw1WjbmRav1omqKKKkUBRRRQAUUUUAFaL67SGN5ZGCoilmY9goGSf0rfVVc5zTwyywyXMjRsVcAhdPTdzhMadgCpXPoAT3qE5qCuzMY3dhA5uchCdUgFxcGdoC2yF31ayBsCAQh8iTnuN4ipXma9Tpso8Ukkik430ojhV1egznA9SaiqRzScU5HXcASUJ260FFMPLfJ8926/aRRxPJoDFGkbPTaTBGpRjSF3z94ehpkHwfusn+s2+PLwPk+md9v3/ADqaoyauhn65hLtNvyK6op54L8L7m5iEhlhhyWGkhpD4WKk5Gkdx6GjmH4bS2sQYXMTvh2K9JlXTGjOd9ZOdseVZ5EzEuO4RbNvwEait97bGJ2QkEqSMjYfjv228sn8aLO36jBchcnGSMge+MjP61UbH9RDk87/G1zRRT1y18NJrqOQyTxwyI4XT0i66WjjcHPUUhvHjzG1e+PfDCa2jRxPHKWlSPSI2jx1GCBtWt9gTkjT2q3kTNcuO4R9L8hCoqy1+Dk3neRD8IGP/ADaWuZuTZbQuwljkjRiudBRtSxCUjGW2I1AHJxjzzWHSkldh9cwl0rvyFmmHgZyAcyH5eYTrADgOyOSXAOxLAFAewI9TS+wwSKnuG36AKrDQ8bFlyR4o3cqxU/jjI9hULySbiLcfSap37f2PoWwvEnjSWNgySKGUjzUjINb6qnkuSeaWGKO5lWNS74GnToRxlMacEEsBnvjODtVrU9CedXRyUlZ2CiiipmAoorDDIwfOgBV5t5qktZEhgiSRyuti7lVVSSFA0qSxJVvTGPPOKWuZuK2fE7OKTA6zZQqGyVVSplVjgak2XBwM6lIxmo7lLgNsbgW5DdMGVItLkEBWbBBBzhlXJHYnDDByTGdBFysYyCxVCACXijchMk910EDJ8m96Sq1nZvoendbdl0YK5A8zcuywRPcCJoYZni8IiGk4bwsWDeDVqzgqPId6jbSUKwLIHAz4S5QZOMHKqTtvtjz9qnOar65ntWkka5fMqiU5Y2+RIMAEgJscAaQDnv50uioytZWudHwWiq1GpCWza28y1+RHMkUTRKFJuMorZ0g/J+FTjfA7UzcD5luJ7KOdoYxO0/ReIMQqkS9N9yCcqATjtt3pY+Gr4itve4X/AIIUycP4VPHxOYaR8m+LkNj+/K9NkG+wwNfbv5705TVoo5eWrNUfFp43trW3WHM/zLa5CxC9KTtpXvnWPP1rfzpqNupcAP0J9QByAfl5MgHzGfOoG6tY5ZuHGeF5YNF4HIieRFLugXVpU4yAwqW5puFktlZEeNejcBVdSjYEEgHhO4GBkZ3xUzBT/MUgMzgRqhD7sCSz7Y3GwXy9ew7V64NcoGAMQLb/AGmo5Gx+7jH55/KtHHz/AFiX/Of9BWvhY8Y/68jWs/xt2HYPCw+n5tds2/SXLc8QmtLW8nt1jZ0lj8MmdJ+ygUgaTnNbeJcSlkka1mCF4Z7V9cYIV1kkbHhJJVgYztqOdj7Vwcc8dhfJolfVJGpWJWd8GOAnAUE9snNb0smtUMDByBeQukzEu0qPINId23Lp9G5PhCnzwNmceT/D+LyycQubYiMRQRxMCM6y0uvAO+MDQ36ilLn5giysRqAuixHqBZnI/PFMHBS39LX5KSBWitwrmNgjFOrqCsRpOOovY/6Us/EX+yuP/EP/AMG1V1leDJR3KsvJAzEhBH/hDFxnfJ1EA77bY8vep3hPLstwiXPSaaGFpPCYxgZbxMCWy2nSDgA+Y3NL0p8R/E00cCurmKJGje5jPVYRMWZbXeRh4jvGAdwdYznt5UrBXvv4HS8apKjSpQjsr7+DGvgPGrXhVlJIiBpwVQKXxqRmYx4ODiNcsSQDjSTvTJyhzfJczSW9xFHG6RiVWjclGQsVIIYAqQceuc+WKQ+IcMCMYbldBBAc7eGGRxrKMOyaAwyMbL/hrr5q4BbLcGAA9PVEsupyxbUy5LMTnCI2QOwJLd8ETp1ZJa9GneznpRXR3lxUVhRgYHYVmmykKhecZ5I7OVoX6cgAw2nVjLAdsj19amqSed+abbRJaBnaXKqQkbMqtlThmA0qcEHc1GTsmzKV2VesWYmjddMkCKkYVj306UkUjB8RGn2wRtk10RKeqyyFPEQojXbwhQdJPmi6j5DJY9thW+dkM+WXHRjLFz6PjBHqPA/4FR61ma01zhwdACGNiO75IIAPcBSDuO+r2rUZ/t89/HxHLEpxziMEnBRaxyR9RJV8C+QScFhtsCB5VXlo6hxrBZN8hSA3sRn89sjuKaL2NxDdLGqYMJjjXpksoXLuyEOACSozkHZB70pEjy3HkfbyptzUopruNzwWmqkKtJtq9npv0+xaPJd4oWLpo76LgSFEGqRIvlQgYqDnGohds5OcZwafYuaImOOndL7tazAfror56TiMikaSowMA6Bq0+moYOK3TcYlZSodlJBGoE6hnzG4P71ZCsopIRlwXFtv+X1XuXTynzPb/ACqaOrKNbjVFBI6/Wx7qpHYiufnfiweBn6U6xrDPrkeMoq6omVQQ2G3LeQwMb42qnoeKun9mBEulQUjJ0ZXPiwQBk9u3ZRufL23G5D3wfxCn/Val+oXURjwXFyV8vqvc98fnUzSARgENu/UOW2GfDpwP97yrPBJU1aShLnIVg2wyNsjbH71FyyFiWJJJJJJ96zBMyEMpIIIII9vxFK20sdB9Nf6Tl3ebffS/V1WLz5S4oFWaRYp3ildXjkRNauoiiQ6cb4DIRuKxzfzNAqQdZZoVNxGdUkLqvhbV3xjO3aqTa6U7mGAn3hi//OhL0q6sqRAKGBTpgIdWASQmncAfuRtmmv1HZ88jQS4Ji0r5fVe59ELzEh/ubv8A8tJ/9aQedr4YcSRyJqneVUdcGSJbYqxG/wDF4SDgjI2wRVb2/ECiKmFOkAZKqSceZOnJNen4kxBGFGRg4VQceYyFzg1GdVSi4ko8Exad8vqvc57iUMchNA221l998nJA75Hr296srh/FLdeDLbu6a5TqCMO4klJUbjBJHlVYBgNzuBufwG5/am+0hk6VqkqppSEQvHowxUgOhclyDpJONhs5qtTUYyY5xmkqcaVKLbtd6+BmeRi8calcRFgI2GcIy50g9xE2kbYwCu3mDxNDiJYo1BkmRklDE7eHS8jdydJOn31AZ2FSMNronLklwyiNSe6YJJBPchiRue2ketYgdBPlVz14wwceiZ3Pt40x66j6Uq6j79Pnl+xp1FFu8mzSPZxNM/UkIOX06c4Yjt+VTVJHJPNdtpjtCzrLllAeJ1UnLHCuRpbbJ2O9O9baLukxNqzCkf4hcFUL80qjHacDsyEY1t7r2J/hJz2GHilbmvmtrWRYYoVlcrrbXJ00VSSFGQjklirbYwMHJ7AxqqLg82xmF76FScTuD44G1CSVAiNt4xq05HvhzkeXfsRUfacyqQZG7qqpDF/ePIyhnYqO2SwAPpq9aaONXtrNcWjQRCNtEweMjHTdTFuvkRswyu2KOAcs3F0zdLp/ZSFi7+BATuIlCAliIyMk7LkYz2CSpxvktd7l+Z2zDT8MuDxvG08kiSSFOm0YBAiDDLg5AJZzvnAGMAeZNOXNm0DNC+S0TGMkjGdBK5HsQAR+NX7yVy3JaNNLMydSUIuhCSqrHrI8RALMTI2TgbYHua0+L3Cehf8AUA8Nymsf500rJ/6TGf1pmcP6a0sbDguIVPF2b0lp7ewkUUV6jQsQACSSBsM7nYUqdpOcYRcpOyRgrsW7Adz5D86xGdQypDD1XcftTJwzgSNDcdeFSejM66gNQ0QEqc9xhwTV18U+QV1N0LQSsuR1hGHIG2Rq3NXU6SnG9znK/H3TquMYJpdu/bsfOCnJwNyPId6F3OBufSrt+IVtZy8Iu5YUt3CxnS6KhAYEfSwHce1Nr8DtdODb2+keRiTA/ap/p+0q/iOX/Nef4PmOSRVOGZVPoSAf3rKkHsQfw3r6C47b2osZ/l0g0HSr9ILg+Jcg6dux7H1qqucOCH5iQQRqEiklXAwMKSjKB7DxfhVdWmoJO5dhuPOpVUZxSj37CnRQDnBHYjI/A7j9qKqOjTTV0dFhYG5ljtxnMzrHsdwGOHI9cJqP5VcHxS4dEqrMsixzlCixlSesE3XAUEgoSCGwRgkEbghU+DnCetetMR4bdM+xkkyF/NUDH+cU/c68rS3U0NxAyao0aNkkyAysVYFWAOlgV9DkHyxTUI/09rnE8ZxCqYtpPSOnuU1c8zLgSp3ZWSaLPjR1VirhT3wVIJ9NPpUhwy4Pht11GSJCjvt4Bqxkn1wgwPPOewqY45yvcWhUStHiWXVrTxRlhu0TKwypKA4YfVg5x2PjhvE7a2nu3mgWZ9MCxReUkjtLkucEAfSMsDt2B7Us6cb8u1uk1+Z2zDz8PODLo+aZRvtACNljAxrUereR/hAx3OXelLlHnBruaS3mhWKRUEilHLoyZ0nuqkEHG2N80207SUVBZdimV76hUJzByxDeMruZEdRpDxtglc50nIIIz7bZOO5qbpV+IIkWKGSOR4zHKCSjY7qwGR2YZIGCCN/apTaUW3sYje+hX1xdWmiGS2E0KudLRTgkknYOrZbD6tmXO+SdiDnXacUlZWgR+kVm68LoTqIKyRvrGcMFfQcdiGrTeyOyXBfS7nU+EGgEkathk4OrO4899q0T6lQrCMvFCAu+NQYEADyBzGDn2I2rWur/ADOUdOj2f2GVHRJjPwnmozXNveXb9CMqFCdTESF17t5MWbG57DT7kzvONqnF7GQ24LSQPqjyuCXUbqM+TIxXt51Wg4mjyOkekxx6Cu40kuAsSD+YEn0wKtX4cDEU3+1/5cdM0aspSyy7/toQkstpRexQKsCARuCMg+xrNOnxS5Z+Tueqg+xuGLLgbLL3dP5t3H8/tSYB/wBf+w9T7VXODjKx3WDxkMTh+ZK3b2dfgNfKxJt7rJY4gnxkk/8AZ87ZPqTVl/Fe3T+jLyTQpcwhS2N9IbIH5FifzqtuWY2WG5DKVzBORkYJAtyM4/EGrl5k4Gt/atbO8kaSAajGQGwMHHiUjB/CmaP9pxGNy8+eXa4sfFkwx2DW+8azFiekpz4QWJIUHCl9IYn+L3r3wcS8T4NEqkJOoVWWVTpMkDjVHKp3Kkphh7mu/nPh5SGa6Mkjslv01Q6dO7xszbKDqYoud8bbAV2JylGDPmWcrNMs+nWFEcinOYyqgjJAJBJBx7nNwqQdrdRPa3kItRaTo6G4hAGnUxULIpAAZWCbEAfScjNV38TFBvHBAI6kpwRkZ+wGcHzwT+pq2eMcJW3triTU8ksnT1yPjUwRhpGwAAAJwAPM+tVb8QbV5LyVkVmCySg4GSM9HG3c50n9KoxDsl3/ALMe4a4LERc9hPJryxwCTnA32GT+XvWQc7jcHcH2p5+FHLPzVz8xIPsbdgRns83dQPZPqPuV9DS8IZpWOzx2MjhqDqLw7X81H7la2j4PYxCfIklfVLpXP2jjJG2+FVQufRaW+K80mK5ub2zbrJp0lNZ6T6FxkeQKtncdwCPcNXxHGYof9r/y5Kqo8TVJERyojl1ltxpDJlZUP8xBHrk1ZWqyjLLHv++hwkVmvKXSSd1xKRFEDP1C03zE7uSWwFjjQr5KGfWSOwC7V6jns2jme5WeYK2lYoMgqVONZbK5fVsqg7YHmduGDWUCTjEksJDYOdIUAEHyJzITn3xvXRYyuqWxXQjjS2GGsAgZ7EjJ1Y39d96WVW0lKWvR7v7ljjo0i2eXuV4bNmdC7yOArSSHLaRkhRgAAZOcAb1N0qfD1ZDFNJJI8hklJDO2TsqqcDsoyDsMDamutlBpxTWws731CoXnGORrSVIYeu7DTo16Nj3YH1HcdtwNxU1RUjBQ1vZSRuXGhpCoWVWQxEsv0k/VpYAnbG+R22rjhyk0Z8SMsRjMbfeRWGGB+8QrEkjtg571bHPHLxnAmiUM6gq6Y/tEP+rKew8wWHmKr/gvCpLqQwQ4bTg6pFJ+XzqB1g4JP8KbMfECQBmtbOjKM7Wvf56DKmmrnFw/gRklmjjCktKLhj2WNQFIeQjsNaMQO7b48yJu74rLZWiKsizR34LRSRI0EiEKhIw0jbNGDhsqQcbb7WbwLgsVnF04wd93dt3dvNmPmf2HYYFI/EOXreaSRLZIYobcEPcTa5Io2+9FBH1FVQAMuQQAcDBOcOU6ORdpTKd32HLydy381HNG0UsdpNEPqBTMmQ0ckaturKMktgZynfG1c8b4TLZTvBMPGmCGGQrr92RfMA4/I5Hpm1eUeLz25RZCWtXk6MbuGQfQWWSLqePpkKQVJbGxVipIHH8V5Y5pkgkVUVIw4uvvQtIzAZX70J0eP02PlRKklC19h3A414eo21eL3XWhI4DxjAIkdWBYpIrSBX6LxlW0FiNycjJ7b+1O0fPyKMCe4AHbMlo2PbJOT+dVfxCylt5GhmUpIh3XORv2ZT5qfJh/qCK0rKR2JH50upyhobiXBoYl82nNZXqtPz0Ficxc4m6iNrDOxkm8OJPl2TSN2yIm1dhtiu6z+ImpAXnlV+zBTahQwOCFDNqxkbZ3xVWSOWGG8Q9G3H6GsrIRsCQPQbD9Klz5Ef4dd/715fktC+5zhnUxyzXJQ9ws1onuN1bOxwe9I3HuLPKwYyozsXeXosQgYlAm6nvgNtn19Kies38Tfqa32FlLcyLHGNbsCRqOFCju7t91B5n8hvUXKU7IshwenhHzqs1lW+m/qb+XuCy30628OzEZLYysaDYuR7dgvmdvUiwedeAfKdNenI9lDEAmnLBJNTdR5MHOtsqdZHk248+r4R3ccbTQqi6OmsvXOzygEqXZeyR/wLnYZzua9c48YknlkhLBbRWMcjeIxrhEcyTmPxaW1gKMovhYs3YUxGknC19zS47HSxNXNayWy6kcEfFpr6w1PIkSWX9tJKjTSs4Ug+FGXwBT9eTqIO2xzBcS4CYpoopFVWSUzgZ1K4IbLRsQMjWwJ2BXbI7ZduF8Dt4J4xPDCRMMRXELuIpT9QjlRnbv9S5ZlbB7EDLhx7gsV5F05ARg5R12dG8mU+R/Y9jtRUo512iUZ27ijZcvLKfE7NEIxGCMKjMckn7pKgEHzzt2rrubKWV1fKLLgpEqxmUqzfUV3TUxCj7uwB966+NcNktpBBPgFst9mh/rGNIBQDJz5Mm5HhGcHJsPknl4wBppVAkYBUX/ALtB5egLHc48go8qThRlKdrWt89S5zSVyS5QjlS0iSaEQuo06A+vYdiT6nudzvnc1M0UVshYKKKKAClzk+RV+ZgOBMlxI8i/eKyOzRv7gpgA9vCR5Ux0lfEbglxcdF7ZBqQNrkRtFyB4dKxNkAAnOcnyFDA6ub+YNDraROY3kIE04GRbxtkKxOMK7kFU1bDdjnGDo4RYJd6FjULw6DAiXv8AMOp+s57xKRt31tknYDKvyvwsSN8oXl6dwZXuUkZi7dExKUbWNWXMgycnwKoGxq2FUKAAAqgYAGwAH+grEXdXMtWEPjXKj9S5MTWTzXKSaevCevpYAMqyh91XIx4NhjPqUWZDbyzLLG0TJEv2T/T01LljGOxTxH6du3bNNHDeJw3/ABL5258NrFmKwZx9k8hbEkmrsrEhQoPfy7VPPex8SvLmye3Se2gCh5W20zEHKJtuQO5BBX3zVdWkqitczCWVlZ2nDrV4+nK7IW1GKYku0ekkZwxy0eCoZPQKRjFQHGeEy2svSmUK2NSkHKOv8cbfeX9xnf1qzuM/D1jKvylyGaE9ToynxAPqA+0GTpOGA1KdxnO1QPEeCXS6Y7q3nkt1mUJGgLqkZ09Rk6eWDDLMD7ADFU8uVrS17fE2OC4jPCyvDbpXt2iDRUpzRw6K0fCXKTRsdiQUlX0EiED/AHl7/wAIrPKvDYbt/tLpIIwd8eOZvZEAOn/MwP8Al86jyZXsdN9awvK5l/Dp+duxp4LwiW7kMcIUlRqkZjiOJP45G+6O+B3ODjsSGG94baImlS5EeGeTBDyk9yVHZSBgR74Un+I138N4RdNlLaC5SAytqjIMaMgJ6bN1cEtsrE9znfOBU7wT4azEs1zOI1eTqMkXifOAMdQgALgAYC5/xVLly2jp2+JzON4hPFSvPboXV+RRnjM7pGqNJLNA+IwM5wUMfUXOnCl23bbI/CrM4fy5cNLbTzi1iaEAfYozSlQpXpmUkApvkjT5D8a4eDvqmuLGwC2LQhDLJLEZJpdQOllBYZUY+ti25xgdzts+L3thdw21/JHcQ3B0w3Kp0yJRv05FyR4h2OfL9LqVLlq1zXzlmZt4xw1LQNHIueHTHxgHSbWQnIkQj6Yy2DkY6bAEbE47eTOYvmAYZCzSoMpIyFBcRZwsyAgbHscdj7MCWaRAwKsAQRggjIIPcEelVNzXwzRKLfXORbmM2ojZhIFn6g0KVGslDERnIGgjP05qyTsrkUrjxzRIJJbW3TebrLMMbmOOM/aOfQMCY/fX+NMdJvw34Pc2yzfMoBrKsrs2q4bY6hMwJDadtO/mfzcqyjAUUUUAFFFFABRRRQBFcc4QZ9Ekb9KeLJik06sasBlZcjUjYGRkdhuCKWubJ7h7aS2uyLVJFK/NwHXCM7ESqwDRA5xnJHfxDzeqwyggggEHYg9sUAJfNt8thw+O2t4Q8koW3t49JePUwwCxxpKjvvjNeraKPgdhFbQr1ZiMIigkySba3IUFtAzkkA4GB3xXdJy20A/qTrGmcm3lUvbn/KM6ojn+HK/4a4rfiUVtO9xexy20roELu3Vt1UEnCSgYQEt2YJnA22oAjPhgQ17xSQTGfLQq0vkzKjlsD7oBfAXyxXLxDjd0g4tdxXBEdpIEijYBo2ZVBlDZ8W5YAYIwQfwph5XhaGXiFy2l455RLG0R6gZFQKANO+rw9vekrh1o1pZ2d/Pr3ujJexNqCqZXOJGjOwaJyp7dt+4FADwnMM68QgtZUjWOeAyocHWHXGqMktgkZznH5V3rxhzdTx4XoW8as74OrWwY6BvjZAGO33l/Gob4moIktuIAZNnOrsQMnov4JgP5SD/KKzxCB04VcE+Ce6BLA9xJOQir76VZU/loA7OR+PniVkHk1RTDwTKvhZXwDkeYBUhh7Gq+tFhiWIyzJFxO1vlgeV5NMk0ZdcltTEsjQtn29qYLrXwjiMd1PLEYL3EExSPpKkiAmFiC7E5XUuc7Yrv4nwoLxGSZokksrq2C3LMVEasjHQxLEZyrHt/8UAbfiDYSQmPilsuZ7UHqIP723O8iH3GNQPlvRxXilvxSKBbaRXAlineQfTEkbLIdZ7KxA0he+5PYGuHl6TohobCS4v4CMRq2BBGDkafmWBLKOwChiNqmuH8ogqq3RjeNMaLaJOnapjt4NzIfd9tgQooA2rx+a5P9RhSSLH/9EzlImPl0wqM0g9W8I7YJ3x3cD4SYTJLK4lnlx1HC6VwudCIuThFycAkncnO9SoGKzQAUUUUAFFFFABRRRQAUUUUAFFFFABRRRQBBz8pWjMXWLoyN9TwMYWOPUoRn860z8AuNLLHfOQ2xW4hjmXHpgBCR+JNMVFACv/RN8IuiZLCSPGNJtnRcemkTMMe1F/wm+uFCSvYaQQwzbyOMjcHSZgDg7imiigBeTgt2wxLfsP8AYQJF+Xj6hx+dbIuUbXUHkQzuDkNOxmKk99OskL+QFTtFAABRRRQAUUUUAFFFFABRRRQ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80" name="AutoShape 8" descr="data:image/jpeg;base64,/9j/4AAQSkZJRgABAQAAAQABAAD/2wCEAAkGBhQQEBQUERQVFRUVFRQXGBcWFRQXGhUXGBQWFhcVFRUXHCcgGBojGhwYHy8hJScpLCwsGCAxNTAqNSYtLCkBCQoKDgwOGg8PGiwkHyQyMiwsLCkpLCwsKSwsLDAsLCwsLCksLywsLCwsLCwsLCwsKSwsLCwsLCwsLCwsLCwsLP/AABEIALcBEwMBIgACEQEDEQH/xAAbAAABBQEBAAAAAAAAAAAAAAAEAAECAwUGB//EAEMQAAIBAwMDAgQEBAEKBAcAAAECEQADEgQhMQUiQRNRBjJhcSNCgZEUUqHB0QcVJDNDYnKSseFUdPDxFjRTY6Oy0v/EABoBAAIDAQEAAAAAAAAAAAAAAAIDAAEEBQb/xAAzEQACAgEDAQYFAgUFAAAAAAAAAQIRAxIhMQQTIkFRYfAjMqHB0XGxM1KBwuEFFCRCkf/aAAwDAQACEQMRAD8A4BamKqWrVr0aMxYDUwarFTFMQJYDUgagKkKIElNSFRFSBokUSC1IW6jnT50WxW5Ytqpi0KpFypC5RKSRVMsIFRzpvUpTV6iqHyp1qNOBVpkJ4imNmnUVMRRbMoq/hzTHTmiQR70iPrU0RJqYIbZqMUWbY96b0R70DxrwCUwWlRzqhUKBDDctPIPAjxEH96q9AUuONsOUkgWlRY09SGnFF2LB7RAU09G/w4pG0KvsCdoAxTEUYbdQNmqeEvtAQ1A0W1mqzbpbxBKYKagaJZKqZaW8YSkU0qkVpUGguwJTVimq1FWAVaRRYGqxWqoCpgUdELA9TDVTTir3BLsqWVVg09WQnlT5VAU9WUTypw1QmnBqyFgapBqqFOKhC6acGqgafKrsqi3KlnVU081dlUWepT51VNPNSyUW504NVZVMWDcUhWKn3AB2n3O00GXKsUHN8IbhwyzTWOHLEh7m+y/3q4Cs1egOGLC5eyaJPZvHH5eKNYlTB5HMiN6y9J10M7cYrj8mzrP9NzdLFSyVT25X5LwlPh9aH9Wl6tdFSRzKYUB9af8AWhfWpvVou0B0hJaoG4KoNymyoXkL0ljXBVbPUTUStLbbDSQzNVTVYbdR9OltNhWimlVvpU9VoZeoyxUwagBUwKFBEwakDURT0ZRKacVEU4qyiYFPFRBqQaoUPTimyp5qEJAU8VGafKoQeKcU2VOGqEHp4ppp5qyDxSilNNNQhKrLOnZzCKzH2VSx/YVTNTt3iplSVPuCQR9iKpt1sQ6rS/A14gHFQOZcXJ8flQMP396M0Hwy0RddFMAQnqLBjf59Mdp2Fcq+gs6rFtTqrzOBGLklRBkdzEz99vtVv/wxa0nfadQzoWR2AuAKR24kAiBCcd0E777+a6jB1M5PU7+iOjhzrGu66/Tk6Z+iBUALoXkzDXIx5HGn+b7iKz9f0C80+kLJ8Ll/EPInkkaQYmBwJ88RXJX+g6Y3/TuXPxGOYBS8Gh/UuqGJXY4GyDPHcORFbafBGlS0C9xMclYOfTDE9wCgkSQcG7d43PIDEIdJli7jz6MZPrJSVSm69UNqvhzUW1BuW1n/AO0LpB322uAN/Ss11IMEEEcgiCPuDRV7GwCun1N5gxlhLKvAHggHiYiNzxxQRau/0qyqHxH+Tm5NLl3R5pTTTSmtVgDzSmmmlNSyDzSmmmmmpZByaiWpGomqslCzpVGlQ2XQAKmKrBqYNCgidPUQ1TtCWA9yB+5irslCp4rTb4eugmMT7bx/Qjaq26FfAn09h5yT/GgWfG+JItwkvAF02ka42KKzH2UE/STHA+tVxWl0zU3dPfRFdrZuOinFgM19SCMlO454O/2rPbk0Slb9CmqGilTzTzRgjU9IGpA1ZCNPNPTxUKGmnmnpVCCmnmmp6hBUqelUINWx1c5aHTN7C6n7Egf0Wsia1bz5dN/4L7D9Ck/9TSsnCfqEjG67ZC6qyAI/A0+2JWIsBflaXXiIJMR71v8AX2w0+mUwO0EztvipUfuz1h9ft/6VplAj/RrI4Yf/AFEiH7xxwxJ/Wan/AJRr4GrCh7qlNOqwmyiWYEscgYZe0iP5d/Fc7Bl7PG5ev4GzjqkkU/xKwDkIMcEHniraxtHqou5DWXVdhkzsrQZXI5Ot1mZvEFZnbnYl9MJ7x6nqAEQRl5E/mAPmtGDq+0lpa9/+FSx6VYdSpUq3ChUqelVEGpVKKeKhCumIqw0xqiFUU1WRT1RDKWpiorUhQhD1C9qfTAbiCP8A1yKnVmnMXLf/ABj39j7b0vK6g2FFWwy18Q+ohKXocQSLno21I84H1SWMxtAn6VMfEQBZLl/dVViU9BlJ7e1G9YZRP9PFbNjXMCJ2A8+mzH24Kd36mns6gknMkAhuEutzzAgR9I48RXE1te/8G7SE2f8ALFca2LTC1dUYQLumUyFMgvGqMEQpBx5HHmuT1F7N2btGTMYUQokkwq+AOAKI+Ilt5p+I04woe1cOUso5YnHeOJmg2tlSQeRzFbuiq3RmzKhU9NSrqGclTg1GacGoQmDTzUAaeaohOaU1HKlNSyE5pVGajdvBRJMbx5Pv7fao5VySiynoX+PT3P8Ayt/hTf5xT/e/5H49+OKHtI+ZdMLrQsvOi1C/ytab/myU/wDQVlpdnidjBkEEH2IO4ouy06fVqSQDpy2xgzbuIwg/vQ5GnBsi5LzovV1PSipyW5bIBGWJFm9cdiMzl8hHzEn3rI+OrofW3jipgDcsQ0KcSAvmIJ+2fMbem/A4C9OtbRgb6jZgVA1FwADPuAgDnf3ryLrOoS873A5DNJwa2wlSS6sHJHJO2x23rmySjh/Wv2Dg3LI/T8lem1NtmhrMAmQfUggQBAJAB37v0iNqP6XcDNdKggFl2IA3wAOy7czWVcstnJbIuMgxKrlIDHctAO8QTM7c7Vp9KQKbgDZAMu8Ms9gPDAERx+lD0ldohuT5TSmnmq6euxZmJzSmoUpqWQsmtK10jLSvqM1GDhMD8zTj3KP5dzv9KD6Vpxev27csc2xItqzuNp2Uc/vsASeK9UHwagULg5QCICA+OMRck/8Af61z+q6xYmorn7DIwb8DyYmok0VqdMjXnTTlmx9Q4sjIyi2Ha4GB4KhTM7+OdqCNbIZFNXEBquR5pVCmorJQCoqcU0VIVSZYgKt0hAu2yQT3cA+YPIgyPpt96rq7RW3N236YJYNltEiAd9yP+tK6j+HILH8yOpPV1ED0B3ED/V2pGxPPpT4Ht55oy28LIspuB838OxiPYrIO/wBD+1Y17T3CVJtvsSZi1ycsmPf5M+3+J+muGyB2KkwVdgPcZAlHBIB9h58156UV4fudFN+Jl/EOkvNdtxasMDHCaYbZqdlLT4PEbfeszXJFxwRiQTtAEfoNhR3VruoF216SuvqYt2F1JIdTICXCGOx+aeTQOtn1GmZneYn+m1dHoG9b44+5mzrYop4pU9dezGNFPFKpKs1G6LSse0sn5Wb6IJPFEpoi6FlS6MRJyQCQTyIPA2/egLGueyzG3dZAZZgl+5akYgEkjaYI7oPj2q49avsgR7zlRl82pusG2nvH5hiAIY8TETFcifVzc7jwaFiSVPkanqTNJOwH0HHHjc/f9aUV1ITU46kZ2mnTI0N1BZUbgb8kwPlPmjIofqSKUADgEGWyKiNvqfef2/ZfUSSxtB41bIC6mSuyWuCIRrGJYqQMkQBbW/0EHuG4ohriemA3pnBGVjb/AIVz6YIUBmBlWDQQ/cTkDIJo3pnSUIFwndgR8xOLbjJWB5B33kferb3w6jAAtsAo2nYDwJJH9DXDeTfg1rGzI0YEHFmadzkpUgkbgyTl4Mz5o6wPw9R/5a9+uw2qw9GFpTDk/Qx7fSlphNvUf+Wvf/qK60JqeB0ZpRcZ7nX/AAqpt9MUFyxi8Sxyli1y4xPfDbn3E+9eYa/p6q4W2fWAsKpZgbXpMA0ZK4BEDEjL5iYB4A9V+HzPTVnnC5/P/O3m53f82/vvXlWk09zUobmaG7g6C2RbtsUFvMsqqVLbM4+U8cngZOo/h436fgrE+9L9Qe9oGs3MXttalQe8g5AhTkHCgFeOJj3rW0uiNp7isGHcpGSupIwG8OAYmd6x7XT2QnIKDmy4scZIMMSxKwJEEyODuIrZ0WndC63McpGy3UuwIAgsjsAfpP6VOkfxFv5jJ/KERTxVHULpS2xUwdt4BiSAdiDWYNS5WRqEyndSlyQNt5FoqR+s1vzdTHE6aYqMHI2op4rHN1gXB1dsFTA/D1By53BFkxwP3ovpOqa4hyIOLRIESIHP/t/WhxdXHJLSkySxuKs19NfMYo1m043W8LjLeUlhPDDAYhhsJIY+8jV6jrNVp09X18mMkk+rEAfMSrzuIUidsV3PjlbqhXYsFYFflDwRA/NscZkc+PvXTdS0IHTQ7ICRpdISZO5a7e2xnFY52M+PAnhZ4/EbXF/c2qVRV+RjafqBLtBGbhyxGWUMrFw1zIklg3B3IP6mBqWjsI123gAHWzqPU3+bGyWUiBBgYgn9N4qTLXV6ClFmfPyU0qkVpV0LEAjYRtINVii9UnaTHt4+vvj/AHoQVh6KUpY7k73H50lLYlSU/iW52h+dtu0++1NVmnWbtvdRDT3Nj+U+a0Zn8NiofMjWbUiU7hGUEhrcxi0jiN5+21FJcJIlxMCDlalRJbbt43y/X71X/EqLi5hWAYiFuOQcbZEgrGx5kHepuxXz775nfjaMYgVxWb0YPXiDetbg/LvKH/aCN0gfvRasGuNljuZLEEgSCfyj6RsOTUfiGyxuo2QbE25IdTu1wcY/rx7VZ6BN1+YBktuQN9pJI8lRufzD7USn3HT8PugdPe397Flpk5ayfubaftzV+pa2Ay+njcABxNuGCncttMAD396jfJYi2qqe3zdS2GOQ5JYTsW33OwHG4r1ulu2UNy4oJDYyurV5ERuc8jOwjEgiZIgSpZvOX1CkvQzr7YzI48D70Nb6m6MGtsbbLMMrFW8jZhuJEj7Gpt1QXNjb39zcZojjYjgHxQKjnfx9d9+BWrJmc4qN7VuJgtMrRu9P191LgxuW3Z2tsXDXSSztwzLiWYEnKZM8Gtq7prmbXmV7QQMUcplB9G4qMhYEr+LiPHmdq5fpmoHqKWJJD2iuNsMSVYkKACOTttuZ+grX1WqVrbLc9c4ENvpLf4YCnYfjgsDmeQN9pHJxyVMa3q5H6zBuuyksC2zFQMu1fMyfsQKAmp3cABid5aZXGN/+Iz7ztz9Jqua7fSP4SMWT5iU1bpbht5OHE/yFZmIYblYgkfzffaqa0+lXryg+lfChT6rJmQiouIL3pYATwARBA5pXXPuIPDyV6DXAAl7Ni68qALlrNiAhAZQCBIhd/aeTWh/na0VaNP09m7O3+GY9sDMvv8yiT7QAfpQ+m+HL1+7+bC6xAcq7i4B+IIfGG2SZB8Gj9V8DwrW2ukXRaD4lFVN2cBQ5IblTuV8j9OJJxvk2qzLv61LhOFq0vaGLW1K9x5Ud0YCNtpkt71Tpx+Fqo/8AC3h+4Arb6roVQl2vrdd7QkEWwwAMAqqndedx/KfrWRplP8LqyOfSUA/dif7V0+jd4pUZs3zI6v4dv56JYIOQfgswMu24Z+4/c7nzXmFrSr6ay6ngNGLFYfCVXKXMd0bbH23rvPhXUBbFm2PPq4hZKxbuEHEt3EQRzvXG6zVv6tySso5Ufh2gBhcECAoB4887gyKvPK8WNr3wBjVTkL+HRA4XuARt8VX8h8Bm495pukPIuewbaYmIB3IAn71MahmyDYgkNyttN8SNzACj9h5NR6XaKh9uSNwyOD2gSrJ2kbRsTuDJmg6N/E3DzfKEdc0brYYsjqO3dlYDd1A3NYLKkOIfIRBN22VEN3AqE75HEMIO+/FehfFvxxpr+lZEtp6k2sQyIflvMVyUk5AIgDDiXjcTHCXupepBZbCENH4eksKMYEscQMjt8v333peXLLLK2qLUVHZAbqPBnbfaN/71rdBPY3/F/YUatqwZPr6UoII/0TRo7AJJGJuZKxIC+dyTE7UF0Jex4kgNyRBjwWEmCfufuaPpJXkQORbBJUs5kLBB3JO/au2x/T/CtK71C9ctmw1xDb9O2mO+OFjK4kQuQgk77E+TABGdfYYGd/cEwCNttoIB8wQR4qahQJQXFgAjYjCRjOWchRLCST4mZMZJNts0bUTOdl5XAEq6mJkB1RGVg0QSpPH+7vNVi6+OQCxG8sQf0WJNW64JgPTLH5ZyUL+ZOArNIiPbms8gS2IEAEkGDAgySRHETPG1HCVIqa3NUNO55O555/WmqixrExEg7bbMsbGP5aaumurxpUZ+xb3tBfUemlQSsMJCggoWPn5VWY+sxQLaV1Bm25O35WkbgzEe3/Wul6B0Zy4uehbvIqMzLcNoKewhfmXYh2RvB28b1ta/RhDev6nR2rlpzbAXK0/plRbRn4MmSBsPzH2NcvD1jxx0Lc1ZMSk7Z52bVwf7K5/yt/hR2l0Ud7q5jcQSkH3mDtE/vWz1fo1ol/V1Fg3FI7WW5kqmMVlrMYwQV7ognmhE0+nWxbbLTl2IxyVi0KEhVb0xsFIEKT2gR7UcutnKNPxFrAk9inU6lWKYKywT+e435W9lG/8AWrbd0giA0jwfWYE/QRH6b1VpMIt9oAzuSYXukEDEgEqRzLTE+Iret6IZ9wWQQe0qIBDHZgp7pPPiIjcEKeRJcDIxswNf0n1HBttdOIQkeje2IYmDLT7idvNRbpl0k/64TuQLNz6e7fQfsK6e9Y/AugqGLOp22PztszD5j5nz9Ko1Olxt3A1tZ/DPzdxACrEx8siOeRx5pP8AuGtl9hvYp7s4vri4lA0yFPzAqTBHjxWeUX8sfLJnt3IlhudyOPrG010vXuotZugCcYyxhOQuIJLI0jFnEe5B5UQ+h6vplRTf02rZ0Y5OjWQgBLsinKzyFIO/OM+BDNbq6EyirZzSc7COfJ596J0WpCpfBdkytMoxt23yP8rM+9sf7y71tudDeYLb0+stNckK73LTIp2lioRcgBOwYcjcVjai6lwDK45K6ZFX8JBDifwyVIlBJ/EILHyKvVewNUdLqFYX7pu2rYItadoRm7cUe4jpkoyJwOU7bj5hsatU2NsOVcoV7gHs5v3TAbAspmOQeCOOMrTa0ve9Qoy2g1kuEBfEW0KouZjHMhhyPmJhsBW3f1NoK/pWrZug5Lil9uMQcotmTBXjwo9jC5JxaQa3MXqQ2UEkQxBy8SpI4E+CfsR+ucQJ7ZA8SZ4nzHvv/jRmt6QLlxma2yZAGVt3RDZFTykHciQfqdqDXoqlFKteNwmCps4oJ4IuZ8e5IAHNao01yKlaNPRXu0ZAQR8xjxV9nUsr7ArJ5kjbnYRvxQ3TtG9tIaJylcsjAEbeJBMzB44IosAkktBJA7hIIgDePOwx8bHyRuEptt7jIrYuvaZrzZ+rZTMzBvYhIgQ+TEpkeAeS23tTar4fuZOGa3l2kS6gMGUbqZ3E+3tQ18qWYm4Jle4rMyACsAkCJ58EDg8RuKnd+LJieHBOwAWSPpzxvSd/aC2LLSYs8NMACeNt/Yn/AK+a0bax07UH+Z1T9gD/AHNZdhgqsSDsnvydz5ojqOtI6NZIH+u1NyRvwguLO0Tuorf0+RRi0zPlW6NX4d0lxjprg7kQ60uwYsPxLoKMGaGcET3R9TzXI9b6beXWX1AaGvXsYA7puEgKOT3EDauv+FRn6Lg/+N3yLyGvWyTmYLT7kCan8RaH/SXJZCAQyj0rUhmwJAYjL2MmqyT0YIv1/tBhHVla98nBXNNeCEsGCiZOIgfSfFAW9W6bBjE8bHz4kGN966fqfSHt6e5NxGUBiFW1ZQjGCGa4vc5Kyu5ncEmRFc7Y6ZccZBGK8SATJnZdjInff6VnjkXNobKLW1Gto7zXdFfW5d/PphbVjC73TmYQeAFO/ieTFF6b4Plc5F4eg1wi0LjhGggK5WCu8Hf9qx9RoxYB/FK3gwJseldHEEE3CxGwk/pzvXR9BsW9Qgd79hLgDWmS9qDbYWySSVBQknuJHcV4EDeglJ1cSq8zH0/RBfu4Wbd1XNo3BbZHgjLGVOTMyg+Y8H2q7opxtXbbSCt0mIMTiqkb7ggruCB4/TZv9Q0VgGwqhVIVotXL7rcuMCuTO2RBXt2UrvM+wzekLOnusCcf4lgFgwDhbOWR8xAgzxTcEn2i/VAyWxemAR/UViuwMTsCDPkCYmPt4NPozbzX0w4kdokiGxO2SkmDBHE91D3pNtgAdx7HwP280N/sgCJ/uYMbR9qQ92xz+wdq3RkGIKiOO5vKECdgfAn/AL0P/CZBSjTMhsiRhE9zFQYSZAPPYdhFXapQLYPAMRzsMrcAngn6wJ+lRbXsobJySR2khe08mON4EcHYD71LdbeZcuQpNe4AlmH0Fq2dvG534pUC97Mz2j3hjuRsTuPJ39t9oFPQ6V5fQqzUt3m9IQ5GxgCfOZLSIHMe3j6mryzPgoDEBTjuodlE73GAgkQZJA+lRF+VW4Rm0k744tObENDbTHA8TxQuuKswYW8cwWhSuB7oBtg7hREbkntP0paHM2NFrrxtooyCo6YNjm+TFjwQBiDJnfmDA5E1OvfT27hUXu/DPOwUlpBLLJKyTJIEDcwBAAz9PqnVQF2EgiSp/KRxmN9zvt/etcfEl/WOEnToVWF/ATEHFl79rhcc7EMN5iqcd/QJLa2zAsa+0QM7d4mSdktxvzswP04+taek6tpiwA0+DGQJCiJhT9YIYzUtd8PandBbLL6easlm4QTggAFwWAxJOUDcHbckSM+xpWtX1F1HUq7HFwVbe8HBKsoMR9RyN/NHs1/kXe51mnwOnu+iuAyUEKQMpBndDwQcd/HO1UX9PBcYeLQ5mYjkeeKNVlNi6VB/1i7cEMFkcsY8eZ+nioahAwYFWlivJhZOweQSZBG4jx5rFq3Zu0rScr8Q6hRqRkoY/KA6W2tgENJYPwQ2EHgDOfFC9f6nbe1btrb0yuGRi+mt21VlFtkZXdWljmAVBEYmZ3E2fFyp/EoMgA6gyIbtkgsAG7uCY2/SgtJ0N7txlsKLwhmQl7NtmtrK+obTXw1viYM1vjWlNnOn8zBr7FRbXJGA9QjFg0EnEho/4QQD4M8GqdPrbiB1Ti4pR+xW7JmQWUlN/wAykH60d/mu5NtDZVGJIkXFZn5klBcPAI4H5fvR1r4fVUu5MCSgCET2tmpJIncFQw/UbUxNVsCk2ZOgvODhi0OyBlCZOYbtwBE5HIwARO2/t1tnS+kzsl3UW2A4cKkqQuUYuxmFgCN2LCRsTkdOmw43XF2UlhZW4RhmQVBUkbnfH9mgCum11qy11VkueG7beQCuZVW9ImTseYPkGBinK2pDILYD1/TchIZWDFCVU5T3hjA9I95OTEE87yOaoTRLbBUae3cVgwQ4Mw2Zo9Iqm4IKs3O4HtuW2mckqtvLuQDG0xCzDNEWxjsAdoPJg80HqkNsAEiRJXAFFXJjIRHtqQPG0ceamN7kmiSaYt2yltSSZNlLjSABiJKNBB43kj6VqdP0VsLg4tOQZLKlmWUgFIKEssQZ3IMniCDn6Zb2J9BA/ZdJgLKkYCRK9zgbgL3dxIjeX6Vr7hukXUKErMFMNgxxhcRAGRAHFKlbYyAUvojWpbZSoJxyt3XDqPTAbJVcQCsjjcHzJovrNlFutY0jE2mhh6jXipIHlFP0iYrn3u/6cYE9yS0Tj+CYAMds7zvvA9q0k9F7pF+CuMRJ85biPaiktty/Ezep2VSYa28oZwW4ApgyozAO1Q6zcVdF0xMiuVu+7EAGPUCBZB2IPqOCfAM+1FazQ3FGT6cW1OwhboUn2GZP/o0frtDpcU/iZxtqqYhboAUD5Q6cEx49vNNxTVNCpwb3L/g6+HVCwU5XNR3SWIMBgQ/5sjEmBPMDirup5etcYadrkhTOLHgKDJXwvP3/AGoPoH8OVT0tQGB1bAMbdzvd7eTW5PuO7ImDV+t01lr1zN3yUmFFxkED6+fzfsK2dS/+Ok/NGfB/FbRh9fcmw0WmtLgyFQGVVhVGIkmFHETxH2rh1ay2KuGkN3ECyNiQOSs8D8xIHPvXedW0uVu7FsjJQf8A5lSqSMtlX5gOdokCK4qzqAkq4a4suEUXLqgEsDmoB8lVkR99xWLDsh+XdlVnVhGJi1FsYwU0zyTwe5PxB2/NGwO0Zb1avXG4Q4FtCMj+Glq0PfhQAfoI+gmaMua1Cqqtp1cer2i7qDKMmSnnaB7DcbnbgXreqt3HZrSFQSxM3Ljlpgkk3N+cvvNNXPAl8cnT6bol24T6TWtrbMzRqOzuiO1JD7SNiIO5B2AvSdMoDrLG4SDsBjhEifOUhvpEfWl/HnhHcIGythiCVyEAmO3IrsSPrFXaDWuisAe2RtCncpiTuJ+XaopyjLUNcYtUbPStIxHY6LcJXDINM7zDD5eIJ24ijLfQGkIh0WQ2J9O4ApVEMgrzGQiODNAfDnxEfz37yBQD/tkWS11W9I2Q3YrYme3cOANqjq/ie4jOlu/evFGdmZbt+CAqkwTBgQ2RZREeRvWWpOTGOqNDVdKd1JW7bLhsCV9YNuTkMnA7YG48iJ81zfUNI1oKxRlV0DgkMJhZcjLkAsCTxJ8CugtdX9cKBqreRY3BbZ7pwaC6zsSSrA+WPcJJrEzW3dRli4O0kOpxYyGIIA3B3HO4n9Lha2Lkk2ZjdRaf9XH0zt//AN01dF/nlRA/g9EYAEm28mBEmGiT5pUzV6AafUbTXECCS+fKlcSAIb3JMz9SKhdugNl+Hc7gcSHyiPziQPYmDyB4ohbQZRGUhePczBO2/n78VO+yXfStoryMQeZInux7iDMiNhwOJMpTGtF9lVuK5IFubVwqqSoDFTCiSTEniZ252obTaP8AKXwBjuLqmMD+Z2Cg7xueaN0uiLOipCC5kFzcqICk9zYtA2jjmqeo6WAc3ACsqkj1GEjbYemvOIE/WaXe/Jqklo4KdS5tqxbV3ChaF9PV2WdbYsye1bpCkESPHcDIkSCvUfxlZ2nG4x9S5iWAzBHqMxiBsBJgCB7U63E7it5rQ5Rgt5yo9EEJ88gCMshvIjzNbA0/y3ncanLKP4hSVOJPbi1wlwD74QeMvDbpGOty4dZsCy6+vYcteDKPWtyRAglcoG/5eKPPTwzks9pQTvNxQw2iMDG8jiRsZ+lc2/T81JWzpgGAk27BUJIIEEXCAdpG5E7+9W9G6e1s+nMsYaDAYzOJPdwV42/elaFHc1Rm26ZR1WxrLmdqxavXbZIz9CybqEq+34i2yfAiCJ2O9c9c6HedsF012ZnH0nY7bE7rMV1usY2y6BwrOCGEAvNqWhXwISW2ie7gTWKdLkDcNwKcvyDADuBAGSiAduJG9aISMc422aD6ZR3LbRWgFT6dsnyrEFGjfeNxAkb0To1tZr6lgsgByULbUtzBDScQO3weD77Ba8Ibgm4GgRLnTGBkxx4mP8T96fQFchiVU7iR/DzuIjs33nipbq7C28jZz0ikFdLeDBpVhcsgrBlYPpbEbb/TxVOrsM5zuXvRtXMvTF6/eYkZAwVRCJBD8ARMwcmqm/00KMbihSFZ8WRAVAIB2KwBPJ47eeKq+I2A0+jxgKWuQBiQAQ+w3jb3E/3pN3JDK2CG0douGGr08AD5jqGJxO+/pxJ3gkffis/rIt2lBt3kdSYCr6rOBMyxKoDzBgcg7RQGl3HB+Uj/API3Ak7/AONT6ixUKLqNhl3hFS3c91VLjIfTJ5j80bzTo7MBxtFVv4rvWjFhnAmYxP8AKBJiSfNK18SXXuB708nJsDOJ4TIiQg5CjYT9av0OpslWVBiYEZm2zM2Utgwshh5/PsoImO0rqaI4u4sPmJ+YBXIjFbIVByuMLCyZ4Bii7t3pAp1yS/jxd1NsFkUK/bcMQM0Ve4gTiDuSZiTxFZz9RvI1xux8bjJ3JlkO6GCkQUgc/Ue9U27lwFVKgKWBk2xlyAB6nzQd9pgxxtWv/EMuUIrRJAa2Hy/LiQfmG3HvRXXANWZzatWu23QkXHuorL6It2wpxUFIYyZy2299piuh61qMjcT1LRU5MVyi4hVSoDbnZpkAgHasHoVgNqbeQyAKESW2KkuCIO5hTz/XxuGxbJv3Fc5ur5qdgmLOqYwRMgSZ+lBkaSVjMSblQvhXJ7LMubEdQLEqQ0/6Ny7JsVmNxsTEVr9Vsu2ouqLlxVyYlVYAESDLAjeAAf0FZ3wTccae+VdlYauSQw3HoSVJTtaSPG221dBrrM6u9AJ2n9DB5+1aOoklh252+/4E9LDVlSfG/wBvycJ1bT6iAL17sYsQBcAyKkFSSwE9+5+x8isBl+YZWpzZJcrMjlgT9hv/AL1dX8aM1sWWUkQzDZmHHiQxj9h+tUdE67qytvG9dcC4ENrOMVLgcgZBTKd8GDz7VnjNuKkkhuXGo5HE5i31IBfSFvTkwy5NbszLHc+rIAgbhidj9KE6jZZHdHVFYTKoUIEjLYoSCII4J9vFeq3NZqL1n1bT3lBDCCbh2YjJlJsFTupMyBzJUisTqHSruts5PdLFGLlrmOMNkslbdob/AC90kbHYE1Ucu9tJf1AeJvgwxbe7cfHK6zNmSBJY/MzmQDvuxMVoafT5WSSFjumA2RIQwJxI2JB5+mxqvT9DuMt2WtXPSILHvIPeqAqwXcTBBMf2oo9ZtWLPo3DL90AKxADjZiYO4PgRRTviIyFf9jItWmxJRHxxJZlVyqw91e5hsBCk7+x9jRek6MLl7Fjc3XI+nJbiTypP3EH+4B6eHuOy6dTdYqFAxBLFnYCAV2MuFB532PgGdf0RsKjt6we6nqOjWvTKFm7gnOahg24j5eKjTvktZILlGR0xgzqWLBZ7iqhiO0kdhYA7+JH3rc010KQ1xM8X3GRGwzlcgJG230/Ssqwt6+gZLGpdTIDJaLAkTIDKIJrT9D+HPpuZgsAxBX8twHtYTzHjx+zJJCIyN1LliBNu3OKzNzUgzAkkLZIn7E0qlZ0/TsV9S8weBkBqtKAGjcYsQRv4NKslL1+ps7V/zfUezoLlwArbdwUgYo5JEiccBud4+xqrV9GvGALV3eW/1TcEBjAjdfMn/tW38RaUW9a9q2XtqMQPSUtAxG4Egzxt5iuVuXGdhkXgcAkfsN+KGN0U99y/QW7tq8CLXcrN2MqmQobIFSRvGW0yI96t6yQyLgr5MbbNIG5Z7bSuMkiCTJ8VX0yzNm5sCRdCgsxmMDsI23MbHefpT/5sOn0ocMS1x7eywMRkzuDDGQyqV8c7iOadKS8w4N6JRROz0O6wLMhcbBgFYeqcCjFG9KLYyKtuFIBAjcAm6C0RbAAgQSGmA8i5vISGPjck7QIrGTWsttEKMoQySABPYEgcADYQPFbPQgDadlkDgzKiRaIO6yv6H96ZNSStio6XwA2LvbOUjtM5pEFVA3CxuT/X6gUXpryySpDABREiJkgyIJHcCP0PFW29VkGxt2yMRJBY4gS0g++/nwo96o6jqT/DxiuStbjH5mykjIiDwAdv5jzVPcYri7BNWzBmIUYlD2i6UxyLcDMTERxv9abS3Cls5bz27ENswAkHeDB5WCNoIO9B63rd1mZELKhlSpUDed5kZAyAOfH3m6ybnpgPJOR+bmJX9+TU8NwEt9g3XZFhHt5uODy3h7ZNTs9NvtGIJkT/AKy2Paebf1FXL0ln7gQPo2oNr9rZucfaaq1mka2ik8TAi65aYEyEyaPqdv3oYy2pFtbll3Q3gjNczAAkMWUzJGxPpwF3533MfaHWtZauaTTgi5nbLoCGtlS0A5NtJXEsNgNwPE1AuIIGfIIM6gbDL2TbYjYf2FBa3XFrQRhCrffEwZeUEks0M0H3mI/a1uE16g9rEWwQXyxaZIgd7br5BnL9I+tU9YlgqgOQWncd8wYEjfiTHsPpRdu4jqgZETsgtbTuYBmAJyeCSZJ2G7MZ/KB9bcaEdrh+bf8AEGRbBoaGcE7SuX+9HmC5MTIG6foikO4YZg+nyIgkMbgI4IO0Gn6imKMFVwMpAdYbEKN2AHIjeNgQaWkvs2YNwsqW7cK12RvAItrnvG0wDGO4WJojq2pz9Ri792ZMunDM34e95uw7MRkT3MYYQzEgPAytIZuJllEMe2J2BK7HaMgJ/wB3KN62rSNuR6e5IHqGEy57/ZdxvWHpHK3FKtDANuHxgEQwyBkSpIx8zEGYOqeotbESpAm4O9o7hiJ9NxiREx2sPO0VdWVF1yT+EQG1EkwMP+oK7g/f+laFrX6jTJfSyG/FH5bqLuMoykb/ADcbD7+J/BnRbGp09wXnuI1vuDJfCKExEh0U5AyGORWCJjg1b/mnSK2+svADyt5H/fNK1QxwklaEucot0GfBWmuWNPqmuae6+V5GW2ptqzIUwyEHAAb7CPpRfxZrzp9TmFf029FScVkqVBlCTBjYEtEb+N6tHTbOp099bXUbjgixNy5ftTaK3GMAqBgGmPrRXxA1vT2wbur1nqJZsZWdMbTK/CBoddwxBkyNhWyfT43CnxXO3r+1mGGeccmpc+W/p+Dg/iT4tW+E9JCQCxI1CWLgY7SMVygcbyCd44rP0ZNsozWrZ9RQ6FVQwSFa3inqLiIImY53J3rqOl/5Ox1H1Lwum2iYiXAJ3HDfLjv535+lR6N8BY2rt5r2Isq7YNiM09MXc1bbFSpBBY778VyXCME1HwOj2kskrkwG18XXbYVU9MJLBd2HbLYphwAPlmY2Ekc0JeLK2EmJ3AOx2+mxorpXRxrR6t31LWnDGLotEhokBRcINsGeeeI54N+NtGmkeyQ7XFdGZcisqFInckCDlO31oNOmSVbsamt9wLps43YYKMVOJUMXGY2VjupBgkjkCOOMfqowYOQ3czLue2MBESsTJM93tsIkl9N69bHqrl86hfmH86vwDv8AL9f7gHqdjN1IWQSJ7gPJmRIIMUemV1RUpR03YHpSwLxieV5kSrA7xEiR4P1qzqt+bfCoYAkZD2kEkknz+rGjtYgmcoUbKG3wSTimXmBtJ3PNZN/u2bcU3spXb2E641sWdL+Lb2ntC3avXUCMcVTU6lAWIEsEQhYJBnicv1onUdbOoebjNkeWuXCw3yPzk7CSefefJrIOjSeKT2QZ+ojwf2kbH6imdmluKTaOs0/Sc1DetphkJhr1sH9QeDSrlUJUQCf6f4UqS8Mv5voaO2XkerdT6detXrQe6Q/LkFpYiAGlY5yn32PvFNr9DYlRp1YvjuIUSxHeBJAAx+/P7KlXIm3B0vA62PvYtb5Zh9Q+G79oI3Z6bkXlxIBkDmCDBEH7x9ql0/p1xrYiCgPlm2EYgBeNh+v18UqVW88nCyYcMXM9O11rJ1RyBpiMAQiKVDgLsFE+4EiuM0nQrmr1Js6MjAKxJLsgdQQpmNz8w2PuaalQ9N38ib8RM3pxNo3evfBN2zZ9RfTUKUVrY7hlsFuBn/NuftOx2rO02iFq29o6fK5cQkB/S2CCWKEMQAdx3b87UqVac2Na3G3VJ/VicGVuOp82/pRlaWxaRQFtZ3GAY7qFAkeNpPjmIojWfE2V71HtICRBUIsREMOdmiIO/FKlWSL1cmzJ3VsbT6xbGot28ilm5Yt3Fi3byNy4NgfmAERP2rP1nVdTaW4zPaU2rbMVawjSwJDKGXgE+4MQfelSpy+ajNNVFM4S98Y62WIv/NvAt2Qo4+UYbCBWdoeo3FDKznG4QWXJoJDZSQDDb7wQRIB5FKlW1VRit3ZoaPWWxiHuYxnl2sSoyYhtoBkyIG4x3najeo9O9VbX8Ncd7rNCKFCFx6bOXzZgFgK2x5pUqmR6VaLu3Rj9N9D0mYuTeIQouDAKM2Bhw8GU37k2iBvvV13VoqOVY7KcI9RSpLAALi0/KfzGO4yDzSpU/SL1bAOn1T3r1tbeRuQUAyb5QrFu53OO2RKjY5NEcH0G38RWWbGZPqPa3Se9BLDce3mlSoHFN0FCbSsc9ftrpbt63bV0KAiFVPUH4ilWGPH3nniqdTe0ht3Pw7QYKAR6IOLOhZROO/B3HtSpUzItKST92VGV22vdGd/k8tJcta/JVZCdOSCgCkZyPw9wBwQN/wCldj1HUWEbTXr9sXE9BcwAZdVW5gJnw24pUqdqaiqfh92ISTl/X+1D9R/yraQ2Ft6YG2VbcYuBhBBJaJ5P1O3muSu/5R9QVjG2YED5h5HuCY/7UqVIlBeIyLrgO+HvjC5qi2n1BZUcAKLb7SWOQKsp87gjzWO/TVtdU0bWrt+6GJGd9wzBla/bxBAEKCvEeTSpUiW0nXvYZey9+R156Xq3SWZXZTuVuFVIzXbEpsYyWfqDG0Hm+s6y/prmDhSWhkDYuoSYhiFBLSDvt9qVKl4JuctLLkqVh9/TXiWKWbJQlSphQSpSSTPBz244rzi/szA8hmB+4JBpUqf0krckH1KpIpY1EmmpVuMYxNNSpVR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83" name="AutoShape 11" descr="data:image/jpeg;base64,/9j/4AAQSkZJRgABAQAAAQABAAD/2wCEAAkGBg4QDw8PDw8OEA8QEA8QEA8PDw8PDw4PFBAVFBQUFBQXHSYeFxkjGRQUHy8gJCcpLCwsFR4xNTAqNSYrLCoBCQoKDgwOGg8PFywcHBwqKSwsKSkpKSkpKSkpKSksKSkpKSksKSkpKSksKSwpKSkpKSkpKSkpKSkpKSkpLCkpKf/AABEIAQMAwgMBIgACEQEDEQH/xAAbAAACAwEBAQAAAAAAAAAAAAAAAQQFBgIDB//EAEQQAAIBAgQDBQMICQIFBQAAAAECAAMRBBIhMQUGQRMiMlFhcYGRByMzQlJiobEUJFNygpKiwdFD8BWywtLhFiVjk/H/xAAZAQEBAQEBAQAAAAAAAAAAAAAAAQIDBAX/xAAiEQEBAAICAgICAwAAAAAAAAAAAQIRITESQQMyIoETUWH/2gAMAwEAAhEDEQA/AIKJPRVnSJPQLPtbfNcqs7CzoLOrSbRyBHaO0do2ObQtOoSbCtC0cI2FaEcQN/jaNgtC0cI2FCOEBQhCARRwgKK06hA4InBWetoiIV4ZYT1tCVDVZ2FjURyKUcIQghCEgIQjgKEI4CnK9faZ3acUyDexB1OxEntZ06hCEqFCOEBQjhCFCOEBQjigKFo4WlVzaE6tCB0BCMQkChHCAoWjtCAoTqKAQAnji8bTokCoKpYi+SmmdyBv1AE9MJxfXu8Kxtc9O0ZqaHy0RD+JnLL5ccXTH4sqvMJyYlc9quIxDC1gKKIgUdRcqxvPHHcj0qV3FbGUmItmPZEEeWtMXnvQ5z4oqBaXBwiDQJncDfvHwgbzzrc9cWsQ/CMykG4zOQR06dZ865ZW729skk1pUmkFsucvYAFyoXMfOwihi+ZHb6Tg1akdLtSZlt7ilpXpx+gxAK1qRNgBVTqel1/xPd8fzSzVeTP4rvcT4TplI3infbiULR2hAULRwgK0I4QFCOEK5hHCB0IRiEBQjhAUI4SBWkLH1K4Zcik07HMUCtVB9FbS3xk6OSzc0suqy/EeanomwpYi53NWtVpZv4aeX43lW/NmJa+WjS6brVqEW/fY30ms4tg2cApTVmAtdiMy+eW4tM/VwNbMqstRSx0PQWBN9Og1+PlPFlh4+nsxz2rm4/iiB81QFrjXDUjox6kg39Ijx/E/sqFsoU/q1IaL6gb+Z3nhi8yDvUqqja5JUb6W0/3eFFM1I1Arn5zs8qte+ZS52HpaTU/praSOZsQDrRojXojp/wArC09U5pd7BkY76CtWPXyYkQwZrOWUJVBAa4IOucAEe0iw9mkt8Ng8S5DNSQEG4aolMMDe9xYZt/8AdpZjv0ly17enD8diGUdmlY2IAWsgCBb62qaW6+cv5zTBsMxBa2pAsCZ1PXjj4x5MsvKlCOE2wUI4QFCOKAoRwlCijhA7EICEiiEI4QoRwgKEcICnlVoFnpADUuFH8Yy/mRPaAVrgqCShWpYC5shzE/ATGf1bw7Z/nSkVw6q2hVwpB6Ef/ki8qYdhRSpbunFBb/eGHzW+Bl18pdLWoB+2v5i1ryNy0hGAo3uM3EGO24/Q1/zOO95T9O+vxv7ScLTvVrN51QP5Et+cnyLw5e5m+21Rvi0lzrh1twz70UI4TowUI4QFCOKQKEcIChHCXauYRwk2adCEYhAUI4QCEIQCEI4Ck3gx/WKQOzNkPscFP+qQ56YaplqI32XVvgwMzlzLGseLtE+URe9fzCNtci6iReH6YCi2umIrPfbUYKkNfjLP5TEs1O19VHh8WnlKymv/ALbhhr38S6+ozUaCa+s8cvONeuzixcVky0cHT+xhUY/vVHeofwZZHk3i1u2dRsmSmPYlNU/6ZCnq+P6x5c/tRCOKdGBFHCQKEcICijhClCOEDmEcIHQhGIQCEI4ChHCAoRwkBFHCA/lJJK4KoBmD02JUEgsSoI/MyVyrg1qYTChkW3a1WAbvZWHYAH2jzkbn9b4Hh5tfQixNr2RuvTaWfJa2wWGO1v0ggXvt2e3ntPn5cPfOldiamZ3b7Tu3xYn+88oDYewRz6E4eGlCOEqFCOKQKEcIChHFAUI4QpQhCB2IRiEBQjhAIQhAIQhAIRwkHfPtQjh/DrZb3qHveH6Nt5d8tt+oYQm30GIJtt4ydPSU3PjKMBw0tt85f/6zLrl236Bhbbfo+II9mc2nz8u3unTPCOAhPoPCIo4QFCOKARRwgKEcUAijhCuY4RwOhCAhAIQjgEIQgEIQgEcUcg7+UBScJwymCAxWowva30I6H96X3LafqGFBt9BiFNvPORM78qJyrgU1GSix0FyL0wNv4ZouS+9gMJ6Cunl/qD/M8GT2xnRCO0U97xCKOEBQjigEUcIChHFAUI4QpQhCB0I4hCA4QhAIQhAIQhICd0kzMq/aIHxNpxJnCKebEUR99T8Df+0luosnKD8p1cjFIQCQlMoFtcnus1x/N+EtuT+IMuCw1gNcf2JFrWD5GPv1Mz/yjNmrPoT3mWwNictK2/ukzliqRgFtc9lxfBk+YU9kD+F548prT1x64lbO48mYfAmeUl8WS2IrD/5H/wCYyJPZjeHls5EIQlQRRxQCEIQghCEBQhCFKOEIHQhAQgEIQgEIQkBCEIUS15Zp3xSfdDN/SR/eVcu+VVtUqufqUifxH+JjO/jWsZyx3Oz52Y2BDVKxsTYEd87yfyliaiYHHGmxRkxOEN7AgByEawO+kquafo0vl+t4jZfAdz/vpLDlFC+F4rTVWJy4VlA7xJWofCBOOfbtj0vOP08uJqjfVdfPuDWV0tuZh+sE/aSm39Nv7SpnfD6xxy7EIQmmRFHCAoRxQCEIQCKOKAo4QhXQhAQgEIRwFHCEIIQhIol3wTu4bGP9zL/S3/cJSTR8LwVR8BVWmpZqlTYdQCl/yMx8l4bw7YHmrwLqBq/iF18DbiTuR3ZRxTKSrfojOGB1ujAgjy3lzxLkavXQDMyEFrfNFwQVI2OnWe3LnJuIwz41nHzdTDVaSsVyl2ZQdQT6WnDPKWuuMsh8aU2wzEli2HRizG5JLMT+crJb8ZostHCBhZlpMjDyKt/5lRO+HTjl2UI4TbJQjhAUIQgKEcUAhCEBQhCFdCEFGw8zad4uh2IzVatILe17kkE9LASXKTtZja4Ec9eF1aNQvlqU3yqPqsbXO9iPQy2ocPVlvZSbklggXu5trezSc78sjUwqkhLHiIpJSq1LIMlNzqpte29/Tfba8paXEKDlVWvRzsQoGZtWOltR5yz5JUuFiTCRcJVYtXDEHJVKCxBtYf8Aj8ZJDX1E1MpembNOpe4pzTwFAKWUvUJOVipt3z090oby95hGWhg6flTJPtyoP7mZy5sjWPtgub8dXpimadfEJfPcpWqknum1xm2kr5McbiKmPdKtWu4NKqMtSo7AEoT4Sd54c0+FPFfv+DxeE7SZ8nrKOJKSRcllHQ6odPWc89bsdMemgakP0HDNck56mYsSxvZep9FEgy4xWGKYJUJW61yRY3srJYfkZTgX0nTC8OeXZTrIfI/AzmoQtizBV2u11F+mplhhcbRqsyLUpkhSRZriw3J9BeLnIsw2gFT5RS8OERtUFz7SR8J5NgwGK2UXva7NmuRp1tvMfyr/ABqeEAWZyoNNlvdMtakSbqoygZvO89TgcTYFcPVc31UGnmA11Pet+PWdPOM+NeUJIqcGxoPdw5YWGl1Bv8fZPVuB4uxIoOTY2Gm9vOPKJ41BjkteCYzLc4epmtcgC4v5SQeG4kKv6nVJJANlBKjzkucjUwtVcU0H/CK37B/5ISea+DF4bj1RgGXCsQdVPbKNjb7PnJlTmnENSNJsIzqw+tXQtvffL5+cvF4XTyqAgVV0GWw9u3nPCpgMOvifLrbV0Fj75y8pe29WdM3w7mIq1RaeEI0CvesD1JGuX0Mt6PNeIQEDCdP2w2+EnU+F0FBdFZxWCG6dnqoBK6m2lj0nomAp2+hqm/maf9mk4Ltn+JczVBTqB8MQjKVYdqliCf3ZFwnFEsGGBZr2ILNRYjyt3PUTSYvg9KqpptRqjOPESmlrG/i6T3w/BKKKqhWbKAL33ttt7o3Dlj8ZxtKbtUbD1laozE96kdSNSAANdp68M49QC5Kj9mRbKK1gXBva1tPSaXiHLlGsFBUjK17izeltfd8JmeYOG0MNiMP07QMAGAsLOmX8zLjeeEs45XircgeZt8dJec22FWmo+rSH4s3+JV8MTNXpA7dol/YGBMnc1PfFOPsqg/pv/edb9oxOmN5oW6KLE+PRTY+E7GSOR7f8QUnW1UDUardrSNzSt0UWB8WhOW/dPWdcqYgJjQTf6VALjb5wbekxl9m501ePxmHpJi0q1KdOo2JugdgpdVdgbX8sx+Mzf/qSirC6Vm7wy2Rcr2Oljm1Bl/zZwKnWqVFNSmGNZzc2zUlJOa9/O6n3QHLqHJUqKXFNVsezdAFVbDY+gN/SZ8tdGmdrcXw9R89XD4lwWLMvZgISRYW7+lo8Bx/D0auZMPWzFGS3Zhbg7nxnyHwmgblwsTZr3Jay0ibf1aRUOXqVMmo92IDLojAqCCGuATff3TNsXlHwvO1OnqcPiCN7kL5W84qnOdPNnOHxHsypbQe2TX4FQI1XEWt+yq2t7csjjBYNu7mqm/QU6l+9/D6/jHBusng8TgtG7OuWFjnFAaEHcWfzk/iPFMNXUK61yFbOt6A0JYk/W2sSB5CW2G5coUFytVPU+A7E7HeSzwWgVLB2yi4YnoBv0l3DlgL4YMwJ6aA0GBv62JntUwaBMOwyHtnqLfKVtlZRsf3posRwLBoz1XqjTWwDA5gL+/Y6Tyx9N+zw4p1GajnrkspdVakWQj2ADNNTJmxVcO4KarlSKYsobUnW9It090Y4awVtFug1F/Jc35Sdy5QqDEA9tnHZsSM5bekfU7G0j8RoVDWqFKzA9UzuPnApJFr66i23WXZrh40+HMQDddQD4j1EJsqdNbDxbD6zeXthM+f+L4jhfG1rEIEcXz6sR9XKen7wkLiFbD9uQ6VC2exIKWvkTzF9rS8o8Hp0u8uS48ixPesDufQQ/wCDU6hLnJe5bV3BuNOht0k3NtekSvi1o0KLKrFMqADNYgdmSOlth6TzwPHO1vkpMLANrVA0z5dNJY4jAZgtMBCF0szMBouXQg3OhnivAsoygUe9YaPVOxz7n1kmtDnDcQLuoyG/e1NUEAaX+rLBcNUbVQbX+2B19RIeH4IaTZlFK1jfK9RjrYWsevrPVuE5zmzMNSbCq6g9Nh7NpPZ6eq0nY90X2v3gvX19kxnPXzeKwXaDxK4GufTtad9h6GbFsGX2YrbTRiu5v0HpMZzvhXTGYDd9GbxXt87TQb26/nLglaDgteglYNUrIHppVrdiA7VXREYsRpYaAnU9J51ufeCPVepUTGVGbcGi4UaAaBSPKXHLINqlNkUDKxFZQO1Umw0bcDQn3TM42vxNajili8U9MHuMQAWT6pI87by5W+SyTT3xXOHLlXSphMQ9gdDRr/8AfOaXM/A+82FwdZag77M610VQDe/jN9eg85S8Q5mx2Hy9tjMVTzeHMr62Psnng+aK1c5TisRXUasjJUYWF9dtxczOqu1r8pCYepWxFNnUV1dG75VQtNqSNoWFjc766WE2WCep2dOyNbKlu8numb+USvhe8tRiO0SnUDmk7DLkULqovqL3E0OGeotNLBbZVPjYdLjpHpK9aRcMbKSdbgFRbXreeNZSL9xySTdQVzMSdbXnorPc5QCbEnvFba+zWebVnPeC3ZTYLnIvr52mfR7etbF1ChBoVguW1yaO380g/p1wB2VXddctLf8Amkiti8RazUbKwIv24Nha+1vSU9HiRLKBTqa9nvVS2pUC9l9R+M0LNrBw1jfKBawPn1v6zpzdTv16C+/leV/GeL08PY1BU1ANkINrk+dp60uIo1B6oD5V7S97Zu6dbdJnnSo/MIVsNVJBGQO/h62b19ZkMRTBpYRs6ZRVxJsc92HaqcoFt/T1l9xXjVNqNdB2tyrLqFtfKx8/SUuKFMUsITnvnrsqhV1Y1FNj3tOnnOuO2KOXKNEYnuVCSEa1wwv8yQdCokHF0aIxTMahBV3zaNa9v3fO/WSuWMTQeuuRCpNNspNulFr9eovIuOr0O0rAo5OZxmsu+Ui/i9/umk9NPSx9EqpDU7WFtTtb2QlNhhS7NLF7ZFt82PIffhGoumi4TxurVYIyKos50IPhy+Q+9+EltxBVLAsoKlxYinc2UHS7AncdJJqYeioumbNpvpprfp7Jxh6FApmctmLVLaAi/aMLbeQE5+2vRYjFtai1Mj5worXQHKGW9zr/AHkhVqXt21PpqKQ9fvTxxLhUuGFrizMOnTTpM3jOM44VagpvhxTUjKzBAQMoJJ1BNs1/fJFbDs6g3r0mXchaWU/HMZ2Kel+0QehS53O+u8qqWIchrtqCguotu4BMlrVRlvnbKDlZrC4YGxABHnpeT2iRoLkuqbeIA339R/szFc3sXxuDWmy1LjKdMoF61Ow0J8wZsaq0rHtXCjTfKbjruD1tMHzrjVo4rCVKHeVBmJyra4qKwva1hZRrLgVtuWTlp4upp3aZ29A5/wASgAkbC/KXQSiaP6Foy5ajLiQvaaWJPclXiOcaRN0oOo8mrq/45BOmOUltrNiDzv8A6Ww7tQai99tPb6z15Q4PXR2qNTIR1BVrrZgdutxI2Nx/6WyqEykBhuHvf0tNFg6tVGQ9licgpqhXsmtdQO8PhFzkrUwtj3+UDG0zRw+YOwNCgrMio4Sqim6sGI1teamngc6Lcp4R1ddx6N6zDcw8TLUgBh6rKxA1vTbNuMpynSwOv+ZshhKGUM7oDbW63P3uvtmC8Jr0Se6MmgscxI9NNZ5mkVU5ezzXJ1Jy9Adb6TivRRmQMbgKxUH6xBXb3G8KVNbMoIIBIItsSBofwmPSl2VU6nsOugqVL7HpaRk4SVIYCjcFB9NVNrEW0I9B7ZD41ia1CrTXD0KdYuruzBXzKQbDY/ePxkngdRq1NalVadKoWcdmGct3HIG537s0jx5grYdCO2Uscg8Je2rnyv1vPajXpHC1XVW7MdtmXvZja+a1xeelfCUKqg1+zPdFyw13J6Edbz1w9Kk1J0XL2ZZ1IsQu9mvrJ6GZx+LwzU6wVKmazAXZrZsr+ntkTi6BaeBGS5Ku4OZgFZmUi9t+nlt0mh4vw/CpRrFez7TI5AGa5fK1vrepmfYucIlQKocVKqAhEOVXZgSCwPQDXczoyjctYlzWANHKDTbWz90dk1vET0neJouXcdmpRtb2YkKwI9l7H4iLl6niBURqhSzJUBAFPYUza1hf0kPGYnFrVqFGAQuxIypoApYdPSUaKlwimFUC+gA39PZCV1DilcopJS5VSe5T8vZFHJqtvisHTRbqCDdR4mO9/M+k54fhUNIsc1/nT43GvaP0v6QhOc7bQuNVmSjdGKnMouCb2PrPnPFOLYgVcTaq/cIK63KnImtz7YQmp0j6dRpAYem12JbsrlnduqnqdJMSmLLvqRrma/xvCExe1NaQN736bMw8/KfN/lPqstfDqpOVqNQEHW/ft1hCXArOU6YyKbamrl/hyrpPouE5PwBFImhe+Un52tqSP3oQj03IvKXBcLTtkw9Fcp0IprmHvtee4EITIyHFsS7UiWNylfGKtwNFSoQo9wAmiDmw28PVQehhCaYqRUPztL1Sp+Szqi5+d9CbbeUITCsbxzmDFJWXJUtowvkpk2uOpEkcrcUrVKiK5Ugsx+jpg3JJOoF44ToyucW2i91D3E8SIx3PUiSKNQ9k9gosamgVQPgBaEJn00quL1PmK5sl+zfXIl/A3pKviotRwQBYBkswDMAQQtxaOE1GVJy7UYYgd5vo6nUn/SJ/ORuIu2ao2Zr9o2uZvK/5whNZdpOqsMNiamRO+/hX67eUIQl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89" name="AutoShape 17" descr="data:image/jpeg;base64,/9j/4AAQSkZJRgABAQAAAQABAAD/2wCEAAkGBhQQERUUExMVFRUVGBgaGRgYGRodHBsXGhgYHRocGx8iHCYeHCAjGxoeHy8kIycqLSwsHB8xNTAqNSYrLCkBCQoKDgwOGg8PGi0lHiUsLCwwKTIuLC4tMC4yLCw0KiwqKiwpMCwsLCwqLy8yKSwqLy0pLCksNC8vLCwsLCwsLP/AABEIAOEA4QMBIgACEQEDEQH/xAAbAAACAwEBAQAAAAAAAAAAAAAABgQFBwMCAf/EAEoQAAIBAgQEBAMEBwUFBQkAAAECAwQRAAUSIQYTMUEiMlFhFHGBByNCUhUzYnKRobFTgpKywRYkQ6LCNGOz0dIlRHODk6Ph8PH/xAAaAQACAwEBAAAAAAAAAAAAAAAAAwECBAUG/8QANhEAAQMDAQUHBAEDBAMAAAAAAQACEQMhMUEEElFh8BMiMnGBkaFCsdHhwRSC8SNSYrJykqL/2gAMAwEAAhEDEQA/ANxwYMGBCMGDBgQjBgwYEIwYMGBCMGI9dmMcCF5ZEjQfiYgD+ff2wk132tRs/Loaeark/ZUhfn0Lf8oHvirnhuU+ls1Wt4G+unvhP2Pha3XGb6s6rCwaanolAuyqVLhSL3PmI233ZcUNBkdDWNIJsxrKySIMxVVc6lXqUuH1C+wsR/DCzU4D3stjdgEEufj/AGgu/XytUqeJqWPZ6qBT6GVAf4XviE/2gZeDb4uH6Nf+mM94ayugqYZniyqokaG9g0ps5vst9ajVbcqFNvc2vNyfLRJRSTfoOPmrsqk219bkK/j8Pp+LsfSO0ceHynHYqLZDt6xAywZ9SnRftBy8/wDvcX8bf6YmU/FVJJ5KqnY+glS/8L3xn36O/wDZ5nfI4+aPwr4fDbzlP1gAP4dz32G+OFfklEmXiqnymeNzsVR2AHoxu90Qn8y3B2t0JO0dy+Uf0dA2BdmMsN/cLW0cEXBBHqMesYm2T5fDTx1MVZW0TS30qVYm4tfTpVdQFx4tVvrthgp483p0WWnq4K6FraNdgWv03NjftbWTftiRV5e10p+wAYfy7wLfm4+VpmDGf032r8lhHmFLNSt+axZD6noDb93Vh0yzOIapNcEqSL6qb29iOoPscMa9rsLHV2arSu8W45HuLKZgwYMWWdGDBgwIRgwYMCEYMGDAhGDBgwIRgwYMCEYMGDAhGDBin4n4rgy+LmTNub6EHmc+gH9SdhiCQBJV2Mc9wa0SSrSeoWNSzsFVRcsxAAHqSdhhBzH7SJaqQwZVAZ37zMLRr7i9v4sQPQNilzSGpzCF63MS1PRRjXHTKbNJ2S9+mokDUwvvsFBvju4jrsrVkZMrpUkP7ZkKiwNwVJ8Vx+IsR7boc8mw/f6XXo7JTp95/eMxxaDwtdx5C3EquzfLIaaoi/S009dUybiGHypc2A3ZSdR6BdPQ7erJULV0lUpD01Blwtcfdbgbm4IvzGO2xIHuRv7yujmqI4kpIFghjAC1dTGGma3444zuCTvqc232GLD9A0VG4kqGeoqCLh5Q80lh1KoqnSoPdV223wBuo6/KvUrgw11zBERPs3wt+TxCWssoKf4t6mlp6zMHe9nl0pDdrhjrdV1bbDY2H0tf5dkFahcxJQ0IksW5UbSPt0v5U29hbc+uJGfcZf7i9VQvFKIvOGDXAuAfDdSpAN7NbYY9ZPmk5r2gMoqIHp1mD6FUxlmsqkrsQwuRffb2JMgAGEp9Sq5pdAEWvJNotHh14BexwlUP+tzKqJ/7oRRD+SH+uPo4DT8VXXt86l/9LYqeHMlhlqsxgmjWQRyoVL7sqSJqAVj4lAttYi2LL7P66RkqIJXaQ0tRJErtuzILadR7kf8Aliwg5CVUNRgJa7EHAFiLRC5f7LU2ootfVK4vcLWNqFtzcXPQDfHdeEZQLw5lV7/2hjmX/mTcfXEakt+m6pjbwUsQ+hYk/wBMcfs3p40yszMijnGaR7CxK63AFxvYKNvS+IETEcVZ5eGb29PhsQD4gTr5LrmmQV8icuVqOtjBDaZo2ia46WKFlB7dO5HfC7xJlMM3K+Loqih5O3MpgssQS5NiUHh8W4Om/XE/NM2qKKjo5Imkd0iWapV2L6o/ug4OrUQdT3BBFgr4b588OunESCVahSwIaxCAA67EWK2ZR1Buw9dogGyuKlWlDgBF7ju4zbw45FKFbU1dTJEKOSCvorLzEkMWrYAMJSRe7eYEKN+o23parJ6Nq9oKGWegrFLAAgiJmG+keIsNQ3HVSO24u4/oygzGSQx3iqYmZWeK8UqODY3I8L7/ALwxFqcvqKR+ZPTx5ggt9+kaLVIB0uPx27FCG74gtm56/kJlOuG90WMYxPn9LvglQ6Xj+poHEOawkAmy1MYure5A2Pr4bEflw/UVdHOgkidXRtwym4OM2yWAQU1VUfEfpGjK+KBrmRQrbatZ8JVCSRYXtcdBitySmljjNdk5cxamEtHIdRBX0sfF4SCLHVY9TuMDXkZv9/2orbLTqSW90i04aTwg3afhbFgwv8I8aw5il08Eq+eJvMvv+0t+/wDGx2wwYeCCJC49Sm6m4teIIRgwYMSqIwYMGBCMGDBgQjBgwYEIwYMU3FfE8eX07TSbnoiX3d+wHp6k9hfEEgCSrsY57g1oklRuM+M48uiuRrmfaOIdWPqfRQf/ACGESijSGrinzXXNW1BUw06qCsYZtKXBIUHVey/h3O7bjpTZXVLG+ZzR86vlK/DwFSwjUsPFoBuLKSR+XYncm1ijSSGFDDHJmzLqkldVK0sepijEC6hgpGlRuTuffOSXGT1+126dNlFha0zkOIN/Tg0anJNlypaeairJGkk+NrZw3Lp0LaIgzai7ljZEGwGw22HXZkoeGQsi1FfKs9QSAgO0UbHosKHv+0fEbX2x2gy5crpneOKWpma7SMLGSV7E3YnoPYXt0AJO67Xcc0s6o9RDU0kgAaGd4iyqTuGRlvqU9xazLsdsWs3KSXVK5mmLYJGfQZA8rnWcK3bip5pahAwpfhArusqhndLar7NZUI2uLtuPL0PjIc3X9K1cbkXmSCSBr7PCI+inuAxLbernscUWbVsdatPmMCpNPTSLFLEo1cxS3RARc7nWhIuLkmxWwdKnh2nq44zLTlCm6b6Hj37NG3h9bA4kSVSo2nSbDhEiDiQRB8zcT5FUFfkajM5wu0dVRSc9VBPiDBQ9h+IgkDuSG73xV8N8KVSw088CfC1cSiOVZRpjnjDG2oLdtQW25UG/uL4YJOJqKidooRJUTt5ki1TSkjYa3JPT9ptvTFdmHFdaTpY0tDfosjGeoI7FYk/pY4ghspjHVy3dAtAzqADpkiPPAVvS8N1CVNRUieKNqhY1ZBGzheWukEMXW5tfqtsWeW5UtFA6xBpGu8jEka5ZW3JJ2F2O3YDb0wmfAVM/mmzWb3jWKkQ/Ryr2+mPo4Id/NSSN7y5hJf8A5EYYkHgOvlLfT3rPqDSwAGMZLTjirnhqgkmqqqqliaJZ44UEb7N4U+8BHoGOkHvYkbWv0o+EZYqc0i1C/DEMu8Z5ojYnUgfXp6EjVouL9OhxRf7Dsu60jL7x5hLf/mjAx8/RdTDusmbQ+5aGqQf3Qxc/wwYyFdw3j3HgYtY4EDBcU2UuWO0tRz400SRpGoVtQ5Sh7q11Ugkux2FrWF9sJ2UVMmWU1U05uaINT01+rhmDg27g64Rt0C+2JlDxPWq2hZaWtI/4Z1U1Qf7ji38sWDcU0VURBWwmCTslSmnf1jfy9ehBB9MEg4yoDajJDmy0xMZtyNxIsbKj4egqFeLLonMRWP4itmABkMkpvy1JBAO4Gq17D23ZzXNR1lPTmR5Y6lZdPMILI8Shr6rAlWBIsbkECxttiRLlDw1LVNOFcyRokiMxBbRfQ6vZt7Egg9djcW3T87nmSrEzmN6+Qcmkpo21CBXHilkJAubE72t16geGPAOsdfKARtDtIg+e9xOoAOuA0eiY6/IYat3mpJRDVRsUd0HVhsUnjOzg+4vaxBIthcziOoqTHTK4y+uQk+B3SGoQjdo2UeIggHSwuLn3x44Tp3LUy0kTgxTSfGVTlbSMLiRBvqkDNYi42sh63OH/ADzIoqyLlyrfe6sNmRh0ZG6qwxMbwQ6p/T1A0mRpiRpcajkdOCzrPqCOaqUU8vw+bxAFlUEJMwjDNZradxcgm1xsw7hr4I43FcGilXlVUW0kRuOmxZQd7X6jqD9CaU0PLqdFUimuVWNJV+JRMVU6VcBgNYuAVPmH0vUtl9VmKNViE0uZUrDYKyc1NO1w34tmA6gjwnYi1AS0yPbrX7rQ9jKtMNcbACHcCeHFh53aVreDC7wTxeuYwarBZk8Msf5W9RffSbG3yI7YYsaAQRIXEqU3U3FjhcIwYMGJS0YMGDAhGDBgwIXOonWNWdyFVQWYnoABck/IYyP9MRVtScxrmKUUDFKaMgkyON/KOvQMe19IJspxffaRmL1U0OV058c5DTMPwxjex/gWI9Ao/FiuhraGqEsEsLJSZWpIu1i7Asp1AW3JGwvdid+tsZ3ukx1P6Xa2Sj2VPfIMu4ZDcW5uNhyXVcvlpKp6hJBNV1+taeIg2iidw+uQk+VFA2AtfYXw3ZPRQZcEhaUGeoZi0j+aaXYsT/GwHa4HU7w+GaFo0krqiNjPKlxGo1NFAovHCg9bbkbXY+oxWzVtZSS/HyRrUQTImtYheSnQXKhDe0iAG7EWubnYAYsO7dUqE1iWTi2gkjAHIfJ8wvFNx7U0m2YQBkDtHzoN7OtyQ8Z3HhGu46qQQDi1ybOI2l00ZWop5ruwVgBAxYaiwO6rJcsEIvqDWBBOn7DUxTVUNVScufnIUc3sUUWPM6XU7ctha5+7GwXHTN80iy1RDTQh6iodmjhTYs7Elnf0UdyegFhYDaRIuTZUfuuO61kOOmBrMjSOMgeik5rXUeWgysiI8nhCxoOZKeygCxY3PfYX64VsxqqmtfRPzIwwutDTEc1lPRqmXZYlPoSL9Oox0yXJZZpmk5vMnN1mrLXWP1ho1O1xuDIRYb7EkgXOcsctiiWnWONJJQss8gZ9BfYPINQLlmspdn2uOvaDJE6ddcFZobTcGjvP4n+OHL6jpFphRZNHSoqVE0dJG5AWnpiULkmwDy/rpTvuV0+98fMx4ihyubkQ0kai0TEh1R5BI+j7tdJaVgQb3I6e98RswiqKxBMikVdJM9PMIGCGSJtBbls19OzIwubr49wd8X03DPxfLkqkVWEcsbxqdatHIQVBcqDdSoa4A8V7YL/SguaINYyLyJ10sLmRqeKY8KfGfESaGpI9Mk0gAdAwGiJmVWLt+C4YKO92B6XOFnMM/qauT4aiaVoow8fguHLIQoMk5PguLsCeoA8xawqM94PqqGNxameOQwrc3UzSczXp032PhANmAKi+7EkQ6oYsFfZ9ia14NRwnQfn8fOVofAWarJSpED4olUAWYXi3EbLqALLYaNVrFka21sWHFWcGkpJZlF3VbILXvIxCoLDc+IjYYzNuG55IxWUkrStpBYeJJllJvIulANJvubDxAm4Oz4buEc2+PDw1a3lppEcAt4gVN116Qo1K4I8oBsDbuZa4xuqtfZmNeawMtB7w1F7rpUZwr0qNWwR1PNk0RJFE5LbG55coDIRpa+/Yb74+JkSVNOr0solgcbQVIaSM2uCAW+9iYEEbEgEeXErjLhA1ykhxqSJ1iVtlWVmU8y43uAunobXOKPM8t5ldDSqogggUCFdUsRdmBMksLoLF416K3W7k9b4DIN1FIsc2WOg3JGQB5ccXERcrlRrUULhKbUh3PwNQ+pHA6/CT9Dt+E79yBhoyXOqfMGDaSlRTk6o5BpliJFmHqVIPyO19+kR85gnjmWoUNSxskKyuSWlmB0toCi5IawDLvqDEdLir4iyFomV3lZSm0NcP1kJ7JU9pIj01npfxdSxMYx11wQ4CqYeIdx6zm48Q54TFwfw+1DA0TMH+8kYMPxBjcEjse1rnpe++KSszSbNZuTRsY6aGRTLVWuWdCCEhvsdxu3T6Gz2nDnEhnL01Ugiqox4kHlkQ7cyI91P8RjnldJUUcCUkUSeC6pOzAJpuSGZAdZe25UCzG51KDtOQAMJXea9znxv6TEX+rgeXnhTc1o4KtTRzODKEWS48Lg3IWWP0IYHpe3Q7HdMzbLqutKUxnENfR6mV7sonhfSBIpXcG6gMLEX/AJSs/wA6+Epy1IpmleWMGpe33kxa2lTb7zwgrZLIq3ANxpwy8VZI88aSw2WqpzribsTbxRn1Vx4T9MQe8m0yaBaSbGYnQxcxoDMEcL6JEzutSnqP0nQurlDorYVNjubMSvUXYWva2oK2++NRy3MUqIklibUkihlPsfX0I6EdiDjNv0hQ0SfHCORo68tFPCSDy38RkFiAdmuCL9DcdhiRwJWHLq18ukYmGUc2lZu6sL2+oB/vI35sVa6D59fKbtNHtaUgGW4nJAyPNp+FpWDBgxoXERgwYMCEYj5jXLBE8rmyRqzN8lFz9cSMIP2tVzNFBRRfrKuVV/uKV6/3yv0BxV7t0Sn7NS7aq1nHPlr8JZyqsqo6afNEj5lVWTcqIWLaIzq3UDr4lCgHsg69Cz0tIauanpGQKlMkdRWKAoDVLqCqNp2J1XkbqDtjk9PUUlbr1Wy6hp/Le1/ubWsPM+qxuegI9d7jhcfCUJqKi/NnYzS2BLF5SNCKOpIBVAo74S1uh6/yurXq232gSYiM3wP7W/JC6cYStG0MjU81RCmvUsN9ay+DlvYMCQBrHXbVf0xEy7iytLo89CYaeV1jUl/vELsFRnXrYsQOgIv37+z9oaxyAVNJU00bEBZZFGi56ayCdP8APF/Lk8byrKxcldwpdiga1g2i+nUB0Nu9+u+GZMgrGT2bA2qzjBz7QYnn8KprDTZRBNMkY1SyXCqAGklbZI1AH8gNvEepN6HJsmlmlk5r/fuB8ZMptykIBWkhP4TpsXYHYW3JII51WYtW1fPSzCNzT0SndWmt99Ukd1jUEj10i1ji4zuOnp6b4KVpoopVIap/DzGa7c1+zOSSdQCkEi+KZvp11/laAHUwGnxuzqehw1NvpRmlZNDyJadVNBCFZhAQWeMqRcDTbQmx0g3brfbDG6xVkBHhkhmTt0ZGH/78sVXCENRGskdR4iGBSRSvKaMqAgjQW5YUKLrbqbgm+GBEAAAAAGwA7DDGrDXcAd0ZGo1/fP4UXLMripoxHCgRB2HcnqSTuSe5O5xLwYMXWYkuMlKGZ8bRwyNDAguNbO/Ll0Aqx5lhHGxYg3LHYD1JNsZ/U8SxSrHPN942zEtzSVkCyOFU+RNTxx2CqulS3mBLYY5cj+LqW+CWKKPnM00mosdakgHSfCCTdwg7rE7G2kY5Z3V0VPMkNIsUsuq7Xclb6lXSWJKrsxLBNwEAtYbZnScr0NBtJhDWtJcRe9x5nSdFWZJSzFJGj5kMkUrq8URcywxO2tJFW/3yB2N0sQw3WzXZp9LxdmcC8yTTMPAoVo2RpJDoJRBy0OrS9gPFco9rjpyV6wUq1Agd2Zpn1wBTNFMtQVI6eKNo10HZhbqLADDJkfGs7KUnhRpkBLokiLIEBILFGITYghgHFiDtaxI3zIU1iTJLWuvGRI438+tUwcM5+K2AShdJuQRfUAQAdjYX2IvsCDcEAg4tJIwwIPQgj06i3UbjFXk3ElNU+GF/F4joZWRtmIY6WAJs1wSL73vvi2xoGFwao3Xnu7vJJPEXCLqsZptX3PLSljQhUge/jmkJJ5gtsbgmxO12LCPlPEixv8LCrVca3M8pOp5Gkcq7xJvzEV7h9OwB2vbd+IwtT5HLTjl0IVRI7HXJYrTK1i/KS2o6mFwl9IPoNsULYMha6e0B7dyp6ae55acSSblUuf8ADhiaNEflhW/3OfvBKekDnvC/Rb3t5d/CDb5bVR5tStHUR6ZY2CzRm145VPUXv4T26ggkG++IkWZU4k/RruZ0dWV5WdmPPYsxjdraVYgFlCm4KkWG16mpqJKGo+JYlng0RVe366lc2hqbd2W2lrd1YbDFJAvotG654DT4hdp48Pf7wdSpnFs+vMqGnSJpFgBnKIPxC6w3OyoAwO7ECx+QNnLmgpKlHqqlFkqCkfIW2lRc6GubObFiC5ABuPCLDEriHL6iYIaOZYeYQJXCIx5ekkOpO5ItYb9HJ7Yoa6io8pWyxGrrZ7hRJ95LKTsSxPlT1IG49cSZBJVGFlRjWaxEDOZJJNgPcwNFIzLK4oa0xyxq9JmB3VhdUq1GxHoZF7jfUuE/MK2or6R5mh5NVlbowIBBKbkgqehUIH622NgL4fqvJ56vLOVOAtUqgqykH76M3Rwe1yBf5tiiGc1dTPQzxRg0tTGsVQpFwH1OJQw6rpsQCdux62NXDrrgU/Z6kCbEttM2t995sj0Tnw7nK1lNFOvSRQSPRujL9GBH0xZYzv7M5DSVNZlzH9U/Miv3jaw/oUPzY40TDWO3hK5m1UhSqlrcZHkbhGDBgxdZkYzbUKvP5XZtMdDARq2srEbk32Fi7m5/JjSGNhjGsio0q8vzCaSVYWrKpVVmJA1awyqbbkEyEH0AJ7XwmocD19l09gbZ7jyb/wCxv8Sp2W5FKlNBTTTCVsyqVlex1XhRRJIdX4iwVPbfvh34lpqmZoxSSQK8B5hWUMQSVZUBt0Fi5v6gfPFVw9lIjzBYQ5dKGjSMFuvMmckn28CAAdhjlxDndEtQ6xRyVVYxA007OGXSANLSKRoUW3FzYkkjfEAAN66ynVHOqVRu3sTi1+IsAN2F6reLZBG1PX5fIplGgGO0kUjNsq6vwliQADe2JvE9TJR5dHBG2qolEVNGfWRlClvUWAZr+tseeGMpry2urlURXBWmsJCtt11Sne6sAerbjqMV/FmYE15Zd/gaZnUetTOeXEpH8CPniZMSVRrWGqGNAgXMEkToL87GCRzUvh2GGlV52bTT0q/DRMQbaUYCeTa+7zbE/wDdg98dMzyqCV1kpqoQvVllOgLLFP4CWLRm6EhVPi2973thgyejSnijp1YExxqCNrkdCxHXxMCb+t8caThamhnM8cKpIQQSuw8RFzp8oJt1AucW3bQs5rjfc6TOmIPCQedzny1UvLMvWnhjhS5WJFQE9bKABf32xKwYMMWIkkyUYquIOI4qGMPLqOpgoCgbn3JIVQBuSxAHri1wq8R5HJW1cUbFlpo11vsCsjEkBbHwnbe5BIttpvc1dMWTqDWOf38apKzbiuWrgeKCCKmp7s7OHW4VWLNrUEJqcqx0MbN8iCeOZVkhjjSGjWLmrGnMdo947tHE7Ri4F01jUDumr8JGGyt4fy7Lgo5POk+8aGFzrttqcqrXVVAW5dgTYAXJsMJbZxLHWCcqBORMnNtKdcxiJSNI9joXUiDwkE6T74zukZK9BQcx4/0m2EkTN/m+Od8A3VrTZvWZbUS00ZhaOL71zLIWuXNguvblFx4grX8Xc6sO+acNRVaicRqlQVRlfURuLMFcqbOv4dww72NrYWcl4V+IgnaJzDKZ5EYSanKqj+FTaTZwgVbq2krYEHa0KmyOoaSRIhVxlAweWOR44+ZdixijOlH8dtIWymMHysQcWEgLNUDHu3mu3XDJ4+d8E+alP9nNTGsLJMrcrW/LX7so5VgvJkVNRtcDxizaEBFhYPeQyzPTRNUKFmKDWB2bv8vl2wjZTxLX0JCVlPPIl0GvwNpUgC5mBVT4vwuL7i77b6JTVCyIrqbq6hgfUEXH8sXZGixbaasAPgjRw/S6Y51EAkVkbdWBU7kbEWO43G3pjpgw1c7CqpJKbLoFFkhjXZVUblj2VR4nY+1ycUudTpNFHWGMqq6oqiN9Or4aUhXDhSbFfDLa9wAw2JOO3HXCnxiIyCASJccybUQkZ82kDwlrgeYEWviBwfS00KvRCppZRIhvFCp9LSFm5jliQQN7WtsLYUZmNF0qQZ2fayS6bjlrf+T8azuAqhkjlo5GvJRvywT1MRF4W+qbf3ccqPhD4eWWpatYyv55XWK6j8oLAhFt2Fu3tipyKoaGtpWY3MsctHMfWalY6HPu6jb2OLLOeFqWbMNdREZObGpjBL8vmoSratOwJUxjxdlPpiBceSY8btV14DhJgAze+dJBPku2T8QQGsESVxqZJEIt92VXl3YWKKq3IZr9SbD0xR5rlM7fpChpm0OZI6uLcglXOp1U/htKmx6XPa9xe0XDzUtPECaeIQSCRnVTtGl7qTtqYoShc22JNiTg4jgK5hSOrFOfHPTM46i6cyMjtcMptgIJF+pQx7W1P9PhrxbebAaCIStWs9LX5VVyNqaoiWGZhaxcgC5I2P6wdPyY1XGMZ1w01Nk8qGYSPSVYYaTfQDZQP2SS4cj1Pzxr2WVgmhjlHSREcf3lB/1wU8keqjb2gsa5pmJbOOY+CpODBgw5cpVnE1Ty6OpcdVhlI+YRrfzxl+VZBTVGXZZFPLy3lnkIA6upZwR12vpRQ3YkDvjQ/tAe2W1Vv7Jh/Hb/AFwmZXl1E65MJ2tNoJRRazfiUOb7DX5fU3HfCKl3Ry/ldnYju0d4EjvHGbMP5TXwiA9TmMvrUCL6QxIv+px5qssy+iuTMKZ23ZhOUZzudTDVZzck7qeuPvA0YaKrJ3D1lUT8tdv6DFXU/ZbFGD8OkT3dGtOCWsrqxVZN7Agad0Y79cWvu2CVLO1c17yMC2sCLq04SzdaqaZoqqSpijWNVLKFs5Llxsiatgm5G1zvucUFAOfVzNf9dmSofdKKFnH01oMOWQVYlEhEHJ0sqfgOqyKwIKEqVGuwsfXYHbCdwQuqSlb80mYy/XmRp/RjiDoFZhANRwEWA04E6WyJUviGJXq3aLMaaOW8AaCUgH7ly6rqDhwCzEkAG98NPDdHJFTqsrh5CXdmUkqWkdn8JO+karD2Awm55xajNMzx5c8UDyIYppF+IcRkqxVSCBcg6Qdzt640GnRQqhQFUABQBYAW2AHaw7YsyCSQk7TvtpNa4fbQcR1zXTBgwYYuejEHPM0FLTyzEEiNC1h1JHQfU2GOmZ5nHTRNLKwRFFyT/ID1JOwA3Jxl+dfa08heJaeAofC0c5fVuSCJAVVRba63Nr9TY2o94blbNl2SpXdLWyBld+HOGROj1WZc8SCUlTfTrDhLBdKiVr7IEva5KqAbjC0/ExhdzBGFinSZadCwLoAxvIWLEmR3UjSSWICqLjTiwrKeszdmEqxOyxGSFI30hbBkZNJa6uHdSdXQoAdrA9s8k+DmKHlmWONXYhHKmdp2l3JFtMa2TVsRzWPUkDMcWtzXfZ4odcn6RgDl66+nFSeEs5egmmQq0heSR32dQ6ggB4y5KbW31Fb6wL3UX0TLOKKepkaOOS7obMrK6m92BA1KL2KsNr+U+mM5qM8Q0qGWSSM82VwyOFOgawUvZlaRNiEJVXBWzG5GIGQU70o+IpnjkSAMEVULNUStdGKBjrWwClzGbFQLDYgXa/dsFlr7K2sC91nY5E9dQFstVSrKjI6hkYEMpFwQeoOPaIFAAAAAsAOgA6AYruHc8FZCJApQ3synswAJAPcb+xG4IBBAs8aBe64L2uYd12iMGDBiVRV3EOVCqpZoWIAkRhci9jbwtbvY2P0wqZLW5dzoxT8x5ObzAIoJBGpkjELH9WAsZAud7Agm+2HzGfVzUkUjVEuayyyqApSKaBWZVe4TQgBNmJ2v64W+xlb9lO81zJPIDnxsfuFx4tHJknfoIKqiqx8pByXH1MZJ+eL/AI8gj5SSy1MtMkRbU8TFZGVltoWwN7sFNvb2xS/aLHf4wfmoUP1iqCR/nwwcTTKaWJ30BeZAS8gukd2XxsLjodtzYEgnYYrx64p82pO5x8N/azpMojaNnmy7MJ2muaYtIz+HSAvNIYaDqu269COtr4e+MlZaekkfzQ1NKzH3LBH/AM5xEbimerq2goZYeVAgaapddalj0VdLBfcm/Zult/vF2YGfJXlOm/3ZJQ3UlJ0BKHupK3B9CMVAABhNe6o+pT3xFxaSYnGcSP2qTMOGYof0yqz8x3i5pjJOpR4pbt2Y6hseoBF/Nu2/ZzVczLKU+ken/AxT/pwv12UUi5hmBWQmoejcmM9AXUhyDfrpCHT2DX77Wf2SNfKoPYyj/wC65/1xLLP9/uq7Ud7ZpJJu3IjLf0nHBgwYeuMl77QVvltV/wDCb+VjhKy6ShH6Geo/Xcuy9LbbRmTvYSeX3vfYHGg8VU/MoalB1aCUD56Gt/PGZZVnNJDQZXNUx63jmkVSOqqrPdiLeIKWjbT1v09DnqeL0/ldnYpNGBPiOM3YfwnfgqXTBV2FzHV1ex23Dk9frjjD9o+tQVy/MWuAbiDbcdjq3HviTwhZZ8wi9KoyW9poo2H9Disn46EMUPMq6ZZDJpnTRdoxcghVD3Gki3iB639sWmALpXZh9R3dnHHUToFb8HVYlNUwp5KfVMG5ci6W3ijBa3TcqfnY4XeBjpelX8rZjGf3udE39FOLrhPP6epqqj4Z2ZCkT7hwuvVKHKhugtovYWvijys8mrkUj9TmbE+0dZCyp/zlcROD1lMDTNRpEWBj+0j7lPsuUwuSWhjYnrdFN/5Yl4MGHrkEk5RgwYMChZfxTmElbUvDHIdcLkQwLGHJdCgMjkyKqhtTr4wQFVu7AFwp+CKURqrx6n02MhY807lmu66T4mJva17m/XHfh/hlKQu+ppJZPM7Fjtcmygs2kF2ZyAbFnY7CwErPM3WkgeZ9wo6dLkmwF+2569hc4WG6uXQqbQXbtKhgehJS7xDxFFSTrDTRQ/Eygh5CAFjVV13lYWv4bkKWHqSAQTmOd108igmQM7sXIVWLg1MEIaMWuoVhIyqDbyPvfbF5w3GtfVQiQB2Mz1ElxdWUgklDuBGJLLYm99iPNa1zfh2noZkUAsSpqWLN53p2fzf/AFg5It4Ym66jhLpeJ0XWo9nszwwiXR7514RokuHLBzeboVIefoeE6XYSqYxp5ZIDXc3sjhipcAgKcMDZNGj00xeKouzxFUh0s63C8oxkW5kepbKwB06gbCMHHo5DNDHUTLTRtpZNRsrMqLGvMEkbgNJqRyzWkF2CsANzjnl1BUEPUUspLsS04jsrxARjSvL5iI93Vhvci24LFlxUNjRPfV37h1sfGpvHnrwwp9JmuYUSuQ0pigXxpUoGCudR0LIGDlf1aq12U677WtjRslzcVUSyBWQkAlGtdSVBsbEjoR/rYggVPDGcJmNK6uyyggoxHh1xuuxIB8DEXVgDsytba2LTKOHoKTXyU0a7FvEx1EX3Oom7bm56nvfGhgjBsuFtVRrpa9sPB0/n/EqxwYMGGLnoxXV3D1PMjI8SWbrYAHrfqLEb4scGCJVmuLTLTCz77RX/AO1n8tCo+slRYf5MM+c0k5pFjp9HM+7H3nk0gjWHHUqVuCB64UuMjznqE/tqihpB/dJnb/xN/lhu4kpKmRYxSSLG6yaizi66dDixXvckfLr2GFDJ64rpPs2mLcb4w3PrKXoKPNKaMhIspSPcsFEqL7k7BenfHvi2WRskYy25jLEG02tqaaMELbawJsPbHqrr83po2eRKGZEUsSrSIbKCT126DHnPaXl5dQ01ra5aKIi1ujKzf5CcV0IvhXBJexx3fEDI5ZUWvhovj6+RDepSkcsu2kHSwcg/n06AfS/clrT/ALI1tlUPuZf/ABXwv5hXULtm88I++WAxljaxLKUZox7tYE97Ajzbtn2bU3LyulHqhb/G7N/1YGeP3+6ttXd2aDOWC/8A4n4umbBgwYeuMvLoCCD0Ox+WMXySsSlyyrjlhEz0dYhVWBsG1qoJI6C6P7G9u9sbVjM40FLnlVCya462AuI7Ah2Ckld9jcrKPrhNQXB9F09gcIe08ncPCb/BKuOHsyEmYmRVZUrqSKYBuuqNipH+Bwflhhp8gpo2ZxDFrLM7OVUtqZixJa1+p+gtjPcq4gklgpKuWIRGhqfhpLeEcqRFRiV6rpJS49R26BzzzgiCtnEs+plCBTGGZVYhiQWsRe1yMDTIsp2hm4+HEtEQYvjAyPphR5uIKYV8Cx1Su8muJog4ZVBTUCLX0HVGq2uL6um2KjiihZa+RU2NbTXj96qkYSR/yAw3UPDNLAAIqeJACDsgvdSCCTa5IIB3PbFZx/QO1MJ4heakdZ09wnnX5FL7d7DEuBi6pRqs7VoZMRF/cH3j2V7lletRDHKnlkRXHyYA2+e9sScJvD/EcMAaO7GOS09MFUszRzEsyKqgkmOTWCPwqVvbFm2cVT+KOmSJLgA1MuhmJ2ACor6bkjzG/a2LBwhIqbO4OIGNJt0eKv8ABii/2hkhP+9U7RL/AGsbc2IfvEKHT5smkeuOc/HFOCeUWn02BaIAxgm1gZSRECb92+eJ3gljZ6hwJ8rj3wmHGRfaPUS1NW1MhMwUraICbUhCRksVjuHXx+YjVcsNgou/QZtVTX0Qwx+nMkckrtuFEYBG43ViPnjpA88Jd5KaIhjdmpyS52AuUZFLWVQNmJ2FgcVeN4QtWzOOzP3yATFhI69lPyuG0UbNGscnLQMoA8O1ylx2DE9NsKnFsOvMKfyHl087aW31XB7HYgFBcftYbqHMI511RuGANj6g+jA7qfYgHClmDBM7WRtdkoiwtbTYO9wb9SeosewxLsBV2ae0cTkA29F64WY18NYJOZHzpfFY2dTy443UG1tmjKgi4t73wvpw+KbNlp6ZpArxgOwIYhWRuZzCVPXQrrcEarjYNYTOAM2p6ZqsyzRxs0g1K7gHmeNnCKfFpGsLfuVY7dMOA4h17w088o/NpEa/QyshPzUEYoAHATla6j6lGo9rR3SI4DA42sofBnChoFkDOrliigqun7uNdMeofmt1I9BhkxTvxMkZtNHNEfeN3X564wyAfMg+ox4n4vpxflvzyttQiKsFB6a3LCNL2/EwJthgIAhc+o2tVdvuEk66fhXeDFNBxCf+NTyxA7hwBIhHuYy2nb1AHucWdJWJKuqN1dT3Ugi467jEykupubkdea7Y8TShFLMQFUEknoABcn+GK6r4ppIX0SVMSsOqlxcfvb+H62xWcSZpHURpBHKjLOTzHVgQtNHZp2JFwLraP5yD0xBcExlFziJBAOvJL+TRmorKMEWIE1fKPRp2KwKfdVIFvbDFnfE01NUWWkmngCDU0SgsrknYL1bw2O3S+OHAUJlE9awsat7oD+Gnj8MQt2uLn3uMNmKNFlp2iq0VYc2QBEc8n2JgJBrOJJ8zTlQUMop5GCPNKxSyl9DkIrBmtvfe2xuOuLDiiqUVtGrHwQLPVSdSQscelTbqfE5/hi7GUFKjmxuURtRkjHR5LAK/sbXvbrZD2wk51xL8PJX13L5oQpRRA+UEAtKX/Z5htt1tbbqIdYXTaUVHRTFgDbm62Tr5WsqPPM5ppcpqZ6eIxvV1ehwTdiQ3MH0KgGw2BZuuNayii5FPFF/Zxon+FQP9MZlX06T1WUUUUfLREWokjsdrgMQ197+BgSdzr98axgpi5Pojb3AMa0akuve2B8BGDBgw5cpGM++1elaEU1fGLtSyjV7oxHX21DT/AHzjQcQ84yxaqCSF/LIpU+1xsR7g7j5Yq9u82Fo2ar2VUPONfLX4SRMairrJYCoNBWwa0ewIH3SWcEdG12Nm9AcM3BeatPSLzP10JMMw7iWPwtf5izf3sZxlSVk9G9BE+isy+fWo1aS8YDiynvZm77EFfXDXQ1fwtVDOXV4a9UjlZSNK1iLZW22GuxQgfiG+EsdeeugV09pojd3BEjEchn+5vuQnnHwjH3HOSdVKgkAuSFB7kAtYe9gT8gcaFxFnD0ElHUGljJVlLz0JBA1Rt/2ilBYFb23W4O4Vj0GLukr00CePQiybJLMXmnex3CRg3HiHkDXBG6C1sW/FPDwrYdIbRLGQ8Mg6pIvlPy7H29wMItPXsryT3kp5I7rWxQrEZEfqJo+YrDkyHxNawv4rkXJQe6euv0uyxw2hk/Vr1z8j3p/3BPlNmrLp5oKK2lIw4vLI/diqbKLb2tsNROkC2POZ8MxSyLKloqhN1lUC/pZx0dT0sfexB3xGpcqnUmYVEUjsoCtJEdksLKCkoUAnxEqviNuwUDnSZNXK0khqacPJe/3Dt0voFzKCFW+wA6libliSzzCxw1plrwPf2iMearKnLq6PxPFHPYgloWOp2DbSSJJp1BRusayaQ3bpp+xfaGVLiWFoSNgKkpCoAvuWJLSFuto4yB0F+ptVzSopxHHJA5F1BmVnnGkC7FgqCTUTt5NIve+wBso88ppPCJoiT1Uut/kVJuPkRiI4FNc+R32AjiP1I+yTZqyWdw5vrKgqYEMZ0drt4pnT98QofUYr677rMoxCiyxmGEzSM5dishlBIZ2YspDLJp1HaMW92nP+HMujRpJYdAYWKwl05l7mxWNlD9zdhsLkkC+M6r30iV1jnWG7sIZkYMFlisszSvuXDxsVsSRpsGsWIW6Rlb9mLavhmIjED4OfZPeXFWkrXjDkNOnhjFnYyU9OVGsbxgG9zcWuTcd595W1s0zaVDCVo9gCv/ChHc9mla5BFhpN+Xn9DVz5e84DOsDSswRWCkC17l2jkJURhbFDY22a9g19VRuyiQ0BkjIBRzat1ht9ahpl0XvfyHqTiQ5KqUIIuItBtwHPPlPsEx0HEMUZRDNFpkNoxqACotwDrZ/vmJsDovYn2LGxzLhynqGDvGOYOkikpINrbOpDdD64X48/l5LLIjMAlrPS1Bvdt+kUatZbjQEA6XfqceqiTK7i8ao7Gy6IZY5GI/JpRXb5rfF5ELI6k4OlocDyv+FZUnDL05+4qpAPySgSJ72A0Nc+ur+pv9quFEqATUCMyXFpIkKHbpqBZw1vRrj2xXx5VVm5geaAHoZ5hIQOx5ZjcfxkDeuJtPw1OwAqa6eW3aMLAD8zH4z/AIsHoqucQd41BPlf4Ee5UWXLZ6FTJHJE0UYJZCOQFjG5sVDRdrk8sMd7MNhhZkpTVS8lYxDNXhXnCgAwUKdFYgD7yU9b+oU7AY7ZzNTgrIqPLCj6YUMkjmrqRsFXUzXiRty3RiO4Hia+E8iamRpJ2DVVQ2qVve3hjX9lBsPr26UjeMLUX9izfPiOLR7gGLZPOBxV5BAsaqigKqgBQOgAFgB8hjpjhFWo7uisC0enWB+HULgH3tvb0I9cd8PXHMzdVnEucijpZZrXKr4R+Zzsi/ViBhJpTPTVFFl/JWSMIJ6lyA13ZnLMxOyhZRcHqbL8jdZk/wAbXrGCORQ2lkJ8pqCDylPsgu597A4UK/OK6ny+UVWo1NfIEhQ+dUKgPZRsgsQoA3u9zvhD3XldjZaPd3bSYseeD/aJcfMK5+zsfG11bmJ8pbkxfuC3/Sqf4mxouKjhTIhQ0kUAtdF8RHdzu5/xE29rYt8MYIbdYNrqipVJbgWHkLBGDBgxdZUYMGDAhZ1x/SPQVcOaQqSARHUKPxIdgT8x4bnoRHiBDk1FRRyrNUlqbMgrQuVPgZbtckbAgupBsPKQbW302uoknjeORQyOpVge4I3xk1FkkUVQcpzAFoixajmuVIL9geniPYi2sHY6hjO9sGeP3/a7ey1u0p7pJluYyWi4jm0/Cf8AhHOXkV6eo2qqYhJP2x+CVfUON/nfpthe+0+jrXEAheOxqI+UqKyyCTS9jr1EWA1EmwsOuIdPnctbUSPDEIq6guLavDUQ6iGja4BF7XW97Eg33uHzI85irYVmTsSCrDxRyAWZWH4WFyPkfQ4sIeN2Ul4ds1XtQ0cxwJH2OR7aKDwTTSR0oSZJFnBPNMjay7/nD3IYEWt6Wt2x44n4ZaZlqKZhHVxCysfLIveOQd1P8sQPtHz+Wmg1QRzmSNlk1qhMSqDZhIehBUkWF+x2sDjt9n3EL1kTtOxE5bUYyhQJGfJoB8ykb6tzc2J2GJkTuJe5VDTtQwTj9cPNUOS1qiTeFyITeWhYktTve/Np0vpljvuBYldilr6S2U1U1colWYxU3bQRrex/G2/LH7Is/qVN1x04i4VjrNL3aKeP9XPHs6H/AKl9VPqemM+4kyhlNq4GB9QZa2BSYJHHlNREPK37Vv5DEGWddfhPZ2e0kEGD7+w1/wC3I5Wj5lxPS04JlnjW25GoFt/2Rdv5Ypsz4vppF8MPxF7gaggW4FzcvuBbuFP1wkQ0bQeObSsbvqNVTxrLBpUC2lUXXEzMLtICrbD2KzVqUmQvzSwKh7idgdKm4JArGddJOomQkKT0BxG+Srt2KkyDJPPTr1nyUKqr9Upf4dIhYBI4g4BN9dywUKCwVQGA82gjylsRcyy94WRGVX5zDUhQrobQqrqXUruWsxF12a2nUWsbakqyOU5fnAEKsZkGknVYgTIoDG25VWmLkjUPCDj7mOTK0gawjEZLEAyFRID1KfCqhvsNK6el9zYihEhb2v3XRp7/AL6yqHL5BDTNI5ZRDKUiuWA0sFFRCT0Ae+rSAxSzd/NZZDn09Oit96sZPiMfLKckDSpjDE3k1BQfCpJkAYBmS8eojjV1MRiibUbS6nD6mKFiOrEkK21hu53C3UzvhXMgQSNdbFEEa+NFBH6sK0rjSShBAGklS1ukAEK9QtcDvDPHr1800NxTCNKmWqdnBAEoFOoIsDqfRGAbsPKWO4sNxizp6mMswoo4SRtJPty12vYsPFKwG+kEAd2U7FB5i03LLzSM0cZY6rLdWYkuGDeLVqPlEzix3BG32H/eGd6SAmNvPIxZIVXa4MzgPIvXYKtu6uNsM31gdsjYkTHHTPppjjzWhS5i0yM+sQUoU3mJAZx+ZL7InozXLdgBZiv5/wARh41VhKKd/DHENXxFYegUA+NIj3ZvEw9AfFWUtVNVsqxOcwmQ/rpFCUcLfmVQBznHYkE9CLb4ceH+Elp3M0rtUVT+eZ+tvyoOiL7D/wDGJkuwszm09nu/OgHUjzMHgMEROGOGHEgqqsLz9OmONf1dPFawjjHS9tiw+Q2uTY8XUTT0kkSRCV3FlBYKFbs5PUaT4tt7gYh8eVkqU4+GE5qNQMfKQsNjvzNtOgqSLN1NrDbaq+zHNqmeJpKiGQ892cT6k0kDwhQurWoGmwABHU98TIB3EvdqPb/VEixsMeUcvn7qH9nHDtZTSVAlqLaZvGhTXzLopEgkJDbg26djfe4w2cU58aWICMa55Ty4I/zSHoT+yvmJ9B74n5rmkdLE80rBUQXJ/oB6knYD1OM8r+JWpJY6yqgZ6ipBWmguAIIrr5juRI+oE2BPbbpiLMEK7d/a6vaOb6WEmMfyeA9FzruGUq4Uo4K1PuWaWukuSGd+rG1lY6lbYnwgC+O/C6HNsyeuYf7vTfd04Pdh+K311+xZPy4qs3ydYZTllAztPVEGqlY+WMXOmw2UWYk97EDfVjUskyeOkgjgiFkjFvcnqWPuTcn54q1sny6HXFaNordlSsZLpicwfEfU2H/FTsGDBjQuGjBgwYEIwYMGBCML/GvCKZjT6DZZE8UT/lb+uk9D9D1AwwYMQQCIKvTqOpuD2mCFlFNntXVRGk1cjNKZhZiQpmjUG41EWbYhiDs1gw72soJJIXSaNo/j9Cisoy6Az2W+tQDYSafECuxBt6g3XHHBArlWWJuVVRbxyDbobhWI3tfoeqn6gqWSTR1tanxmumzOn0gC4VJtFyLix3INiFIuDddthnILTB6/f3XbY+nVpl7QALyIuPyw+7StApK6nzOlYKS0cgZHU7OpIsyMOqsP/wCYkZ3WJDTuXdoxpKgoLsCRtoUA3buBbt6Yz/JcxkrqmaSCMUVdEBrRiWjqFBIIkXSCCpsNQuRqH0ccj4sSd+RMhp6pfNC/f9qNuki+4w1r5WGts7qbrYFyJuPuCOfvCUeCOPKiqqtNUrqsacvwRPpMpI8Utr6DpFgDZRc9NsaW6BgQQCDsQehGI9HlqRNKyCxmfW372hE/ogPzJxKxLAQIJSNpqsqP3qbd0cEq1PAMaMZKOWSjkO55e8bH9qI+E/S2FvNeD573ny+nqf8AvqVzBL+8ymys3yvjTsGINMFMp7bVZm/39xB+VjVYiqWLVeaUhbzNUwtISPQSIQ2n2BtiJmBjqAo/SVDpQWUfDmIrt1BC6x9Db2xrOb8Sx00kUbLIzTSJGulDp1OdrsbLsATYEmw6Y4Vef0+tg0ZZUkWJ5dClElfTZWJOrqygkAgFhcjeyzTHH7/lb2bY+x3Dy8P8tn5Waz1oKBDmtKii1tHxMnTps7Nf5HbHKnoYH2WqralS/MCUdIY1WSxGpLjShseqgY0yu4gpqYueUdETKssiIumNmsRq3DHZgTpDWuL2x3quKI0qoKYBmaYsNQ8i6Y9dtXQsRbYdAQTa4ubg1PXupG1vjusOp+nS5+mcc0k0HCkztriy6NGJJM9fKZnJJuTyxcBrm+/fDHDwCJSGrqiSrI6RnwQr6WjXY26bn6YbcGGCmAufU22q7Fvv7mSPSFzggWNQqKFUCwVQAAPQAbDGc/aFxNV09RGaOOZdV4GZo7xvIxvGIwerA6rG1je24xpWI9XQJLo1rfQ6uvsy9DiXtJEAwl7NWbSqbz27w4KDwxUa6aO6zKygB+erLJrt4ib9bne4uN9vTHSpqYMvpyzFYok1H6sxawHckk2AxHz7imKlIjAaWd/JBHu7e5H4V9WO3XrhI4jzdqOWCevj+IqHJMFMjWjgAtY9DrkJIGq3W9ugxDnBoTqWzurOmLG4Gp8vybDmbKfWSyVRNTMArIrNRUTEazJpJSWVL3Z+4X8Iv7nFZU8RVNJCPikWbNJnIp10xs0UbBQDZRYXYGw6k2v0OPmfvHl9aakFqjMp9kgABWIuoUarDU1l8I6FutgDcMfBHBDU7NV1jc2sl3JO4jBHlXte2xI2A8I26quTA6/f2W9zqdOmHuA3dBFzyH/HifqUngPg74GJnlOuqm8Urk3Nyb6QfnuT3O/pZqwYMaGgNEBcWrVdVeXuyUYMGDEpaMGDBgQjBgwYEIwYMGBCMLvF/BMOYoNXgmX9XKvmXuAfzLfe38CMMWDEEAiCmU6jqbg5hgrIs1zaeOI5fm2pQ1uTWoCwup2LdC3oejWO43viRnksdBQU8dSnx8JZuVUxtoZN9S2a7G/UghrELa22NMzHLY6iMxzIsiN1VhcfP2PuNxhAqOCazLGMmWS8yIm7U0puD+7ewP8AFW9zhDmEc+vldihtVOpAPdMzGGk8QRdp+FaUdfWUqI6N+kKV1DIQQtSEIuNtlm2+TYvMm4spqs6Y5AJB5onGiRT3BQ2O3tcYzT9I0lZXpNUPLltZHp1AqNLOvQ6mHh8Ox1AAiw3731XDPV1pSroYp6W3gqIQQwU7oyvr1H0Kr33F7C8tedOv5Hqq1tlafHYxM49vpd/aQtFwYzTh/NudK8WX5jLePcQ1kesMB10NcSgL3B3GL2l4mrRfVSRVCqSGeknRgCOo0PZr79L4uHgrFU2N7TEj1sfmPiVz4nqkkzPLoNakrJNIy6hcFIrpcXuLk7Yo6mJ1mNQlmpZ68JJTE781JdAkB9TIgcp7Le42DG/G0J/X0lXFY3+8pmIBHcFdQ644f7bZSJOaXRZPztBIGva17mO97bX9NsUMHVaqfasAApkwI46k6YzY5EKDxVkDxGpEM5Px/hFNoBJlKhWcMT4UUeNjbYAbjbHfjKNaRMtYuLwVEKkk7mPQUc2+QBOJcf2gZWrtIsy62tqZYpSxA6AkR3sPTHZuPYW3ip6uY+sdNJ/VgoxPdvBUA1wW7zDblE2jMcPVM0UgYAqQQRcEdCMesKVRxTWG2iiEKsQA9VOkY1HoNC6mJ9sUnEGcPDIkeYZiYuYL8qijI0jsWkOqQA9BYb74sXgLMzY3uMSPuf8A5n5hOmc8TU9GPvpVUnonV2/dUXY/wxR1OaVlWrMi/AUwBLTTAGYoBclY+kewO7G/cYp6WCWlr1jo8vVYWsXqp1kLna7tzC11220ncn07U1RX0lFXyVHxD5jUyatMUa+EO2wuwLKbL4QADb06Wo5516/PotlLZWjw3MSNfjDfNxPkp/D80dbS1KUCyU77c2sna7sL3N3B1XKjfoAD22xFy/iCUIKLLiaupuTLWNcqtz1UtfYCwBO22wYnE+DhKuzQ6q1hSUxOoU0QALdPN6H3a5/ZGH/J8khpIxHBGqKPTqT6serH3OIa1x5dcNFettFKlI8RmYyAebsu8hZUfB3AUdDeWRjNVPcvK25ueoW+4HqTue/oGrBgw8NDRAXHq1X1XbzzJRgwYMSlowYMGBCMGDBgQjBgwYEIwYMGBCMGDBgQjBgwYEKtznh2nrF01EKyDsSPEP3WHiH0OE2T7M6ikJbLa14u/Kk3Qn+BH8UPzxomDFHMButNLaqtIbrTbgbj2KyqSsrabmfGZRDOJLiSWBRqcHZixUMd/cLis4fzvK6dJkjnrqOSUWLNvo3uLBAb26XI1WJsRfG0YjVmWRTC0sUcg9HVW/qDihpnQrY3b2EQ5sTHhMYxYyFnHDuZCKjkjjzqBpW3QyiwQ73sZDq8XqQQPQ95dDXVooGT9I0T1HVSXViF3uNerSW6WJUgb3JuCGGq+znL5OtJGP3dSf5SMQm+yTLT/wAAj5Syf+rEbjx/kph2rZnSTNzPhafxZVs1dWnLwhzCiSp7trUHRby69WkP+0Ft7/ixBzqvaWiSOXOqdZlN3MVjq6WUsh1eEjqAL9x3xfr9keW/2DH/AOZJ/wCrEym+zbLo+lIh/eLN/mY4Nx5/yUDatmbcTmfC38myz7iLOcsnihjmq62qeIW1ILayTc3DgDfpcXNrbm2J8eYVFTy/gsljj5VuXLOouoXykE6enXzNvjTaLKIYP1UMcf7iKv8AQDEvEimdSlu29gENaTE5PHkICzofZ3WVu+Y1zFf7GHZf6Bf+U/PDdkXCdLQi0EKoe7dXPzY7/Tpi3wYuGNF1kq7XVqDdJgcBYewRgwYMXWVGDBgwIRgwYMCEYMGDAhGDBgwIRgwYMCEYMGDAhGDBgwIRgwYMCEYMGDAhGDBgwIRgwYMCEYMGDAhGDBgwIRgwYMCEYMGDAhGDBgwIRgwYMCEYMGDAhGDBgwIX/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97" name="AutoShape 25" descr="data:image/jpeg;base64,/9j/4AAQSkZJRgABAQAAAQABAAD/2wCEAAkGBxIQEBQUEBAUExIWFRQYFBgWEw8XExUWFxQWFhURFRUcHSggGBolHBQUITUhJSkrLi4wFx8zODMsNygtLisBCgoKDg0OGhAQGywlICYsLCw0LCwsLCwsLCwsLCwsLSwsLCwsLCwsLCwsLCwsLCwsLCwsLCwsLCwsLCwsLCwsLP/AABEIAKgBLAMBEQACEQEDEQH/xAAcAAEAAQUBAQAAAAAAAAAAAAAABwEEBQYIAgP/xABCEAABAwICBwUDCwMBCQAAAAABAAIDBBEFIQYSMUFRYXEHEyKBkTKhsRQjNEJSYnJzssHRgpLhohUWJDNEU4OT0v/EABsBAQACAwEBAAAAAAAAAAAAAAAFBgIDBAEH/8QAMxEBAAIBAgUCBAQGAwEBAAAAAAECAwQRBRIhMUEyURMiYXEUM4GRFSNCUqGxQ8Hw4ST/2gAMAwEAAhEDEQA/AJx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BS6CqAgICAgICAgICAgIPnPO1jS57g1o2kkADzK9is2nasbvJmIjeWqYn2iUcJs0uld9wZep/ZSWPhOe8b22rH1c1tXSO3X7MW7tHlOceHSubx8f7MW3+GYY9WarD8Tk8Ul4b2pNabTUj4+riD6FoWyODc8fy8kS8/FzHqrLOYfp7Ry2u50f4hl6tvbzXJl4VqMfjf7NlNXjt9Gy09QyRocxzXtOwtIIPmFH2rNZ2tGzpiYns+q8eiAgICAgICAgICAgICAgICDDY5U1jcqWBj+LnPAt0atOScn9G36ufNOb/jiP1lH9Xp7UsYXa+YvlqR7R5KO/F5N9t0H/EM825d2/aKGodTtkqpdd8gDgA1oDARcNyGZUnii3L807p7BF+SJvO8s2tjcICAgICAgICAgIMVpBjcdHHrPzcb6jd7j+wHFdGl019Rflq1ZcsY43lGcLqvG6gtDy2Fp8Ts9Rg+y0byp/JODh1Noje7gpW+one3ZImBaJ0tIB3cQc/e94Dnnnc7FAZ9XlzW3vKQpirSOkM4BZc7Yt6ygimaWyxse07Q5oKyre1Z3rOzyaxPdGemfZ73LXT0BIDQXPiJysMy5hPDgVP6Di8zMY83X6uLNpY25qsB2cMrp6oOpZHRxNI75x/5bh9gt2OcfULq4tk01aclo3t494a9NS++8T0TmFVEkqgICAgICAgICAgICAgICAgo5eS8lzxi58DurviVX49cqdT839U+YP8AR4fyo/0BWCvaFwp6YXi9ZCAgICAgICAgIPnPMGNLnGzWgkngALkr2Im07Q8mdo3lBuleMyVk+V7vcGsbwaTZrffmrnpMFdJgmZ8Ruhr3nLkTBozgzKKmZEwZgXed7nH2nFVLUZ7Z8k3t5S9KRSvLDLLQzEBBZ4thrKqF8Mut3bxZwa4tJF72uN2Szx3mlotHdjasTG0mF4ZFTRNigYGMbsA+J4leXva9ua07y9iIiNoXixeqXQeXyBou4gDiSAE32exEz2Wv+16e9vlEV/zGfyseevu2/hs22/LP7LqOUOF2kEcQQR6rJqmJjpL2jwQEHzkma32nAdSAtd8tKeqYhlWs27Q+IxCL/uN9Vo/Haf8Avhn8HJ7PuyQOFwQRyN10UyVv1rO7XMTHd7WbwQUugXQU1hxTZ5vBrjiPVNpN4L3C8kns52xc+B3V3xKr8eufvKnU/N/VP+D/AEeH8qP9AVgr2hcKemF4vWTy+QAXJAHEmwXkzEPYiZ6QsjjVMDb5RFf8bf5WPPX3bvwubbfkn9l5HK1wu1wcOIII9VlE7tMxMTtL2vXggICAgINV7Sa3uqFwBsZHtZ5HxO9zSPNSXCcMZNTG/jq5dZblxox0Mh73FKcHMBxd/a0ke8BWPituTSW+rh0sb5ITuFSkwqgICAgIKFBr2lOkraRpDbGS1+TeZ58lpy5uTpHdI6Dh9tTO89KsFhejk1eBNXTSBjs2Rg2NtxP2egWFMM263dObX0wTOPTViNvOzJVPZ/RubZneRu3OD3H1ByKznBSfDRj4vqq23m2/0lodearCqjUMhbfON7b6kjebdhI3grntFsc9FhwTp+IYt5jr5jz+iQdDdLG1oLH2bOwXc0bHDZrt/cbl1Y8nPH1V7iPDbaW28daz/wC6toWxGMPjOL90CGnMbTw5DmofXcQmk/DxdbOvT6fm+a3ZaUWCum8dS92eYYCQQPvO235BZYOGV25s3zT/AIMmqn04+kLqbRyEjwazDuIc4+oN7rdl4Zprx6dvsxpqslZ7sC6WSmlLHHVcMwRscOP+FWc9c+gy7Vn/AOpSkY9RTfZsuEYmJhY5PG0cR9oKx8O4hGqr19UIvU6acU/RkHvABJIAGZJ2AcVJxG/SHLvtDQcU0rqKuoFNh1mk3vIRnqja/wC6Pf0Uzj0WPT4vjajr7Q4pzWy25cf7vrPoBJI28mITul4nNl+hzstdOKck/Ljrt9mc6WJjrM7o+xtlRRTGGoHitdrhfVe3c5qsWlvh1NOen7I/LS2O20yz+hujFLiLe8dUS6zCBLFdotwIcMy08eRCi+I6vUaa00iIiJ7S69PjpkjmSpRUUcEYjiaGsaLADcq7e02mZl37bRs55xY+F3V3xVej1z95U+n5v6ug8H+jw/lR/oCn69oW+nphb49jDaWPWdm431W8eZ5BYZMkUjeXZpNLbUX5Y7e7UcKw2fFSZqmVzYLkMa3LWscyOA57VppScnzX/ZJ6jUY9HPwsERvHeWUrdAKVzLRGSN+5we52fMHas509J7Q5sXF9RS29p3j2loDsUqMMqHM17SMdZwz7uQbQSN4ItzC545sdtlk+Bp9dgi8x3/eJS1o7jDK2nZNHkHDMb2uGTmnoV21neN1O1Ontgyzjt4ZNZNAgICAg0DtiJFNBw77P/wBb1OcA/Pt9v+4cOu9EfdougM4ZilOTsLnN/uY4D32U1xem+kt9HLpZ2yQngFUiEwqvQQEBAQW+IVQiifI7YxpcfIXssbTtEyzxY5yXikeZ2Q7LUGqrIWvN+8mZr87uFx0tko/H8+SJlc8uONPpLcviE0gW2KSUlVBqfaVhIqKB7gPnIfnWHf4fbb5tv6BYZK71SXCtROHU19p6Sh7CcWdSzxTtObHAnm3Y9vmLrkpPLZctZgjNgtSfP+3QVTVBsReNmqCPPZ8Vt1eb4WG1/aHz/Hj3vytSb85UwtOYLwTztd37KrcO/maqJn7pfPHJhnZu4VxhCKr0YHS6k1odce1GQf6Tk4fA+SiOM4IyYJt5h3aDLy5eX3a1SV/cyxvvlcB34TkVWeG5pxaito+yX1GGMmK1WV7SsTMNIGtNjK8MP4QC53rYDzX1DhGD4ufefEbqfrLzWm3u1nsjcHVVST7Xdst01jf9lJcejalI8dWjQ7bylNVpJNH7W8KEtEJgPHA4G+/UeQ1w6XLT5KX4Lnmmo5PFnJq6b039midmNc6PE42g5SNexw4+EuB9Wqb43ji2mmZ8S5dJO2ROZVMnslZc3YofC/q74qAj1frKn0/N/V0LhH0eH8qP9AU/XtC3U9MIx08xMyTygHJngb/Tt991HZ7c11z4Rp/h4K28z1SPhj4qeki1nNYxsbM3EAeyN5UhExEKret8uWdo3ndr2J6fR63d0UTqmTYLBwZ/J93Va5y7+nq76cKmsc2otFI9vLW36CV2JTmeukbAHW8LRd9gLAAbBlxukY5md7OmeJ4tPj+Fponb3lIOjGj0WHw91CXFpcXEudclxABPLYFtisR2Q2fUXz35792YXrSICAgINS7UKEzYdIWi5iLZPJuT/wDS53opLhOb4Wqrv56OfVU5sc7IUpKl0b2SM9pjmuHVpBA9yuebHGWlqT5RFZ5Z3dG4XXMqIY5Yzdr2hw8xs6jYvnuXHOK80t3iU7W0WjeF2sGQgwmkGlFNQj55/jIyY0a0h8hsHM2XRp9LkzT8v7z0hryZIpHVq8fakw/9HKBxJNupOqpH+EeIyV3c/wCLn+2VKrtTjjF/kzj0kb/8rOvBLz/V/hj+Nj2ZfGcQkqMImlfCYHOZfULgXBocDc5bxfJQerxxXmrWd/qmuFW31OObRt1RXQVmpUwSHY2WMnoHC/uUZina0LtrcfPgtWPZ0ACpN89VQfKpiD2OadjmkHoRZGVZ2tEuYak6rbHdl6LhiOr6Na3yRLoKcObh0V9ojh1vRoK08XiZ0k7fRRNPMTqf1lgaeXVqIX7g8e/L91WeG5YpqKzPulNRTfDaG/BXpXlUFtiUetDIOLHfArn1VebDaPpLZina8T9UX4m+waBtJAHmVRtHXmyR91ptPyTLYu1HDXS4e17QS6FzXuG/V1S158rg+RX1XguaMWeIt5jZSNbTnpvHhH2gWNtpK1j3m0bwY5DuAdazjyBA8rqxcW0059PPL3jq4dNk5L9eyd2lUlMNZ7R6lseGz6x9poY3m5zha3vPku/hdJtq6beJ3c+ptEY5R/2R4M+WrNSQRFEHBp3Oe4Wy6C/qpjjerryRijv5c+kxTvzSmYqrz2d89nN2Key/qfioGPV+sqjT839XQuD/AEeH8qP9AU7HaFtp6YQrpKSKqpadvfS+9xI9xCjckbXl9C0ExbTY5j2b/gGAUuIUsM03eSO1A0gyyFrXN8LgG3yFxsC7q1raImVU1OfPpc18dJ26+Ibbh+GQ07dWGJrB90D3netsREdkbfJa872ndd2XrAQEBAQEBB4miD2lrhdrgQQdhBFiF7EzE7w8mN42c8aVYI/D6p0Lr6h8UTvtRnZ5jYenNXrQayupxRPnyh82KaW2bX2Z6WCnPyed1oXm8bjsjedrTwaeO49VG8Y4fOT+djjrHf6t2lz8vy2S8Cqsk1UHzfA0m5a0nmAV7vMPNmG0zjAw6rsAP+Hm2AfYK6NHP/6KfeP9teb8ufs511iXMBP1m/EK9ZumO32lE07w6eqaVssLo3DwvYWnoRZfPLRvuncd5paLR4c9YpSPpppIJhZzCR+IfVeORFio+1JrL6FpdTXPji0ef/SmzQXGhV0bCT84wBko36zRk7zFj5rtx25qqVxLSzp88x4nrH2bEs3AssZrm08EkrzZrGOd6DIeZsPNeTO3VtwYpy5K0jzLn/RPBnYhWxxAXY0h8x3BoNyD1OS58dd5W/iuqjDi5fPZ0LWUokidHsBbbplkVszYoy0mk+VOx3mtosjguLHuikye02/yFRc2G+DJMeyzUtXJSLR2lIOD1omia76wFndQrlodVGowxeO/lXNRinFeayvl2tKxxqoEcDyTbwkDqRZcPEM8YtPa0/b9W/TY5vliIR9o/RmrrWm3zURDnHcSPZb6qE4Po5mee3aEzr88Y8fJHeUmvaCLEXB2g7DyVpidlfRjpJ2W6zy+hkawE3MT76o/A4bByKntLxu1I5csb/VxZNHE+l8ocQxPCIWNqXRmMu1I9Z2uRkTYbDYAb1sjFpNfkmccTE95a7Wy4K9Z6LGg73HK0R1Ep7mNpe4DIWuBZoGy/FbtTWvDsH8uPmt03Y4t89/mnpCW6CijgjbHEwMY0WAGxVm1ptPNad5SURERtD7lYT2ey5sxT2X9XfFQUepUafmuh8H+jw/lR/oCna9oWynphFnarhjoKsTgfNzAAncJGixB6tAPkVy5sfXdb+BauLY/hW7x/p67OdJ20zzFK60MhuDujfsufunLpZeYb8vSWXGuHzmr8XH6o/zCXGuvsXYqHbo9IKXQVQEBAQEBBhNKtG4cQh7uUWIzjePaY7iOXEb10aXVZNPk56fs15McXjaUH6Q6M1eHOPexl0W6VoJjI5/ZPIq36XiOHUR32n2lG5dPajOaJ9o8tMBHL87CNgJ8bR913DkfcuXWcIx5p58fSf8ADLHqb06T1hI+Hae0EwHz4jPCQFtv6vZ96gcvC9Tj/p3+3V2V1OO3nZk/946O1/lkFvzov5XP+Fz7+if2ls+LT3arpxp1Q/JJ4WTiSSSJ7GhgLgC5pAJdsAz4ru0XD8/xa3tXaImJ6tOXPSazEShvD6Conkb3UEj/ABNzax1to37FZNTq8VaTE2jtLkx4rTt0dQsGQ6BUaUq1jTbQ2LEWA37udo8EgG77Dxvb8FhakWd2j119Nbp1j2RpSUmKYNPriBzm7HFgMkUjeBtmOtgQtUVtSeievqdHrsfJknafH0bjT9qLC3xUNT3nBrbi/U2PuWzn+iLtwmInplrt92MxVmKY2QwQfJKW4Pjvc/edvceWQ6ryYmzdiy6XQxM0nnv7+IbzonoxDh0OpELuOcjz7TzxPLktkREIjUai+e/NZnV60MDpJo4yrGs06kw9l1sj91w3hcWr0VNRHXu69Nq7YOneGtUny2hf4oXOG8tGuxw52zUJXR6vSX5sXVI5Mum1NdrTtLNs0tuPo8hdwAd/C768R1Ext8Gd/wDDinSY4/5I2WdVRVle4a47iLnttybtvzKw/BajVXi2onaPaGyuow6eP5XWfds2EYXHSxiOIWG873He4lTGPHXHXlrCPyZLZLTay+Wxgt6utiiF5ZGMHFzmt+Kypjtedqxuxm1Y7yjjtOxmhqqYNjq4zNG8PY0axDsi1zbgWGRv5Kd4Th1GDNzWpPLPSXFqr4712ieqPMCxqSmmbLC/VeMuLXDe1w3gqw6nBj1GPkv2cVLWpPNVN2iWlkVe2w8EzRd8ZP8ArYd7fgqbrdBk01uvWPEpXBnrkj6szik744XuijMsgadRgIBc7cLnYuC3bo233is7IKn0RxV170TrHnH/ACo38JbuhI4dfv5SLo7iuLARQy4c0Boa0yGUNAaBbWIF7mwXZScvaYhJYpzxtExGzbMZwqKrhdDO3WY4eYO5zTuIO9bpjeHfhzXxXi9Z6whTSLQetoXExsdUQ7nMF3AcHs236ZLnthWrScZx3ja/SXnBdNa6kGo0PLR9SSN7gOQ3joCleerLPg0Oo+a20T7xOzasP0sxmtIbT0rIwdsjo3ho5+J37FbIteUZl03DsPWbTb6bt+wHDpII/npnTTOzke7Zfg0DJrRwC2RCHzZIvbesbR7MovWoQEBAQEBB5kYHCxAIO0EXBSJ27DWcS0Aw6ckupmscdpjJYeuWS7Mev1GONq2lqnDSe8MSeyahvk6Yf+T/AAumOMan3a50uOX3g7LcPb7TZH/ikdb3LXbiuqn+plGmxx4Zmg0OoIDeOkjB4lusfUrlvqs1/VaZbK4617QzccQaLNAA5AALQze0BBQhBQMHAegQekBAQEBBSyCqAg0PTrTT5MXRQGz2+2/I6pP1G8+J3KZ4bwz40RkydvZw6jUzWeWvdi9GdCHVrRU4hI86/ibHrG9jsL3bfJZ6rifwpnFpoiIjy9xaaJ+a/WW6UuiVDGPDSRebQT6lRVtVmtPW0uqMdY7Qwml/Z3T1bNana2CcDwlosx33XtHxGa7NHxPJgttad6tWXBW/buiFk1RQVOYMc8D9nMbubSPUFWuYxavD7xKN2tjt9YdGYdVCaGORux7GuH9QBt71Q8leS01nwmYneN1ysXogICDwYhwHoEHoBBVAQEBAQEBAQEBAQEBAQEBAQEBAQEBAQEBBQoObcbqHummD/bEsmsOeubhX/TUr8GvL7f8ASDv0vMz7uh8IqWSwRPjILHMaW24WGX7Kh5aTS81t3hNUmJiJheLBkoghLtgYJMSYyIXldFG0gbS8ufqg87FvlZWrg9/h6W17dt0bqY5su0eyYcFo+4poYvsRsb/a0BVjJfnvNveUjEbRsvVg9EBAQEBAQEBAQEBAQEBAQEBAQEBAQEBAQEBAQEBAQEEX9ougEk0rqqiGs92csVwC4/bZuud481O8N4rGKvwsvbxLjz6bmnmhqWj2l1XhZMb43CO+ccrXNAO8tO49MlJanS6XW/NFvm94c1L5MXTbo3Sn7X6Yjx08gP3XMcPU2UZbgeSO142+vR0RrI/tkl7Q6mq8GHUEjnHY+T2W87DL3rX/AA/Bi658kfaGXx736UqvdDdB3RTGrrn97VOJPEMJ2m+87uS06zX/ABaxixRtSPDPFg5fmt1lvijXQICAgICAgICAgICAgICAgICAgICAgICAgICAgICAgICAg+M1Mx/tsa4cwD8V7EzHZ5st24PTg3FPFf8ALZ/C957+5tC7jjDRZoAHIALF69oCAgICAgICAgICAgICAgICAgICAgICAgICAgICAgICAgICAgICAgICAgICAgICAgICAgICAgICAgICAgICAgICAgICAgICAgICAgICAgICAgICAgICAgICAgICAgICAgICAgICAgICAgICAgICAgICAgICAgICAgICAgICA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700" name="AutoShape 28" descr="data:image/jpeg;base64,/9j/4AAQSkZJRgABAQAAAQABAAD/2wCEAAkGBhQSERUUExQUFRQUFxUUFRUUFBQVFxQUGBQVFBQVFBQXHCYeFxkjGRQUHy8gIycpLCwsFR4xNTAqNSYrLCkBCQoKDgwOGg8PGikcHxwsKSkpLCkpLCkpKSkpKSwpKSkpKSwpKSwpLCkpKSkpKSwpKSksKSkpKSkpLCkpLCkpLP/AABEIARMAtwMBIgACEQEDEQH/xAAcAAAABwEBAAAAAAAAAAAAAAAAAQIDBAUGBwj/xAA8EAABAwIEAwUGBAUDBQAAAAABAAIRAwQFEiExQVFxBiJhgZETMqGxwfAHQlLRIzNi4fEUcrJDY4Kiwv/EABoBAAIDAQEAAAAAAAAAAAAAAAACAQMEBQb/xAAmEQACAgICAgEDBQAAAAAAAAAAAQIRAyESMQRBUSIyYQUTFJGx/9oADAMBAAIRAxEAPwC/QQQVpyQ0EEEAKQCCCADCMIkaAFIwkgpSAsUnKe4TQTlM6qCS7tFbUFUWmyt7Zsqtm7GSmlOImthOqtl42gnMqTlUEiYQhLhEQosBstTbmp8hIcEARntQTrmIIsDnKCKUFrOQGjSUEECpRyko0AKRpIKOUAKSgVVYl2jt6H8yo0H9IMu9Asxf/inTbPsqc8i9wb8BKhySLI45S6RvglMOq5RV/FaufdbRHjDj8zqo7fxTugf+mfDLHyS80W/x5nerQ6K7snLz/bfjHc7ZKQ8Yn5kK2s/xouGO7zKdRvGAWkek/JVuSNUISR3pCFkeyX4hUbxmkteBJpnV0fqbp32+I24wtPSvmOMBwOkzPw+XqhNFg+iSkENAIQRwklI0SESiIQJQlQAhwQS0FAHMZQlJQWw44qUaShKAFI5SVGxHEWUWF7zoNhxJ5BHRKVukO3l8ykwve6APj4AcSud9pO3j6kspk02eHvu/8uHkq3tH2odWfJ2Hut4Ac4281n6k7vO+sfV3IeCoc2zoYvHUdy2xFW6JJIG/F2pTDnnmEb6n3sP7ph1RCRoHCfGUmfv7CTnKMOKkgdYB97KXRa5pkHTz+wojXc2+mim2ddvAx1280rQxc4fibmODmEse0yHNMEGRrI28vNb3B+0zmvFWdoNRsxLvdL4HXVc+pU5jgY0I2PTmFYWmJOa1wA7xBjxiCRrxSsKO523a7VmaoCXmCwR3BsHTw4b6arTWWIB5LZBI0kEakbjRedbDGe6D7xHCdIygj5rc9lO17nFocWw1zSOfCdvRCZDR15EWpq2uA9oI4p5WdiiPZoi1OIkrQDRCCU4IJCTliNEgtZxw0EUoIIDLlyztn2l9rUIaZa2QB8JIW47X4n7G2cR7zu63qeK5LRtZl7teP34qnI/R0PFx65DTHcTq47A66/2TVTXjJ4n9p+acq1fU/AbgfJRyJ6KEjVY08pMlOOCbIUkBEIw1FCW1qAFMaVMt2njr981HptVlaUSSNR98ErY6ROtKfKSBrHEeIPh9FaVLTRrm667/ANWx04Hf1TNpRGnM6K5w+21GmnLmZkdePqqnIsUTPXzfZulukkGI8Q4nw4p7CbssENIzOPPTQffWFP7Q4eSMzs3ppPjHFZe3cQ73oA4GYUoVo7f2C7QVKbxTqukExnk6TzB0iV1Sm+QvPfZvFXACe9tBdqBptpuOq7T2SxAVKMD8sRzAI0B6EEeSsTKmXqJGgnIG3IJRQVdAcolCUmUFpOOKlHKQjlAGL/EK4ksZMBoLneeg+qxd5UhmUbfenqtB2zqTcOJOgIgDiQIE+A1WWuquYT8PkPisz2zsYlxgkRDPUnhujcIGpEpYMDrufDkPFNsaTsOpOvwTkjZHiEhzOimMtXOIAnXbeT0A2Vnadm3nUlJLJGPZZHG5GeypymFsKXZVvET8PqpNLsizx9Z+apfkRLFgkZK2pSdN1o7HDSYMcp0V1admGA8fNXlth7W7BU5M69F0ML9lRbYNEEiPSVdWNhroSHcI/uFINEKfhejlTCbctl7xpIocWwtzwN58oPURHqsvc4CWujLBHMfDXZdhbTDhqAevis72mwuG527t+I5ELd+TG0YjDmOpO0AjiNvMfsuofhxiWaoW7EmD4iJ26/Nc8bcNdqInl4jcfVXvYy8FO7pkkgFzY13ExBHQn0HJPZQ0dwQQCCtEChBGgooDkUo5SJQlXnGsXKbua2VjncgT6BKBUPGapbQqEcGOPwUPomO5I5l2grEulxhx7xB4TzHFUL6s6CY5/M/TyVnidfO0O0+cTrBJ3OuvVVYJ4+n1WaJ2mOtpzvoOPTkFMsrbMY4cvhrzKgNcSfH7+S1OA2ckff3/AHSZZcUW41bJ+G4RHDXSSR8AtBbYdHDX5J2zocIVg2nC5zbZ0FFIhG0hJbR8FYGFGe7VVstQTRCdamcyeaNFBIuVNsjqq0O9FLtHap49iy6L9pUe51aWu2IhOUTolPoSFrTZlaOP4lXNC6LOBMj5QrnBrge0aTHdc12szAIPSNFE/EjCHMcKgGhO6gYPT9qaYIJfma0wSNyG/Ueiug7RmyKmepGPkAjY6+qUkUqeVoA4AD0EJa0mcCCCCAOOygHJvMhKuOKO5lBx5hdbVmjc03D4FScyDtRHNBKdOzit/X78flZAA+p5lNNBIJ8vM/fwU3tFhLqVd4gxmMHgRuNfvZR82UActT1WZHb/ACHbM18dltuzNrBB+91lsFsjUeOEmB04k/e66Vhti2k2B4dSsueSWjVgg3snMEJYcmKjtFDq3hadBPjyWM2li9sqNUolN08SA98jyUll/Tdsfgjg2SpoZp0yn3sgJxrwTolPcJUcaGsZp0irK0paqJUrACVAuMVqbMEdU8YiSka1zxA1EqTRboSsHQq1XEZnjp/jZavCbZ8TMrRFpmaVjHavBf8AUWtRoGuUkdQFhvwnw51W/tjH8uS/lDZOvmGrrFOq1gLnkNaAS4nYADWSfBXnZS3of6am6iwNaRmHdDT3tTKtxxKM0i7QQQWozAQQQQBxYuRZkiUMyvOGxeZCUjMhmQQN4lZNrMDHARlMaDed5XOca7LGmXkkAN+IHL4LpzGTrMRPxVRjmGMfSfuXQ6HctJ2XLk3DI0epwqOTBGXwv8MJ2auiyqHOHc0BI/LO0jlwkLoVO/YWgtc0g8iCsp2fw0CqInQz16+anYpgjqZNS3gfqp/lJ55R5ba76FV5KnItxXGJftqB3+UDag/v+6obHtC0mnTFOoKlSGsDmnKXnQwRu0HporWratDZex9d39f8sHwZ7gHQE+JSKDXeh3JPrZHqvpNOr6YPi9s+kom4jRbtUZ5OSLqrWaO42mwQ6AwAcO7uI0MSoYxK5De8AXT7ogCI17wgymcK9kcl8FzSvmu9x7THJwPrCk07idCdVmbrF2HL7Rsu0yjTPmOkB3AzxCi29B7y+a1c5HvZPtC2cri2RlAgaKHDVsZT3SNXd3YZOYw0aknaOqqLrF3ESGhjN81WWjwimO8fOFR4kDTuaQLHu0zjPUqPLiASIzGN484U2sz2necXQRECYM7zG8puEUk37F5Nul6J9lf5nEOrVO7OYMYylEcO/L5WowW+ty4B/wDqxMfzKl030LamVZLD7anTMhgnnsf3WwwS+Lu7qNd4BEcdJBQpK/pBxlWy27QWT6dp7akH1mzpQc5z3ucHNZTh5zOd3nB2Uz7q0P4V2lxSw9jLkODw58Z4zZHOzjNBP5nOHCAAFAN5mqUqAALaX8aplnTSGAjh3gDH9J5FbLCf5YPMn9votkGr0YZp1smoIIK0qAggggDh0oZkmURK0HCYvMhmSJRSggdc6WuaNy0+u6qMGuHVKhovkEzHkrNj4IKsGWzXjODlcNiNwVzfMg1JTR6L9KzJweJ9rZn7HCjSuHCNDqOh1+atLmhr1UyuZcCYkjXqlFshYns6kVWindQeCHNOrC14B2LmkOAPhICev6ZbDqbjkeJYTrDTu0jg5plpHMFT3UVAuLI6w4tncCCCdgS1wIJjjEqU6VMHG3aK+pcviJHpHyUKvUb+YyeuikXGH1BtU/8ARv0CinDgCM7nEngIb6loBUN37JSfwQKjZeC1oNRpljY2du11Tk0GDrvAA3MT8MsRSptZM6y48ydST5qZTfl7jKYa3wGpPipDrQ7qZStV6CMadj99g4uWNIOV9PVjhw2PzAPUAqsvaFRnv0nMdxNINfTd4hsgs6CRygaDUYFAMFWWNdn/AGogHQg7cDwKeKbjoWVKXwYGjXB3bUJ8Kcf8nBW+GUqrnd3+GP1GHv8AJo7oPUu6Kssazqbix+sEifgtJZVQUidMZxNNgtqKbYEknvOcTLnu/U53Ex5DYABa/Anfw+jj9CsTh97wK2XZ58sd1+gWzFK5GLPGkWyCCC1GMCCCCAOFEoiUkuRStBwmKzIi5IJRSpIF5k7RvsgMgkcY38lGlESknBTVMfDllimpx7Q9ZdoqFaoaVMnO0FzgWkQJAI16q2JhY+jhRZesrs2Mse3mHAifWFrCVx82P9uVHq/Gz/vx5kujBQuKAhMNqaInVDzO239lVaNJW3zw1V1K2Jl35j8PBTLhkuLjsNuqQ4OjQIihnIlMvKTGjO12biA2fOeSk0cQpO7ogE7T9Oap61N3H0UNlqSdU1pC22aWjcNYZJgD7gDiVKoY/VcTDQG7CTJ6kBZg25J1CtrCrTGhqNHmiLXRMre6K+/t9z1Mnid9UrD7kggGJ+BVxiYpCkXe0aRH6h5KhwimSTOoBBH36pZquhVK2auk+ACVvuyZmiTzP0CwN1TORkDgPjp8gV0TszRy27PGT9B8AtHjfcZvJf0lqgggt5gAggggDghKLMkkpMrScIUSiJRSiJQQHKIuRSptthTnDM45GniePQKG6GjFy0iNSHeb1HzVoTqo7HUmuAAc4yBLtBvyTlY95c3y9tHoP06EoRaZMaNIRUKe4O6RTqKQwLCdQr8VolrSQJ0068Flm9rLim6H0W5cwBe3MS1uknLxW8rtDhHNU9zhoB2EJoumRxsRhVzQuQMtzvU9nl7rCXHYBp1Mq0b2MaXul74AaQAROuYEnTbT5rP3XZhrtQxrvIT68VGp4CxpmC07S0uBjkSNYVn0sFjm+pGpseyDC+qHuc4MqBrQSfdNOnUg+PfKVfWVnSpuDfZVKrQ8BjSxz3EabToZj1Wbt8FogmZObV0ucQfEydTELWYFZUWNJY1ubiQBwG5KZRiRLHJbbOc0exz2u9pV99zi7LPugk8FscGtcoaD5q1r22ZxPBNtoRp6qicm2SkkT5DnAbben3K29jetygDYAALAsBHmpdtfluxW7x1xVv2c7yZ3Kl6OhsrJwOWUscd5q6t8QB4rV2ZkyzQTDK6CKGs4KSilESilXnDYcoSkyilCAnYRa+0rNadpk9Bqnu0eIOY/bTYcgOEKw7O2mWmah3f3W9BufVKxewFVhB9VVLbOp40OMLfsxNPEiawJOgcDC0Qq5lgb+i+3rFr5mdDwI4ELWYVdZmtPOFzPKncjs+NGkXFGpwO6l0qvBQHNzdUGVyDBWe7ND0WzNtU26Dum7erwTpagExtlbL0TN5Wa4bAoXEqurEqLY2gqdLMYgDXxV/YNLWwN+HiqCie8CtNhb5EplsVsnUKeg++qQ6jLtNk77TXTfZPsZAV0IcmZcuTitEN9JMPpKxcxMVKS1GEgioQplrihbxTFSmo1SmmUhaNVZ45zRrIiuQiVnMijLkopQRLScZgT1nbGo9rBu4x05lSMMwepXPdEN4uOw/daezw2jb7d6pHvHhzgcEjlRfiwSm79D1drWtbTbs0QPFNezTNR+qWyslR0+uil7T9m23NMjZ41Y7kf2WNwCs6k91CqIc0+o4ELqJ1Wf7S9mhXAezu1W6td/wDJ8Cs+fDzjrs0YM3B7G6DpGu/zR1AqrDb+ZZUGWo3Qg81amptv1XKprR1OxvOWnRTKOID8yjZNdEPZpkxXEnueCNNVHrUwUyykEbqHj8SmtCUxGQBWmG5nENYNTx4DqqwW8lafBqYpsLj+UE+glCqwadbBYXbBUfSJ7zTGbmeI8BKsn0iNwuY4ZipqPc6dXOJ9TK6N2Yx4PHsqvQH91vgk1Rz8i3Y6kFWt9g5GrNRyVUUNNFQ0+mo1Wkpjim3BKSVlWkgplSkgpsKMKtLgvZKYfX7reDOJ68grPC8Cp2wDnw+r6hvT90dxfOed/Cf2WuU/gxYvGrc/6F3+IimAymABsI0AVG4lzpk5hqCp2K05gDgBCrqZVRtrRLbXka6HilipKjE8U6E5BMp1U5EqIG8lIpuTilNjmACr3m92o3Z30PMKioXr2HJUEOHx8QtzKr8QwhlUQ4dCNx0Ky5/HU9rs04c7hp9FRTuJTudRquGPpf1N5jh/u5Jykua4uLpnRjJSVokB6MOUd4SMxUgWdBwLgrHHa/s7OrG5aWjq7RVuF2pJkpztdXHs2UgdXGT0H2E2NXITI6RgsPYaZWow+8IIIUW2w8PbHEJ2lSdRcAfLkQujxow3Z0/AsfDmNBO+nmp2I4a2oMzPe+a5zh1ZxqNDd3OGgXQWXBpkA7cVdXJbKJKiie0gwdwkK+xWzD2+0Zvx8VQLNKPFkoS5BEUEoxHuHufqTA5RrHieCbpakeCOq4glJYY2V5AdbUlQqtCDIVjTbIkpsU1NC2VbkdpW1ynqOinVbaVSYkHUnB0e6Z68wpAuQUtqbpPDmhzdQ4AjzTgamIHWuSy5NAJbSmsgBbrP3/hIdgrah7kMdvl/Ken6U6BxVLXuHVHy0ua1vuwSD1KWWOM1TGhklB2hyvZFpIcII3BUdjNVEpdpbqk7JUaK+Z5GSpSMNpyIdTrNjWDs7ktBWtm6OaIB4HcHkubm8d41a2joYvIWR09MVZlZjGbgvvY4BsD11WnboFmcQoRcMdzJCrxOpIsyr6SXatyu6pePxNM+CkGhpPJVd7Lz4DRdX0c72aLsXZ56wcdma+Z0C2WJNXPuzmOPtpAAIcRIO+nIrod44Pphw4gH1CaJXLsj4bfwcrtio2MWWV2Zvuu+BURz4dKt6NQVG5XcQicbRCdFDKJHVZlJHJBYywjP1R0qKWympLKa1UK2I9nokCnwUz2eiQWJqIIbmwmq9s14IcJBU4s4FRa7cqCLKjDKXsnOonYd5h5tJ1HkfmrQNVZdP77X8j8NiPRXFNCQMZLUFILOeyq74Oqd0aN4/wBXXw8FJBCxS99oCxh7o3P6j+yYtMX2a/gYD+Mcnc+qlCwyquubTVCZNF+xp5SOYMKaGAsgDZ3LwWdw69LO6dW/Lot1gNoytRd/u0cOGgSZY84NIsxPhNNlD7NQMUw+W5hu0gq/vcPdTdDh0PA9EzVpxSfPI/JclRae/R1XJOOiEy3miSOUqJQsRl16q0wp2ah1ACfp2slw28V10rRyG6ZTHB5EtW9NGKLRyaB8FmcPaRUZGocQtjWb3UyFZlLoQVOwt8x4KPiDNU5gnvQmIDx60yuDhsfmjVpilPNS6EILLOOxlIzjGJ5jUgKRbiZHFaKIYbET6SCdpOlFEEN7FGuBIVtVoKHVt0USUtS0lSLepkaAdxt/lTRRQqW0hCAYAzb+iJ1ujY2E82ogggPpqDcW60D7YFMVLApaGM17DirC0xarQBNJ0agkEBwPkfoplSwTFSzUklxY9sxX/h3NLL/3GGWg8y095vlKLFgG0nQQ4EGCNQQqAW8J4E5HN4OB08eBVeXEpq12WYsjg6fQvsvcTTZ97FXN3SkaLLdk7nuZeIc4fFa4ukBPj3FCZPuYXZxmarqPdBP0WpcO6VU4FQAzO6D6q3amKzPYlR4pvBfeU/EmxJUPDWw9MBa1/wCWR4/VGm7p0A9UEjQGdBUq33CCCYkXcjvJthRIIIJ9PbyTVQaIIIAYeNEghBBQwGazVHeEEEAP27irKk2RqgggBqpTHJRK1MIIIJIFwwKPTCNBSgKjAmxUfH63/wDJaxhRIJIdD5OzQ4J/LPVT6aJBMVkLERoqyx95BBMBaXY0PVBBBQ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703" name="AutoShape 31" descr="data:image/jpeg;base64,/9j/4AAQSkZJRgABAQAAAQABAAD/2wCEAAkGBwwMDQ8NDQ0PDg8PDQ0NEA8PDQ8PDQ8OFBEWFhQVFRUYHCggGBolHRQUITEhJSkrLi8uFx8zODMsNygtLisBCgoKDg0OGhAQGiwkICYsMC0vLDQuLCwsLywsLDQsLCwsLCwsLCwsLCwsLCwsLCwsLCwsLCwsLCwsLCwsLCwsLP/AABEIAOEA4QMBEQACEQEDEQH/xAAcAAEAAQUBAQAAAAAAAAAAAAAABwEEBQYIAwL/xABPEAABAwIBBwYHCgwEBwAAAAABAAIDBBEFBgcSITFRYRMiQXGBkRQycnOhsdEzNUJSYpKys8HCFRYjJENTVFWCk6LSF0SUwyU0RWN0g6P/xAAaAQEAAgMBAAAAAAAAAAAAAAAABAUCAwYB/8QAMxEBAAIBAgMFBgUFAQEAAAAAAAECAwQRBRIxEyEzQVEUMlJhcaEiQoGR0RVDseHwI2L/2gAMAwEAAhEDEQA/AJxQEBAQUQVQEBBRBVAQEBAQEFEBBVAQUQVQEFEBBVAQUQVQEBAQEBAQEBAQEBAQEBAQEBAQEBAQEBAQEBAQEBBRBVAQEBAQEBAQEBAQEBAQEBAQEBAQEBAQEBAQEBAQEBAQEBAQEBAQEBAQEBAQEBAQEBAQEBAQEBAQEFEFUBAQEBAQEBAQEBAQEBAQEBAQEBAQEBAQEBAQEBBRBVAQEBAQEBAQEBAQEBAQEBAQEBAQEBAQEBAQEBAQEBAQEBAQfL3taLuIaN5IAQYqrynwuDVLXUzTu5ZhPcCttcGW3SsttcOS3SssdLnCwJmo1zD5Mcz/AFNW2NHnn8rONJmn8q3/AMTMC/a3f6ef+1ZewZ/T7wz9izen3h6R5yMCd/nbeVBOPurydDnj8v8AhjOjzR5L6nyzweXUzEKe56HSBh/qstc6XNHWssJ0+WPyyy9NVwzC8Uscg3se1w9BWmazHWGqazHWHuvHggICAgICAgIItyizoVWH4hU0vgsMrIZdBp03seRYHWdY6dytMOgrkxxbfbdY4tFXJSLblLnlgPu1BI3zczX+sBLcLt5We24dbysy1LnYwaTx/CIT8uEOH9BK1W4dmjptLVbQZY6bSy9Nl7gkvi18TeEgfH9IBabaPNH5WqdLlj8rL0uM0U/uVVBJf4kzHH0FabYr16xLVOO8dYleabd471hswVQVQEBB4VlXDTsMs8jImNFy97g1o7Ssq1m07RD2tZtO0Q0HHs7VBT3ZRxPq3jVpX5KDvIue7tU/Fw7JbvvOydj0F7d9u5omLZzsZqbhkrKZuvmwMANuLnXPdZT8egw16xv9U2mixV6xu1asxGpqDeeeWY/9yV7/AFlSq46192NkmtK16QtVmyEBAQEH3FK+M6THOY4dLXFp7wvJiJ7peTET1bDhmXWM0ltCtke0fAmtM0/Oue4qPfR4b9atF9Lit1huuC54tja+k65ac/7bj95QcnDPgn90PJw74J/dIuB5RUGIt0qSoZIbXLL6Mreth1hV2TDfHP4oQMmG+OfxQyq1NYgICAgIOcc44tjVd55p/wDm1dHo/Aqv9J4NWtKUkCAgvMHoTV1UFONs00cXUHOAJ7lryX5KTb0YZLctZs6a/BNN+qb3Lme0s57nsvVgwEBBH+WecymoS6CjDamoFwXXvTxO4keMeA71YabQWyfiv3R907T6K1++3dH3Q9jeO1uIycpVzvlN7hpNo2eS0agrjHhpjjasLXHipjjasMatrYICAgICAgICAgIPSCZ8TxJG9zHtN2uY4tc08CNi8mImNpeTETG0pKyRzrTRFsOJgzR7BUNA5ZvlNGpw6tfWqzUcOie/H3fJX59BE9+P9ku0NbDUxNmgkbLG8Xa9hu0qotWaztaFXas1naVwsWIgICDnHOR79V3nW/VtXR6PwKr/AEng1a0pSQICDd8z+H8vizJCLtp4pJju0iNBv0j3KDxC/Lh29UPXX5cW3qnxUCkEFHEAEkgAC5J1ABBDGcTOM+pL6LDnlkAu2Sdps+beGHoZx6erbdaTQxX8eTr6ei30ujiv4r9fRGis1gICAgICAgICAgICAgICDYcj8rqvB5tKIl8LiOVgceY8bx8V3Hvuo2o01c0d/X1aM+nrljv6+roLAsZpsRp2VNM/SY7aPhMd0tcOghc/lxWx25bKLJjtjty2ZBa2AgIOcc5Hv1Xedb9W1dHo/Aqv9J4NWtKUkCAgmTMZh+jT1VWRrllZC0/JjFzbtf6FTcTvvatVTxG+9oqk9VauEEUZ3ssS2+F0z7Ej86e067Eaoh19PdvVtw/Tb/8Apb9P5Weh0/8Act+iI1brQQXLMPqXAObTzOBFwRE8gjgbLCclY84Y89Y81XYdUjbTzDrif7E7SvrBz19VBh9SdkEx/wDU/wBic9fWDnr6vQYRWHZS1H8iT2Lztaesfu87SnrB+B639kqP5EnsTtafFH7naU9YUdhdWNtNOOuGT2L3tKesHaU9YW0kTmHRe1zTucCD3FZRMT0ZRMT0fC9eiAgICAgICDZshMqpcIqg+5NPIQ2ePaC344Hxh7Qouq08ZqfPyR9TgjLX5+TomnmZKxskbg5j2h7XDWC0i4IXOzExO0qGYmJ2l6Lx4IOcc5Hv1Xedb9W1dHo/Aqv9J4NWtKUkCAg6QzeYf4JhFJGRZzouWdv0pCX+pwHYub1d+fNaf+7nP6q/NltLY1GaGHytxpuGUE9UbFzG6MbT8KV2pg6r+gFbsGLtckVbcOPtLxVzRUTvle6SRxc97nPc47XOJuSV00RERtDoYiIjaHmvXoglvJ/OvSU9NBTzUk4MUMcWnG5jw7RaBexItsVRl4de1ptEx3qvLoLWtMxMNjpM6OCSkB0ssRJA/KQusOstuFGtoM0eSPOizR5NyhlZI1r2OD2OAc1zSC1zTsIKhzExO0osxMd0vtePGrZZZZx4MYxLSzStlB0ZGFgj0htaSTcHYdilafSzm32mEjBp5zdJhqU2eZnwMPd/FUAepqlxwufO32S44dPnZHeVmPvxWsfVvjEWk1jAwOLg1rRbb3ntVjgwxhpyxKfgxRipywwy3togICAgICAgIJlzLZQmaGTDpXXdAOVhudZhJ5zewkfO4Kl4jh2tGSPPqqdfh2nnjzScqxXCDnHOR79V3nW/VtXR6PwKr/SeDVrSlJAgvcFoTV1UFOP000cerc5wBPdda8l+Sk29GGS3LWbOpI2BjQ1osGgNA3ACwXLTO7m5nd9IIiz5YqS+moWnU0GpeOJu1n3+9W/DMfda/wCi04dTrf8ARFKtlmICAgIJAzZ5cnD5BR1byaR7ua4m/g7z0+QekdG3eq/W6TtI569f8oOr0vPHNXr/AJTk1wIBBBBFwRrBColMxmUmCQYnSSUsw1OF2u+FHIPFcOpbcOW2K8WhsxZZx2i0ObsbwqegqZKWdui+N1uDm/BcOBGtdJiyVyVi1XQY8kZKxaFitjNf4DWtpaynneNJkU8b3iwddgcNLV06rrXlpN6TWPRhlrzUmITdSZfZOy6uUZH5ymc0d+jZUdtHqI8vupraXPHl92ewyqwmtv4K6kn0QC4RiJzmg7LjaFovXLT3t4ab1yU97eF7+C6T9mg/kx+xYdpb1lhz29VlXuwilF6jwKHzghYe4rOva393ef3Z1jLb3d5arjWW+TkDH8lFBUyhjtBrKUFjn21AvLbAXUrHpNRaY3mYj6pOPTZ7T37xH1QpV1DppHyuDQ57nPIa0MYCTsDRqA4K7rWKxtC4rHLG0PFZPRBnMisUNDidLPezRK2N+vUY38x1+w37Fo1OPtMVqtOopz45h0uuZc8IOcc5Hv1Xedb9W1dHo/Aqv9J4NWtKUkCDeMz+HcvizZCLtp4pJr9Acea36R7lB4hflw7eqHrr8uLb1T2qBSCDnjOlVGbGqrXqjMcI4BrBf0krodDXbBC90ddsMNTUxKEBAQEBBK2afLbRLMMrH6jzaaVx2H9UTu3d25VOv0n9yn6/yrNbpv7lf1/lLqqFW0vOVkeMVp+WhaPC4GnkyLXlZtMZ9JHHrKm6PU9lbaek/wDbpek1HZW2npKAntLSWuBBBIIIsQRtBCv47151fK9F/guEVOITtp6WMySO7Gtb0ucegBa8mWuOvNaWGTJXHXms6ByOyYp8FpSwODpHAPqJ3WbpEDjsYNdu0rntRqLZ77/tCiz57Zrb/tDScuM6NtKmwp29r6q2rceSB+l3b1O03D/zZf2/lM0+h/Nk/ZFE0r5HF8jnPe43c57i5zjvJOsq2iIiNoWcREd0PhevRAQEBB1LgVV4RR0023lKaGTtcwErlcteW8x83N5K8tpj5r5YMHOOcj36rvOt+rauj0fgVX+k8GrWlKSBBMmY3DtGmqqojXLK2Fp+TG25t2v9CpeJ33tFfRU8RvvaKpPVYrhBzTl0f+L1/wD5c30l0ul8Gv0dBpvCr9GCUhvEBAQEBBUEg3BsRrBG0FeCds1+Wf4Sh8FqXfncLdp2zxDVpeUOnvVFrdL2VuavSfspdZpuznmr0lvigISJM7mRttLFKVmo/wDNMaOn9aB6+/erfQar+1b9P4Wmi1P9u36fw0fJHJOrxiXQhGhE0jlZ3A6DOA+M7gp2o1NMMd/X0TM+orijv6+iccOw7DMnaJzrtijYAZZn2Msrui+87mjsVFe+TU39Z9FNa+TUXRDl1l7UYq4wxaUNGDqjBs+XjJb6OzrVxpdHXFG898rXT6SuON575aYpqWICAgICAg6VyEJOEUF/2SIdgGpczqvGt9XPajxbfVnloaXOOcj36rvOt+rauj0fgVX+k8GrWlKSBB0jm9w/wTCKOMiznRcs7fpSkv1/OA7FzWrvz5rT/wB3Of1N+bLaWxKO0CDnLOTTmLGa0EeNK2QcQ9jXfauj0dt8NV/pJ3w1aypSQICAgICAgucOrpaSeOogcWSRPD2uG8fZ0dqwvSL1ms9GN6xes1l0fkhlDFi1GypZZr/Emjvcxygax1dI4Fc5qMM4bzWVBnwzivyyzMjGvaWuAc1wLSCLgg7QVoidmmJ2YuaShwWic7RbT00DSdFo2knYN7iT2krbEXzX9ZltiL5r+sygPLLKypxifTkJZCwnkYAeawbzvcekq/0+mrhrtHXzld4NPXFXu6teUlvEBAQEBAQEHT+S9NyGH0cR2spIGnr0BdcvmtzZLT85c5ltzXtPzZRamtzjnJ9+q3zrfq2ro9H4FV/pPBq1pSkhe4JQmrq6emH6aaOPsLhc911ry35KTb0YZLctJs6kY0NAa0WAAAG4Bcs5t9ICCFs9+GmOsgqwObNDyTj0cpGfY4dyuuG5N6TX0W/D771mqNVZrAQEBAQEBAQStmHkOnXs6C2ld2gyD7VU8UjurP1VnEY939UuqoVaOc+EpGHQNB1OrG3G+0byrHhsf+s/RP4fH/pP0QkrxcCAgICAgICDI5O4ca2tpqYC/KzMafIvd57Gglas1+THNmvLfkpNnULWgAAbALBcu5xVBzpnN9+63y4vqWLotF4Ff+819o/Bq1dS0lvOZ7DuXxZspF200Mk1+jTPMb9InsUDiF+XFt6oWuvy4tvVPSoVKICDWM4uBHEsNljY280X5eEdJe0G7R1gkdoUrSZuyyxM9OiRpcvZ5ImejnNdGvxAQEBAQEBBKmYj3Wu83TfSeqrinSv6qziPSqX1TqtGmfNhNFSu6BVEHrMbreoqy4Z4k/RYcO9+fohdXa3EBAQEBAQEEpZk8BL5ZcSkbzYwYIbjbI7x3DqGr+Iqq4lm2iMcfWVbxDLtEUhMKp1UIIWy/wAiMXqsTqaqnpeVilcwtLZYtIgRtaeaXA7QVdaTV4qYorae9b6bU4q44rae9p1Vkpi0PumH1I4iF7x3tBUyuoxW6WhLrnxz0tCT8yeEvgp6qoljfG+SZkID2lrtGNukTY9F3+hVnEskWtWsK3iGSLWiISWqxXiAgIIMzr5JGiqDWwM/Nqh5LgBqhmO0cA7WRxuNyvNBqeevJbrH+FzotRz15J6wj9WKcICAgIMzkrk3U4vO6np3RscyIyudKXBgaHAWu1pN+cPStGfPXDXms1Zs1cVd7NtjzPYnfnVNGBvDpnHu0Aok8Tx+UT9v5RZ4jj8olv8AkDkU3BWzF0/Lyz8mHEM0GNay9gBe58Y6+pV+q1Xb7d20Qg6nU9tt3bbNuURFa/lvk5+F6PwUSiJwljla8t0gC24Oq46CVI02fsb8227fp83ZX5tke/4NVH7fF/If/crD+qV+FO/qMfCweWGb2XCKYVL6qOUGRsWi2NzTcgm9yeC36fWxmvyxGzdg1cZbcsQ0pTkwQEBAQZLJ3BZ8Sqo6WAc55u51ubHGPGe7gPYOlas2WuKk2lry5Ix1m0ulMGwyGhpoqWEWZEwNG8npJ4k3K5rJeb2m0ufveb2m0r1YMBAQEBAQEBBRB4V9FDVQvgnYHxyNLHtOwg+o8VlW01nmjqyraazvDn/LrIufCJS5odJSvd+Tmt4vyH7netdBpdVXNHzXem1MZY+bVFLShAQEGRwXHKzDnPfRzGFz2hriGscS0G9ucCtWTDTJG143a8mKmTutG7LHOBjh/wA/J2MiH3Vq9iwfD/lr9kw/C83Zd42f+oTdmgPsXvseH4T2XD8L5/HjGv3hP84exPZMPwwey4vhPx4xr94T/OHsT2TD8MHsuL4T8eMa/eE/zh7E9kw/DB7Li+FZ4plJiNbGIqqqkmYHB4a8ggOAIB2cSs6YMdJ3rGzOmHHSd6wxS3NogICC9wjC6iunZT00ZkkedQGwDpc49AG9a8mSuOvNZhkyVpXms6CyIySgwen0BZ88gBmmt4x+K3c0Ln9TqbZrb+XlCj1GonLbfybIoyOINPzm5R1GFUcUtKWiSSpbHz2hw0NBxOrsCmaLBXLeYt02StJhrlvMW9Gg0ud/Em+609NJ1NkYfpFT7cMxz0mU63D8flMstS55m/psPI4x1APoLftWq3C58rfZqtw70s3PI7LKnxrlRBDNGYRGXcoGaJ09K1iCfilQtRpbYNuaY70TPprYdt56vGbKWui8PdJRw6NDHpHQqnudI5zA9gAMYtcHWeg71lGCk8u1p/F8v9vYw0nl2tPf8v8Aa4wPKtlfVchHC9rRTGVz33aRM1zWyRWtrLS4AnfqWGXTzjrzTPn9vVjkwTSu8z5/9LY1HaFEFUHjV0sVRG6GZjZI3gtcx4u1w4he1tNZ3h7W01neEPZZZrJoC6fDLzRayacn8szyD8McNvWrjT8Qi34cndPqtcGuie7J19UayRuY4te0tc02LXAhwO4g7FZxMT3wsYmJ6PleggICAgICAgICAgINoyTyGr8VIc1nI099dRICG2+Q3a89WrioufV48Xd1n0Rs2qpi+c+iccmMmaPCYeSpmc4gcpK6xlkPE7uA1KizZ75Z3sps2a2Wd7M0tLUICCJ8+9TqoYd5qJT2BgHrKtuF196fos+HV96USK3WggmfMXBajq5bePUtjv5EYP31S8Tn8dY+So4jP44j5N9nwimkFSHsJFWGibnOGnosDR1agNigRktG23l0QoyWjbby6PZtBCJhOGASCN8QI1DRc4Odq2XJAN1jzzts85p22XKxYqIKoCAgwOUeSOHYoPzmEcpawmj5kw/i6eo3W/DqcmL3Z/RuxZ74/dlGWO5o62El1FKypZrIY+0U3Vr5p7wrTFxKk9142WOPiFJ9+NmjYng1ZRktqaaWG2q72ENPU7YVOplpf3Z3TaZaX92VgtjMQEBAQEBB609PJK7QijfI4/BY0ud3BYzaI75l5Nojq27Bc2eL1di+JtLGbc6c2dbgwXPfZRMmvxU6Tui5Nbir070kZN5scNodGSYGsmFjeUAQg8I9nfdVubX5MndHdCvy63Jfujuhu7WgAAAADUANQAUFDVQEBAQRDnlw2uqayB0NLNLFHTW044nPaHue4kauAarfh16VpO8xE7rTQXpWs7z37oxno54vdIZI/Ljc31hWkXrPSVjFqz0l4LJknzM7TiPBo3W91nnkPGztD7ioOITvmn6QpNdO+aW7qChiAgogqgICAgIPl7GuFnAOB2ggEJE7G7BYhkXg9Tcy0MNztcxpid3tspFNVlr0tLfXU5a9LMBV5pcIk8R1TD5MocP6mlb68Ryx12lurr8sddpY2XM1SnxK6ZvlRMd6iFtjidvOsNkcRt51eBzMN6MRP+lH96y/qn/z9/8ATL+o/wDz9/8AT0jzMw/CxCQ+TA0etxXk8Ut5V+7yeIz5VX1NmgwxuuSoqpOGlGweht1rtxLJPSIYTxDJPSIZqhzdYJBrFIJDvle+T0E29C021ua35mm2rzW82x0lDBTt0YYY4hujY1g9CjWva3WWi1pt1lcLFiICAgICAgIPl7GuFnAEcQCm4sKrAqCf3Wjp33+NCwnvstlc2SvS0tlct69Jlc0NFDTRthgjbFGy+ixgs1tySbDrJWNrTad7T3sbWm07yuFixEBBRBVAQEBAQEBAQEBAQEBAQEBAQEBAQEBAQEBAQEBBRBVAQEBAQEBAQEBAQEBAQEBAQEBAQEBAQEBAQEBBRBVAQEBAQEBAQEBAQEBAQEBAQEBAQEBAQEBAQEBBRAQVQEBAQEBAQEBAQEBAQEBAQEBAQEBAQEBAQEBBRBVAQEBAQEBAQEBAQEBAQEBAQEBAQEBAQEBAQEBBRAQVQEBAQEBAQEBAQEBAQEBAQEBAQEBAQEBAQEB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709" name="AutoShape 37" descr="data:image/jpeg;base64,/9j/4AAQSkZJRgABAQAAAQABAAD/2wCEAAkGBxQHBhQTBxQUFRUVGBUaGBgXGBUWHRwaGBgaFxYXHhcaHikhGhomJxUWJDIiJTUsLi4uGB8zODMsNykvLi0BCgoKDQ0MDxAPDysZFBksKywrLCw3KysrLCsrKywrKysrKysrKysrKysrKysrKysrLCsrKysrKysrKysrKysrK//AABEIAPkAywMBIgACEQEDEQH/xAAcAAEAAgIDAQAAAAAAAAAAAAAABwgFBgECBAP/xABHEAACAQIDBQQFBwgIBwAAAAAAAQIDEQQFBgcSITFBE1FhcSJCUoGRFCMygpKhsRUWJDViY3KTCDNTdKKywdI0Q1Rzg6PD/8QAFgEBAQEAAAAAAAAAAAAAAAAAAAEC/8QAFhEBAQEAAAAAAAAAAAAAAAAAAAER/9oADAMBAAIRAxEAPwCcQAAAAAAAAAAAAAAAAAAB4s4zWlkuXTr5nNQpwV3J/cklxcnySXFsr9rzaTX1ROVLB71DC8txO0qi76kl0/YXDjx3gJR1XtWweRSlDBfpVZXW7TaUE+6VXivdHea6oivPNqeY5rJqjVWHhx9GiknbpepK8r+Md3yNJXBcDkKzGUZjWxeo8K8XWq1H8pw7+cqTnx7aHtNlriqmh8J8t1ngoL/qKUvdTl2svugy1YKAAIAAAAAAAAAAAAAAAAAAAAAB8sViI4TDSqYqSjCEXKUm7JRirtt9Ekj6kNbdNVvejl+Cl7M8Q18adL8Jv6newNJ2iaznq/Nrw3o4em2qNN8PB1ZL25f4Vw729UACgBw3uq7CpI2FZR8t1bOvNejhqbs/3lW8I/4VV+4n81DZZpp6a0pCOJVq1Z9rVXVSkkow+rFRT8d7vNvDIAAAAAAAAAAAAAAAAAAAAAAADz5hjI5dgKlbEu0KcJTk/wBmKcn+BUrM8wnm2ZVa+L+nVnKcutnJ33fJKyXgkWG2y414PZ/XUOdV06fulNb6+ypFcAsAAFCRtjujXnmarF4+P6PQknFNcKlVcUvGMODfjZcfSRhtn+haur8bd3p4aD+cq99udOnfnPx5R5vjZOyOXYGnlmBhRwEFCnTSjGK5JL8fPmwj0AAIAAAAAAAAAAAAAAB48yzSjlNDfzOrTpR9qpOMF5Xb4sD2A0TMNreW4STVKrUqtf2dObXulPdi/czDz24YRP5vDYt+fYL/AOjAlMEcYHbPgMQ/0qGJo+MqcZL/ANcpP7jbsl1Xg88dsqxNKpJ+pvbs/fTlaS+AGZAAEabfW1o+lbriYX/lVSBC3Gb5RQzrC9nm1KFWCaluzV1vK6T8+L+JiqGg8toSvDA4a/7VOMv8yYVWXLcvq5tiNzK6VStLupxcreduEV4uyJS0dsbnVmqmrJbsefYU5Xk/CdSPCPlC/wDEuRM+Hw8MLSUcNGMIrkopRS9yO8nuxvLgkDXyweFhgcLGng4RhCCSjGKUUkuiS5H2NVzjaLl2USaxGKhOS4btK9Z37nuJqL87GqYzbfhoSawOFrz8ZunTT+Dk/uCJVBDK26S3uOAVv7y/w7EyWD234acksbhsRDxi6dRL4yi/uAlQGp5TtHy3NZJUcVCEnw3aylRd+5OaSb8mza4yU4pwd0+TQHIAAAAAAAB4M7zqhkOAdbNqkacF1fNvpGMVxlLwV2YnXOsaOj8t38T6dWd1SpJ2c2ubb9WCury/FtJ1x1FqCvqXMXWzee9LlGK4QgvZhH1Vy8Xbi2BvmrdsWIx8nT03H5PT5dpJRlVl4pO8aa5+0/FMjTF4meNxLqY2c6k3znOTnJ/Wk27HzAUAAUOGr8zkAbRkG0LMMhssNXdSC/5de9WPxbU0vBSSJJyLbXh8RaOe0Z0H7cPnYebSSmvJKXmQcAi12VaqwWbxvl2KoT8FOKkvODtJe9HgzrX+X5LdYvE05SXqUvnZX7moX3frWKvSipL0kmcpWXAGJdz7bbOpeOnsOofvK73n/Kg7Lz3n5EcZ7qXF6hk/yxXqVF7De7DvXzcbR99rmKAHHI5ACgAAGX0/qfF6cmnk1edON/6v6VN9XenL0ePerPxMQAJ70Vtbo5vONLP1HD1nZKab7Kb83xpt90rrl6TbsSWU458yS9mW0qWSVI4XPpOWGdlCpLi6Pcm+tL/L5cETE+A4jJTinB3T5NHIQMVqfPqWmslqYjH/AEYLhFc5SfCMF4t/Di3wRlSu22HVX5f1E6OFlehhnKKtylV5VJ+Nvoryk/WA1LUGdVdQ5vPEZk7zn0V7Rivowj3RX33bfFsx4AaAAAAAAAAAAAAAAAAAAAAAAAADhuy4naEXOaVNNttJJJttt2SSXFt8rE6bNdmEcqhDE6jip1+EoUnaUaXVN9JVfHlF8uKuEZHYxHG0tM7md03GlG3ydzup7j5xcHxUF6t7OztayRIAARrO0bUH5t6RrVqTtUa7Ol/3J8E/HdV5fVZV5KyJZ/pAZt2mZYbCwfCEJVpLxm3Cn70oVPtEThYAAKAAAAAAAAAAAAAAAAAAAAAABntC6f8Azn1RRw8r7jbnVt0pQ4z8t68YX6OaYEl7FdEqlQjmGaRvKS/R4v1Yvh238UvV7o8fW4S6dYQVOCVNJJJJJcEkuSS7jsGQAAVh2oY78oa+xcr3UZqmvDs4xhJfaU/izVz255W+UZ7iZv169eX2qkpf6niCgACgAAAAAAAAAAAAAAAAAAAAATR/R9ypRweKxU1xlONGPlBKc2vN1Ir6hC5ZHY5hvk2z3D983Wm/rVZ2+5RCVuoACAAAp1OW/Jt9Xf4nB3rU+yrSi/VbXwdjoGgAAAAAAAAAAAAAAAAAAAAAAAAs9sv46Awdv7Jfi7lYSx+xjFfKdntBPnTlWg/dVk4/dKISt3AAQAAFSNQ0uw1FioeziMRH7NWa/wBDwG1bUsJ8i2gYtWspTjNeKnTjJv7Tl8DVQoAAoAAAAAAAAAAAAAAAAAAAAAEy/wBH3NV2OKws3xUo1orvUkqdS3gtyn9shozmic/emdT0cQ77kXu1UutKfCfDrbhJLq4IItUDrSqKrTUqTTTSaa4pp8U0+47BAAAQRt+y/sNSYeuuVWi4PzpTv8bVl9kjAsFtzyv5doztYLjh6kJ8PZl83L3enGX1SvoWAACgAAAAAAAAAAAAAAAAAAAAAAAJp2Ka1VWgsvzOXpRv8nk/WiuLpfxR5r9nh6vGXSnUJunUUqTcZRaaabTTTummuKaaTuifNme0qOfQjhs8ahiVwjLgo1vLpGp3x6811USJJAAR484y+ObZVVoYn6NWnOEvKUXG/nxKk4nDyweJnTxStOnKUJrulBuMl8Uy4RXrbbkf5L1d21Jehio7/wD5IWjUXw7OXnJhYj4ABQAAAAAAAAAAAAAAAAAAAAAAAAAASXora5WymMaWoVLEUlZKon87FeLfCqvO0ufGXIlnBa4wGNwsalHFU7S5bzcH3NOMkmnwKtN2RaLRWmYZLpXD0cVTi6kYJ1LpP05tzqK76KUpJeCQRspp21bTv5w6RqKgr1aPztO3NuKe9Bd+9FySXfu9xuICKcJ3XA5Nv2paZ/NrVMlQVqNe9Sl3K7+cp/Vb5dIyiagFAAFAAAAAAAAAAAAAAAAAAAAAAA4bsuIG4bKsg/L+saSqK9OhatU7vQa7OPvlu8OqjIsuaNsg0w9PaXU8VG1bE2qTvzjG3zVP3J3a6SnI3kMgAA1faJpZas05KlCyrQ9OjJ8LTSfot+zJNxfmn0RWOpTdKo41k4yi2pRfBpp2lFro000XEIX226M7Ko8xy2PB2WIilyfKNby5Rl9V+0wsRCAAoAAAAAAAAAAAAAAAAAAAAAG67KNKfnLqNSxMb4fDtTqX5Slzp0vG7V34Rt6yNTyzAVM1zCnQwEd6pUkoxXi+rfRJJtvok2Wi0fpynpbIYYfC8WuM52s51Hbem/gkl0SS6BGbAAQAAA6V6UcRRlCulKMk1KLV001ZprqmdwBWbaPoyWkM4tRTeGqtujJ8bdXSk/aj0b5rjxalbUi2uf5LR1BlU8Pmcd6E15OLX0ZxfSS5pladZ6TraRzPs8ct6Er9lVStGaX4TXWPTxVmFYAABQAAADhvdXpAcg9WEyyvjo3wNCvVT606VSovjGLPVPTWNpxvPBYxL+71/wDaBiwdq9OWGq7uJjKEvZmnF/B8TqAAAAAADhuy4huy4kw7JdnL7SGO1DC1rSoUpLjfmqs0+XfGL830CM/sh0O8gwPyrNY2xNaPCL50qb47vhOXBy7rJdHeRwAgAAAAAAAAeDO8no57l0qGawVSnLo+afSSa4xkujXE94Ar1rDZRislqSnk6liqH7K+diu6UF9Pzhxfsoj6a3KjjU4SXBxfBp9zT4plxiJ9t/8Awi8gqD5SUV6TSM1kulcZnrX5Kw1WcXa093chZ9e0naL9zNq2R/rL6yLCAQxp3YnKVpakr2/d0OPudWa+5R95I2SaJwGR2eX4akpL15LtJ/zJ3kvcbCAgAAPhi8HTx1FwxsIVIvnGcVJfBqxpGfbJMBmibwUZYaffSfo++lK8bfw7vmb8AK7Z9slx+VtvBRhiod9NqMrd7pzf3RcjR8bhp5fU3cxp1KUvZqwlTfwmky4Jjs+/VkguqkOaS4tfEyuR6exWoKiWT0KlVP1krQXnUdoLyvck7Lv1yvMmKh/UR8l+AEa6D2T08mqxr6gca1aNnGC404Ncnx/rJLvdkuiukyTQAgAAAA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12" name="AutoShape 4" descr="data:image/jpeg;base64,/9j/4AAQSkZJRgABAQAAAQABAAD/2wCEAAkGBhQSEBQUEBQUFRQUFBUVFRYUFBcVFBcXFxQVGBUXFBUXGyYeFxkjGRgUHy8gIycpLCwsFR4xNTAqNSYrLCkBCQoKDgwOGg8PGiwcHCIsLCwsLCkpKSkpLCkpLCksKSwpKSksLCwsLCkpKSkpLCwpLCwpKSwpKSkpLCksKSkpKf/AABEIAMIBAwMBIgACEQEDEQH/xAAbAAAABwEAAAAAAAAAAAAAAAAAAQIDBAUHBv/EAEEQAAEDAgMFBgMFBwMDBQAAAAEAAhEDIQQSMQZBUWGBBRMicZGhMrHBB1JyotEUQmKCsuHwJJLCI3PSFRYzY6P/xAAZAQADAQEBAAAAAAAAAAAAAAAAAQIDBAX/xAAmEQADAAICAgICAQUAAAAAAAAAAQIDEQQSITFBUSJxQhMjMmGB/9oADAMBAAIRAxEAPwDcFzeN2yZTxjaJNPu8p7x5ddjxm8J3bgI/i5LpFkW23Zr6eMqEtIbWfNM/eMNLo6mFthmaemY5qqVtGuNdIkXB0RqL2U1woUg8Q4U2BwOoIaJHqpSyZqgIIIEpDAgiLghKADQQQQAEFxe0e2Zp4qkylUAYx8VxkJ0cJvF7T8O9dbgsY2rTbUpmWuEgwR7FXUOUm/kibVNpfA+ggqXaLaZuENIOY5/eE6WgDLPmbiyUy6ekVVKVtl0giJQzBSMNBCUEAAlcn2Xtu2tjXUg4d04AUjkcHF8CZ5fF7c11FcS1wBuQQPMiyy/YfsV5x5ktIwrnZyCYJIe0ZLX8Q3wtscy5psxyVSqUjVEFC7W7TbQovqGCWtJDS4NLiBMCU32B2wMTQbVgNJmW5g6IJHvE34rPq9dvg07LevksUEEFJQEEEEABBJqPDQSTAAJJO4DUrkqG3Adju7D6f7OQAHQ4HMQIuRrmtGkb1cw63oirU62degggoLAiJjVGCuS+0Ptl1GiymwgGsXNdYGWBsOFxb4hfkqiez0TddVs6tjwQC0gg3BBkHyKC4TZk404WmaLmin4g0ZGmwe4axe8lGtHi09bRmsu1vTO4qVIXI7ddkvxApFsDu3GCd+Yf2C7AM/zVVvbQMNG4zPmNFEPT8F2tz5JGHc8gF2+9ufmVIHX0UXsmoXMveDHSBCnKWUvQiR/hSgByRosoSGM43GNpU3VHmGsaXHpw5qF2FtDTxbXGnmBYQHBwuJmDbjB9Fzv2idsVKIZSZAZVY4PkB03aIvprqFyuzu0FXDvDKbhle9uYFrTIkDWJ0PuumMPaN/JzXm63r4NgREpN+PskOceS5zpMm2noObjKpLSJrPIkESJZccRcLRtkGFuBoBwIIaZBBBHidqCuW2+Y99WiWsccrXAkCR8dMjTr6LtKeLLr5XDzgb10ZK7Qkc2Oettk2Vj21FVxxdaXOMVqgEk2ykRHBaz3h/wf3Wbbd9nMpVwWlxNUVKrpIs4vaIEbv1Rx3qg5C3J2GwdVzsE0ucXeOoAXEkwHGLldDnCreyOzmYekKdPMWguPiufE4kgwOfsp4f8A5Cxt7ps2halIMnlPT9UThy9/0R5vP0VTtVi3U8FWcwlrsoAIsRmc1tuGqUrb0OnpbK7HbVAY0YYNddzWF4Nw50EQ06i4nqhs32P3dbEVGuM1Hy6byczj9Vmzca/OKmd+f72dxOkak8FpOyFRzqTXvkksMug38XvaF1ZcfSfBy48nevJSfajW8WHbyqH+n9FJ+y1vgxDuL2N9A4/8gnftHqF+FDGtJPeN3bsj5j2V5s04NwlEQQRTZNoM5RPmodf2upan+7suc4SMTiW02Oe8w1oLnHgAJKAf5ql2zrZcDWMQSGt3fvPaD7ErCVtpG9PSbOZxe2ZOPa9lZ37OC2Rkdlyx4wWxckzB5jgtBoV2va1zTLXAOBG8ESD6LBg6WjmZ9yVuODoFlJjPuMa3duaBuPJdPIhSlo58Fum9jO0jnfslfIC5xpuADRJuIMAciT0WV7J4F1bF0IaS1tRrnkAkNA8QzHdIBWp9pYh7aTy1snK6L78pjdxhcx9m+BfRZWNRpaXuaBpo0H9VOO+sMeSO1o7pBIa5KXMdIlzeFv8AN643b3DVK/cUmsn/AKskjXLYW4fEbTuC7MuG8qg70vxGYR8eVuhhoJG7X94/zclcPT2Z5FtaLag8NaGsYGtGjQIA6AQiUvKiUlik1iKAe2DHI8DxSy3mR6fUIEHcfUJDG8Lhwxsb954p5JvG6fRAE8PQ/wBkAKlFKQHHgfb9UnvOR9CmI4v7S8C+p3BY1zo7ySASBGR1zus1xvwK4TB0nPqs7trnEHRoJPxN4c49VsmPrtNN7SYzMe29plp9Vmn2eYjLjBO+m8ezT8wuzFeof+jjyxu1/s1kpJamRVJ0HWU4AeNvL6lcZ2FV2rBdEfDPuAVPoVmuAI528jvhQe08L48xFjEXm8cNyscFSLWAHW/uVT9EL2wjPD1XKbT7Pd89pe82a4W4FwMXXZwub7Y7TZTeRUeBcwOAm2m6yqN78CyaS8l1RpkAA35nVSGlMdn1c9NrpzTeeImykQoZaBKqtqcA+vhX06UZ3FkSYFntJv5BWblGxGKyQTx6Dfc7hZEvT2FLa0Y5T7Pe+r3VIZ3hxaALTkkmJ5NK1/sTA91h6TCIc1jQ7f4soze6zXZAkdoNc4EQarjO6WuF+pWpU6k6Lpz1vSObBOtsre2XAwyNDPsrDCwWNIEW+VlA7Qw57z8UAewurPC0srA06gLnfo3XthyofaddndPFQBwyOcWuGYENE3HnCnkKF2nQBpPBEjKR62SXsp+jOfs5wbKmJqd41rmspiA4AiZpwYO+xWphy5rZzsNlIvdTaGkwN+6d0q/a+B4vrHU7lplrtWzPFPWSP2rXhuWPi9rhJ7GHgIjQ68ZQ7VpE5XC8Wjz3qVgcNkbEzJngo+Cv5EgNVR25tHRoTTfULKjmEthpdlmQ1xAHEeyuJWRbbY3PjqkaBwZ0YyD+afVaYYV15IzW4nwS9je2AzFZq1XK0tIdnz+InS8WM3kxv4rSaWHpioXggucBvnTePX3WL4OgalanTH75Df8Ac5rR/wAltzcO0RbQQLmwtYcNB6LTkpbTM+M9poV3o4j1QQ7sc/U/qguQ6xZK4Kr9pDhVtTaac6Xzx5zE9I+a6DabaL9kY2Wl5eXRfKBEcBO/+6yzH4g1KjnhrGBxnK3MQJ1iTvN+q7OPiTW6Xg5M+Rp6lm00Max7WuaZDmhwjWCJFgnHPO4E+kfNZtsrtXW/aKVJ78zCW0spAAbYZcuUCCPD0K0pYZMbh6NseRWtiCTG4e/6JJaePpZOJn49JDQddM0agHWJ9fJZmhEdhg8g3gSJky7TQz8MjrA3a0PZXYVNlcOY0NNwbaiDbl0XUY2chIsbX6hU7SQZBurT8Gdey2oniIP+aHf/AJonwmqTA5jc17D14zx5pdweLeuYQPzfPzUGgp9MHUA+aUiY8ESDI4hGgBrGYxlJhfUOVo1OupgWHNZVtf2jSq4gvoue4OF5YQARa3EELutvD/oan4qf9bVlLHyXcjH5Wn6rt40rXY4+TT31ND2H2kpCnSwxzh5zQXAZZLi4NF504rsise2Qk4+kOFUR0pg/OVsSy5EpV4NcFNz5EOCi1GhwkxktE2kzY33cBv14J8HPcHwgnd8XX7uvnHDVjtX4R5/RYI2ZW9l4Ud5PI/RXPdKoYy48x8wr2E6JgbFIf5u8p0S2tPGfT6I4RqSxAnfHuPb+6rO1qhzAeKI3aG/AHkrZQe0sPPiEzYdL3TXsVeiL2WQHm8eHQmN4VsOSYwWFyibyQJB3J9zRF9NUMJWkJLLyCR8vRF3nEdd39kKT2uEscCNJDsw+ZRFh4+36JDFh6yPbjsoYfEucH5jUD6gBEZc77Amb3B4LUaoLZIAHX3IMBZZtk+pWxRdlMAUxa8ZbkHgc0yPddGB6o5863Je7EbKlz6WKLhlBccsHNLS5rSN0TJ6LRJVJs0zJhaLRuptnzIk+5KuGlZ5KdUaY5UzocQSUFmaHJfaTRnD03fdqx0c131AWa0XfEODj7w76rXdr8A6thKjWCXDK8Decpkgc4lZHiMK+kXZ2OaXND2hwLSbFuhvqxd/Hr8dHByJ/LZI7IrZMUx3CpRd6Og/0rb1kGy+z37Y5xbUDC0UyZEy0l1xG8fVasahcRlPhBMkakg/COUzJ5RzGXJabRtxk0mKLu80Jyg3I/ejUAzpOp6J5JCUuU6hFenmaRxCqXUCHZd9vdXKQaALs0XTT0S1sLDsytAO5OIIkhiH0/ukAzJsCD+LigK4kA2J9Dxynf80olIcUAUm3TC7A1MomCxx8g8SeiyNr4Lp3vHu1gHutvLi2ZOZsaRLvL+Ie/msl21qA4yqWxBqUtPKkPouzj1/H/pycif5f8LLYjsuqcXSq5Hd3mc7PHhgMLLnQHMIjVadnz6EgA3I/ejUA8AdfTiuZ2HcTgaYBIAe+TcE+Nxhp9JPTXTp8yxzV2r9GuGes/selM4miHC82k2R96Imbcr/JKbUnQHqCPmsTb2V+Cw2YydxHVWZPFN94dSAALklwEDebSPdcFtztBncxlGo11KMxyHV0xDvIQR58lrEPJWjK7WOdmggzojXD/Z7Vqv7wEu7oAX0Ged3ONY5Lte7ERqOZJ+anJHSteysd952KzJIrA6SfIGPWIRtYBoAPIQjUFhOcdwnqAP19lym3XaE4YCnVp2eM7RUaXEXAgT4gHRb9FcbU4nJgq7hr3ZaPN0NHzWPveHEh17A30uTHyK6uPj3+X0c2fJr8fs6nYfHOGJg1A1jmnPmc0C3wxm3z7ErR+6tqT5n9FhwIDgANQTblH6hbJ2CSMJQ7x0nu2SSb+ICBPG4Crkz57E8avHUerNDRYCTYCQC48JPr0KohgQ6oSRJc6SfMxadABoFZ45pOVzgA6Dzygmw1idJI4DgFGLFzI3os/wBmj4THKLen6JzPHxW57vXd1S6LIa2eA+ScAUmgQKCMBEkAy564D7SWf9Si/i17T0II/qK7urTJGscYg/MfRcttTs4azbPg5gZc3MR4YgGRA5cZK1xV1rZllntOjm/s0xEVSwmzqJabkHwOaLEaaFafT0AFgLADQDkuA2V2c7mvLi4uGaDENyne2N/EG9+YJ7umCnlap7QsSaWmSmpQTLSlgrE2HJQRBBABokT3gAkkADUkwB5lNUMbTfPdvY6NcrgfknphtDpCQ5qWUgpAMVWrMdo9mqtXE1Mrmm7CS4umbETzgA8LjjC1CrYE/UCeAk2ubdVT1cOZ8RBdYuI0kxMctw5ALSKc+jO5TXkh7IYB1Kg1jy4kEneG3P7sG41N730C6NrRMwJ4wJUXC0mlmUweI62UgAsH7zhPm4D5u+fmpp7ZUrSJIcjDk1TeCJBkcktIZRbd18uCfBjM5jemaSPQLLAQ7oSNb2MahaN9otWMKwferN9mP/ss1wzvD5lx9XuK7+P4g4OR5osuy+16lAkUqr2iZLQ8kX/hNvZa72bXc+jSc/4nU2OdHEtBPzWI0RLn83Afkb9SVuFFmVrW/daG+gAWfJ14NONvbHsyGZN5kReuQ7DnftDxOXB5fv1WDoJd/wAQsvpGXPPMD0aD83FbJ2v2XTxNPu6sxIILYDmkbwSOBI6rGMSAHQ2YNUxxyhxcJ/laAu3j0uujh5CfbY/QpZ6oaNTlaPN7o+gW2UaUxLYawxTG+wjMRp5cr77cVsfszRq06dZ7XFwJJv4HkOdlBaRfKAL6Xi8Fd2HLHPap6XwbYIcrb+SL2hR/e8hHVMUMKXXEWN1ZOaCIOiFOmGiAsNm3XyLQQRpFAhBBBICOWqPjKcsPr7qZCgY6n4un6qkJlf3A5i4MtMERvHO36qxwmJBhriM8E6ETB1HsSJtKj5U/haIdZwmIcNxBG8Eaa+54qmRJMASgEzRrnMWPEOuQR8LmzqDuIkSPoVIUGgSNBVW0/aDqOFe9hh3haCN2ZwE+kpyuz0Kn1Wyl+0PGuaykxps4vJ4HLlj+orlOx8a8YillN+8YPVwBHkQVE7R7TrVoz1XuAMgOOYehUWk57XBzX5S0yC0FpnkZsvUiHMdTy7tVfY24ooWdbLdvVjiqTH1Hua85SHOLhGU7j0Wg4nEBjC43jQDUk2a0cySB1Xn5MbxvR6GPIsi2Rca0PkT/APGWkiLFxHhk8QDmjm0qLl/z0Vg6jDDYAnxOgz4jd1zr+gChQpRVDmDb4/X5KfCiYWmc0xZTJSY0NVaZPwmDrpIP4hv9QeaIVdA6A4zAmZjgbTxTpKbqsDhBAIO4pDIPbPY1PEsDKuaA7MC0wQYjgRosk7Va1mIcymIYKtRoHBrc0C/Ra/Vq92Bq4DWTLgOvxR5z5lYti6+avPE1Herm/quvjt+Tl5CXgvtmNm6td7XhsUu9OZ5I/dIJAEzJEBauSuX2JdlwTJtLnu/OR9Ff0sU1xhpB8rj1Fllmp1X6NMMqZ39khIcE2artzernAezZ+iOo0mPFHGAP+QKxNiD2rje7pOdviB+I2b5XIWLuq+JvIOPWAPqVteNww7twMuDhBzHNM20NlzTuwGd60gAAyDcgySC0g67naHfyW+O+phljszo9nGgYWi0XikzTjlBPvKtmqow/ZwZAaG5RaC0SBycL+s+ammo0Q0kt4XLQeQcInylYvy9my8LROCNR2U4PxO8iZ+YlOOBmzo5FoP6FSUOo02yd5B8gR8yUnO/7rejj/wCKAHkETTa4jkgkAUKNjWaFSkRCYMqgFLwlEgydIQrYUzI3qRTZAAT2Sl5CqszNIkiRq0wRzB4prDvcBFQtzSQCIGcATIbuMajkdyfTWJw4e2HeYIsQRoWncQkUOqh22bOBq8iw/wD6NVqytBax7peWyDlyh0axuneRznTSu2tE4Kv+EH0e0/RXj/yX7Iyf4v8ARlA+I/hb83/2Ru0PkUYbqd3hH9aIleqjymXOzbv9fR/7nzDlpoqF1QtA8LAM0jV5gtA8gJP4281lOz1fLiqLgC4hwIaNSctgPMrWMO1waA85nAeI7id8cBOnKFw8j2v0d3H9P9jqj18OSZCflBcx0hMbAARlBzgBJIAGpNgPMpunXDgct+Bghp8nRccxKADKYrYhrbE33AXcfJouldy4/E6P4WWHVx8R6R5Jws90AVmPoGrTLfhzfeAJjXQGOh6jcuIxWx4c8kQ0mfhcQLmfhLTHqtBxNSLRM+ygd0tJpr0Z2kxHYPZQpUGMcQ6L3FhJJsN2quWsSKLLDyHyTwChstIGVDKlBGUhldXrTaN/ylQcTS8M2Ba5rwSJAyODtBfQEdVNLUMqozJdB2ZocNCJTmRMdmUw2k1jTPdwy4g2Agf7S2+9S4Umg22lAhkN4Wkek6eUIMqOmHN6tuOo1HuOadhcvj9twHEUWhwFs7iYP4QN3OVcY6t6ki8kwt0dUEpUHYXbbMUXSMlVomWO1HHnFrGdQrtgIBk5uEAA+RvBPopqXL0yppUtocQTH7a3fI5FrgfkgpKJCJGgkASJGiTAJJKUUkoAZxNAPbDvMEWII0LTuI4qLiy2pmo1QYe0gXs8R4spGjhrHC4tMTXKPXpBwhwkSD5EGQRwIKaEcVtNs9Tw2E/6eYl1ZhJcQTAbUAFgBFyuPBt/Mf6WLu9tsV/p3MeIOdhYdzhOg4OANxwuLTGftqa+c+oA+i78NNzt/ZwZpSrS+jQ9m+wqWajWa0gto0yZJymo5gu0cmyTul44FdYHLndmcUThqIDXQGAFxsLcJufSOaujh8x8TnR90HKOpbc+sclx2235OyEkvBI7zXeRqBc+UcU2DUduDBz8T/QeEerk5SohohoAHAAAegTgCgsQ6g0kEgEjQm8eXA804jhHCAEwihLhFCAIGLb4vRMlil4ikZlMFqohjmDZr0UoBNYQap9SykEEZCCNAyvqU4MJynh5EypFSkClMZAgJ7FoZY1rahEmagzRFvAGscQeMGmOgUlRsU0Sx5dlyO1jUPGTKeALiw/yhVG3OONPCEAwaj2s6Xc72bHVEz2aQVXVNlniu0qBa5rq1JsgtJ7xgIkRxWT1WZSW5muykiWkFpgxII1BSaz82oUZmEDfhLhO4ER6EL08eL+n6ezzcmX+p7Wi72br5MVScXhgDvE5xgZYOYEniLdVqtOoHAFpBBEggyCORCxNlODMknmVoH2eY57mVGOuxhaWngXZpHlaep4rHk49rt9GvGvT6/Z18oIkFwHeLRIIJAEggiTACSSk96JLZGYCSJEgcSNUw+q8khrAB957hHmGtknrlQA84qLicU1tnOAJ0H7x8mi56BLp03CS52bkGhrR5C59SUQogTlAE3MACTxMapiOY2k7PdiGWDoAIh0NNywhzATqMsQ6JDjfjyH/ALTqXjN/NkaOpDifQFahXpS0+Sg9wtZtpeDK4Tfkg7O4c0KDGPFQkC7gA4TJJgNJcBe1tF0LaoABJAnSbdL7+Saw1PwhPmmCIIBHAiR6LNmiHglAqI3s9g+EFn4HOZ7NIBT9Rrj8LgPNuYH0I+aQx4FGoofUGrWu5tcQf9rhH5k7VxAb8UxxDXEdSAY6pDHUE3RxLH/A5rvwuB+ScQAiq2QQFHpYe9xZS0E9i0Ja2NEEaCQwkSBRJiDQlJJQlACMXQ7ym9htma5s8JBE9Nei4n7QcYSaFMkEhrnuymRmMNtylr13GZZbtW7/AFlUAmGugDhm8bgOWdzz1W/HW7MOQ9QUld3jpt5lx8mt/wDJzU/KiMM1nfwsa3q4lx9gxSZXoo89jIvWJ+4wDq8yfZrfVansHg8mEDjrUc5/QeFv9M9VluDaTJGr3mPZjfYD1W2YHDCnTZTGjGNb6ABcnJr8Uvs6uNP5N/RIQRSguE7xaj1McxpiZd91oL3dWtkjqnGUvDDjmmZJAEzugDRHTpBohoDQNwAA9AkIRRql0ywt4Zi2T0aTCadg83xve4cAcjfRsE9SVKKJMBqlQa0QxoaODQAPZGUtEQgBshEWpcIQmIr6wOY+iRkUiu25ScqokaDfZTwFFyqaAkxoIBGEcI4SGAI0EEhjdXDtd8TWujTMAY8pQrUc2jnNI3tI9wQQeoTqCAIvdVRo9rvxsg/7mkD8qdrVS0Wa534csjn4iPZOoIAintFg+Iln/ca5g9XAA+qfBnRLTdaiHCHC3IkHoQZCAAiKZODI+GpUHIkPH5wXe6XDg3c50fhBP5o90xBlJJTJxRHxU3jmAHj8hLvyo2Vg4S3jFwQQeYIBCAFly4zbTsTM8VmlrZa4PmRdlNzwbDUtYR/KF1zyud2yxIbhHgx4i1oncSdRzyhy1xtqloyyJOXszrDCA5x/ecXHygAewCe7Hpuqmk0/FUc3pndb0BHoomNdFJwGpGUebiGj5rpNicLmxbOFMOf6DK33I9F31Wk2cErs0jo+y9gW0q7Xmpmp03BzG5fEYPhDjpa2msbl2IKZaU4F5tW69npTCn0OSgiQUFjqJGgkASJGggAkSNBMAoRQlIIAjVqRlNEKcmH0jKYmhptOdFKARUmQEtIEgoQhGggYEEaCACRoIJAEgjQQASCNEmAUIiEpJQAkhIcEsqLTxzHOLWHMW/EWgloP3S4eEO/hmeSYiNV7NYPhaWn/AOsuZ7NIB9Fwm17ZvmNRpLe7fmDgMuYVGeERmmDxMAXy27urgC8nvnZmzamBlpxuziSah/Ecv8IUbHYYO8JAyxEQIjhGkclcvT2Ra2tGP4jMXMGV3xSfCdwMfmj0XbfZ2BNR9pcGtaJEwCSSBrExfkrCps9SJ+C3CXZf9sxHRW2GwDcga5rSNwIBA4QN3RbXlbWjGMaTTLim5PNKgYWhl0Lo4FxcB5ZpI9YThxD2kywubuLHAnq10exK5jpJ0o1B/wDVae9xB4OY8EeYIlEkMs0EEEgAiQQQAEEEEwAgiQSACCJBMYaNEgkICMoIJgAIIIIACCCCQAQQQQASBRIJgBEUEEAUe1dQilTAJAdXpNcAYDmkmWu4g8Fbd2GjK0ANFgAIAHAAaBEgmARUCvqUEFSIoYKl09B5IIIYkPNTjUaCRYqUEEE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14" name="AutoShape 6" descr="data:image/jpeg;base64,/9j/4AAQSkZJRgABAQAAAQABAAD/2wCEAAkGBhQSEBQUEBQUFRQUFBUVFRYUFBcVFBcXFxQVGBUXFBUXGyYeFxkjGRgUHy8gIycpLCwsFR4xNTAqNSYrLCkBCQoKDgwOGg8PGiwcHCIsLCwsLCkpKSkpLCkpLCksKSwpKSksLCwsLCkpKSkpLCwpLCwpKSwpKSkpLCksKSkpKf/AABEIAMIBAwMBIgACEQEDEQH/xAAbAAAABwEAAAAAAAAAAAAAAAAAAQIDBAUHBv/EAEEQAAEDAgMFBgMFBwMDBQAAAAEAAhEDIQQSMQZBUWGBBRMicZGhMrHBB1JyotEUQmKCsuHwJJLCI3PSFRYzY6P/xAAZAQADAQEBAAAAAAAAAAAAAAAAAQIDBAX/xAAmEQADAAICAgICAQUAAAAAAAAAAQIDEQQSITFBUSJxQhMjMmGB/9oADAMBAAIRAxEAPwDcFzeN2yZTxjaJNPu8p7x5ddjxm8J3bgI/i5LpFkW23Zr6eMqEtIbWfNM/eMNLo6mFthmaemY5qqVtGuNdIkXB0RqL2U1woUg8Q4U2BwOoIaJHqpSyZqgIIIEpDAgiLghKADQQQQAEFxe0e2Zp4qkylUAYx8VxkJ0cJvF7T8O9dbgsY2rTbUpmWuEgwR7FXUOUm/kibVNpfA+ggqXaLaZuENIOY5/eE6WgDLPmbiyUy6ekVVKVtl0giJQzBSMNBCUEAAlcn2Xtu2tjXUg4d04AUjkcHF8CZ5fF7c11FcS1wBuQQPMiyy/YfsV5x5ktIwrnZyCYJIe0ZLX8Q3wtscy5psxyVSqUjVEFC7W7TbQovqGCWtJDS4NLiBMCU32B2wMTQbVgNJmW5g6IJHvE34rPq9dvg07LevksUEEFJQEEEEABBJqPDQSTAAJJO4DUrkqG3Adju7D6f7OQAHQ4HMQIuRrmtGkb1cw63oirU62degggoLAiJjVGCuS+0Ptl1GiymwgGsXNdYGWBsOFxb4hfkqiez0TddVs6tjwQC0gg3BBkHyKC4TZk404WmaLmin4g0ZGmwe4axe8lGtHi09bRmsu1vTO4qVIXI7ddkvxApFsDu3GCd+Yf2C7AM/zVVvbQMNG4zPmNFEPT8F2tz5JGHc8gF2+9ufmVIHX0UXsmoXMveDHSBCnKWUvQiR/hSgByRosoSGM43GNpU3VHmGsaXHpw5qF2FtDTxbXGnmBYQHBwuJmDbjB9Fzv2idsVKIZSZAZVY4PkB03aIvprqFyuzu0FXDvDKbhle9uYFrTIkDWJ0PuumMPaN/JzXm63r4NgREpN+PskOceS5zpMm2noObjKpLSJrPIkESJZccRcLRtkGFuBoBwIIaZBBBHidqCuW2+Y99WiWsccrXAkCR8dMjTr6LtKeLLr5XDzgb10ZK7Qkc2Oettk2Vj21FVxxdaXOMVqgEk2ykRHBaz3h/wf3Wbbd9nMpVwWlxNUVKrpIs4vaIEbv1Rx3qg5C3J2GwdVzsE0ucXeOoAXEkwHGLldDnCreyOzmYekKdPMWguPiufE4kgwOfsp4f8A5Cxt7ps2halIMnlPT9UThy9/0R5vP0VTtVi3U8FWcwlrsoAIsRmc1tuGqUrb0OnpbK7HbVAY0YYNddzWF4Nw50EQ06i4nqhs32P3dbEVGuM1Hy6byczj9Vmzca/OKmd+f72dxOkak8FpOyFRzqTXvkksMug38XvaF1ZcfSfBy48nevJSfajW8WHbyqH+n9FJ+y1vgxDuL2N9A4/8gnftHqF+FDGtJPeN3bsj5j2V5s04NwlEQQRTZNoM5RPmodf2upan+7suc4SMTiW02Oe8w1oLnHgAJKAf5ql2zrZcDWMQSGt3fvPaD7ErCVtpG9PSbOZxe2ZOPa9lZ37OC2Rkdlyx4wWxckzB5jgtBoV2va1zTLXAOBG8ESD6LBg6WjmZ9yVuODoFlJjPuMa3duaBuPJdPIhSlo58Fum9jO0jnfslfIC5xpuADRJuIMAciT0WV7J4F1bF0IaS1tRrnkAkNA8QzHdIBWp9pYh7aTy1snK6L78pjdxhcx9m+BfRZWNRpaXuaBpo0H9VOO+sMeSO1o7pBIa5KXMdIlzeFv8AN643b3DVK/cUmsn/AKskjXLYW4fEbTuC7MuG8qg70vxGYR8eVuhhoJG7X94/zclcPT2Z5FtaLag8NaGsYGtGjQIA6AQiUvKiUlik1iKAe2DHI8DxSy3mR6fUIEHcfUJDG8Lhwxsb954p5JvG6fRAE8PQ/wBkAKlFKQHHgfb9UnvOR9CmI4v7S8C+p3BY1zo7ySASBGR1zus1xvwK4TB0nPqs7trnEHRoJPxN4c49VsmPrtNN7SYzMe29plp9Vmn2eYjLjBO+m8ezT8wuzFeof+jjyxu1/s1kpJamRVJ0HWU4AeNvL6lcZ2FV2rBdEfDPuAVPoVmuAI528jvhQe08L48xFjEXm8cNyscFSLWAHW/uVT9EL2wjPD1XKbT7Pd89pe82a4W4FwMXXZwub7Y7TZTeRUeBcwOAm2m6yqN78CyaS8l1RpkAA35nVSGlMdn1c9NrpzTeeImykQoZaBKqtqcA+vhX06UZ3FkSYFntJv5BWblGxGKyQTx6Dfc7hZEvT2FLa0Y5T7Pe+r3VIZ3hxaALTkkmJ5NK1/sTA91h6TCIc1jQ7f4soze6zXZAkdoNc4EQarjO6WuF+pWpU6k6Lpz1vSObBOtsre2XAwyNDPsrDCwWNIEW+VlA7Qw57z8UAewurPC0srA06gLnfo3XthyofaddndPFQBwyOcWuGYENE3HnCnkKF2nQBpPBEjKR62SXsp+jOfs5wbKmJqd41rmspiA4AiZpwYO+xWphy5rZzsNlIvdTaGkwN+6d0q/a+B4vrHU7lplrtWzPFPWSP2rXhuWPi9rhJ7GHgIjQ68ZQ7VpE5XC8Wjz3qVgcNkbEzJngo+Cv5EgNVR25tHRoTTfULKjmEthpdlmQ1xAHEeyuJWRbbY3PjqkaBwZ0YyD+afVaYYV15IzW4nwS9je2AzFZq1XK0tIdnz+InS8WM3kxv4rSaWHpioXggucBvnTePX3WL4OgalanTH75Df8Ac5rR/wAltzcO0RbQQLmwtYcNB6LTkpbTM+M9poV3o4j1QQ7sc/U/qguQ6xZK4Kr9pDhVtTaac6Xzx5zE9I+a6DabaL9kY2Wl5eXRfKBEcBO/+6yzH4g1KjnhrGBxnK3MQJ1iTvN+q7OPiTW6Xg5M+Rp6lm00Max7WuaZDmhwjWCJFgnHPO4E+kfNZtsrtXW/aKVJ78zCW0spAAbYZcuUCCPD0K0pYZMbh6NseRWtiCTG4e/6JJaePpZOJn49JDQddM0agHWJ9fJZmhEdhg8g3gSJky7TQz8MjrA3a0PZXYVNlcOY0NNwbaiDbl0XUY2chIsbX6hU7SQZBurT8Gdey2oniIP+aHf/AJonwmqTA5jc17D14zx5pdweLeuYQPzfPzUGgp9MHUA+aUiY8ESDI4hGgBrGYxlJhfUOVo1OupgWHNZVtf2jSq4gvoue4OF5YQARa3EELutvD/oan4qf9bVlLHyXcjH5Wn6rt40rXY4+TT31ND2H2kpCnSwxzh5zQXAZZLi4NF504rsise2Qk4+kOFUR0pg/OVsSy5EpV4NcFNz5EOCi1GhwkxktE2kzY33cBv14J8HPcHwgnd8XX7uvnHDVjtX4R5/RYI2ZW9l4Ud5PI/RXPdKoYy48x8wr2E6JgbFIf5u8p0S2tPGfT6I4RqSxAnfHuPb+6rO1qhzAeKI3aG/AHkrZQe0sPPiEzYdL3TXsVeiL2WQHm8eHQmN4VsOSYwWFyibyQJB3J9zRF9NUMJWkJLLyCR8vRF3nEdd39kKT2uEscCNJDsw+ZRFh4+36JDFh6yPbjsoYfEucH5jUD6gBEZc77Amb3B4LUaoLZIAHX3IMBZZtk+pWxRdlMAUxa8ZbkHgc0yPddGB6o5863Je7EbKlz6WKLhlBccsHNLS5rSN0TJ6LRJVJs0zJhaLRuptnzIk+5KuGlZ5KdUaY5UzocQSUFmaHJfaTRnD03fdqx0c131AWa0XfEODj7w76rXdr8A6thKjWCXDK8Decpkgc4lZHiMK+kXZ2OaXND2hwLSbFuhvqxd/Hr8dHByJ/LZI7IrZMUx3CpRd6Og/0rb1kGy+z37Y5xbUDC0UyZEy0l1xG8fVasahcRlPhBMkakg/COUzJ5RzGXJabRtxk0mKLu80Jyg3I/ejUAzpOp6J5JCUuU6hFenmaRxCqXUCHZd9vdXKQaALs0XTT0S1sLDsytAO5OIIkhiH0/ukAzJsCD+LigK4kA2J9Dxynf80olIcUAUm3TC7A1MomCxx8g8SeiyNr4Lp3vHu1gHutvLi2ZOZsaRLvL+Ie/msl21qA4yqWxBqUtPKkPouzj1/H/pycif5f8LLYjsuqcXSq5Hd3mc7PHhgMLLnQHMIjVadnz6EgA3I/ejUA8AdfTiuZ2HcTgaYBIAe+TcE+Nxhp9JPTXTp8yxzV2r9GuGes/selM4miHC82k2R96Imbcr/JKbUnQHqCPmsTb2V+Cw2YydxHVWZPFN94dSAALklwEDebSPdcFtztBncxlGo11KMxyHV0xDvIQR58lrEPJWjK7WOdmggzojXD/Z7Vqv7wEu7oAX0Ged3ONY5Lte7ERqOZJ+anJHSteysd952KzJIrA6SfIGPWIRtYBoAPIQjUFhOcdwnqAP19lym3XaE4YCnVp2eM7RUaXEXAgT4gHRb9FcbU4nJgq7hr3ZaPN0NHzWPveHEh17A30uTHyK6uPj3+X0c2fJr8fs6nYfHOGJg1A1jmnPmc0C3wxm3z7ErR+6tqT5n9FhwIDgANQTblH6hbJ2CSMJQ7x0nu2SSb+ICBPG4Crkz57E8avHUerNDRYCTYCQC48JPr0KohgQ6oSRJc6SfMxadABoFZ45pOVzgA6Dzygmw1idJI4DgFGLFzI3os/wBmj4THKLen6JzPHxW57vXd1S6LIa2eA+ScAUmgQKCMBEkAy564D7SWf9Si/i17T0II/qK7urTJGscYg/MfRcttTs4azbPg5gZc3MR4YgGRA5cZK1xV1rZllntOjm/s0xEVSwmzqJabkHwOaLEaaFafT0AFgLADQDkuA2V2c7mvLi4uGaDENyne2N/EG9+YJ7umCnlap7QsSaWmSmpQTLSlgrE2HJQRBBABokT3gAkkADUkwB5lNUMbTfPdvY6NcrgfknphtDpCQ5qWUgpAMVWrMdo9mqtXE1Mrmm7CS4umbETzgA8LjjC1CrYE/UCeAk2ubdVT1cOZ8RBdYuI0kxMctw5ALSKc+jO5TXkh7IYB1Kg1jy4kEneG3P7sG41N730C6NrRMwJ4wJUXC0mlmUweI62UgAsH7zhPm4D5u+fmpp7ZUrSJIcjDk1TeCJBkcktIZRbd18uCfBjM5jemaSPQLLAQ7oSNb2MahaN9otWMKwferN9mP/ss1wzvD5lx9XuK7+P4g4OR5osuy+16lAkUqr2iZLQ8kX/hNvZa72bXc+jSc/4nU2OdHEtBPzWI0RLn83Afkb9SVuFFmVrW/daG+gAWfJ14NONvbHsyGZN5kReuQ7DnftDxOXB5fv1WDoJd/wAQsvpGXPPMD0aD83FbJ2v2XTxNPu6sxIILYDmkbwSOBI6rGMSAHQ2YNUxxyhxcJ/laAu3j0uujh5CfbY/QpZ6oaNTlaPN7o+gW2UaUxLYawxTG+wjMRp5cr77cVsfszRq06dZ7XFwJJv4HkOdlBaRfKAL6Xi8Fd2HLHPap6XwbYIcrb+SL2hR/e8hHVMUMKXXEWN1ZOaCIOiFOmGiAsNm3XyLQQRpFAhBBBICOWqPjKcsPr7qZCgY6n4un6qkJlf3A5i4MtMERvHO36qxwmJBhriM8E6ETB1HsSJtKj5U/haIdZwmIcNxBG8Eaa+54qmRJMASgEzRrnMWPEOuQR8LmzqDuIkSPoVIUGgSNBVW0/aDqOFe9hh3haCN2ZwE+kpyuz0Kn1Wyl+0PGuaykxps4vJ4HLlj+orlOx8a8YillN+8YPVwBHkQVE7R7TrVoz1XuAMgOOYehUWk57XBzX5S0yC0FpnkZsvUiHMdTy7tVfY24ooWdbLdvVjiqTH1Hua85SHOLhGU7j0Wg4nEBjC43jQDUk2a0cySB1Xn5MbxvR6GPIsi2Rca0PkT/APGWkiLFxHhk8QDmjm0qLl/z0Vg6jDDYAnxOgz4jd1zr+gChQpRVDmDb4/X5KfCiYWmc0xZTJSY0NVaZPwmDrpIP4hv9QeaIVdA6A4zAmZjgbTxTpKbqsDhBAIO4pDIPbPY1PEsDKuaA7MC0wQYjgRosk7Va1mIcymIYKtRoHBrc0C/Ra/Vq92Bq4DWTLgOvxR5z5lYti6+avPE1Herm/quvjt+Tl5CXgvtmNm6td7XhsUu9OZ5I/dIJAEzJEBauSuX2JdlwTJtLnu/OR9Ff0sU1xhpB8rj1Fllmp1X6NMMqZ39khIcE2artzernAezZ+iOo0mPFHGAP+QKxNiD2rje7pOdviB+I2b5XIWLuq+JvIOPWAPqVteNww7twMuDhBzHNM20NlzTuwGd60gAAyDcgySC0g67naHfyW+O+phljszo9nGgYWi0XikzTjlBPvKtmqow/ZwZAaG5RaC0SBycL+s+ammo0Q0kt4XLQeQcInylYvy9my8LROCNR2U4PxO8iZ+YlOOBmzo5FoP6FSUOo02yd5B8gR8yUnO/7rejj/wCKAHkETTa4jkgkAUKNjWaFSkRCYMqgFLwlEgydIQrYUzI3qRTZAAT2Sl5CqszNIkiRq0wRzB4prDvcBFQtzSQCIGcATIbuMajkdyfTWJw4e2HeYIsQRoWncQkUOqh22bOBq8iw/wD6NVqytBax7peWyDlyh0axuneRznTSu2tE4Kv+EH0e0/RXj/yX7Iyf4v8ARlA+I/hb83/2Ru0PkUYbqd3hH9aIleqjymXOzbv9fR/7nzDlpoqF1QtA8LAM0jV5gtA8gJP4281lOz1fLiqLgC4hwIaNSctgPMrWMO1waA85nAeI7id8cBOnKFw8j2v0d3H9P9jqj18OSZCflBcx0hMbAARlBzgBJIAGpNgPMpunXDgct+Bghp8nRccxKADKYrYhrbE33AXcfJouldy4/E6P4WWHVx8R6R5Jws90AVmPoGrTLfhzfeAJjXQGOh6jcuIxWx4c8kQ0mfhcQLmfhLTHqtBxNSLRM+ygd0tJpr0Z2kxHYPZQpUGMcQ6L3FhJJsN2quWsSKLLDyHyTwChstIGVDKlBGUhldXrTaN/ylQcTS8M2Ba5rwSJAyODtBfQEdVNLUMqozJdB2ZocNCJTmRMdmUw2k1jTPdwy4g2Agf7S2+9S4Umg22lAhkN4Wkek6eUIMqOmHN6tuOo1HuOadhcvj9twHEUWhwFs7iYP4QN3OVcY6t6ki8kwt0dUEpUHYXbbMUXSMlVomWO1HHnFrGdQrtgIBk5uEAA+RvBPopqXL0yppUtocQTH7a3fI5FrgfkgpKJCJGgkASJGiTAJJKUUkoAZxNAPbDvMEWII0LTuI4qLiy2pmo1QYe0gXs8R4spGjhrHC4tMTXKPXpBwhwkSD5EGQRwIKaEcVtNs9Tw2E/6eYl1ZhJcQTAbUAFgBFyuPBt/Mf6WLu9tsV/p3MeIOdhYdzhOg4OANxwuLTGftqa+c+oA+i78NNzt/ZwZpSrS+jQ9m+wqWajWa0gto0yZJymo5gu0cmyTul44FdYHLndmcUThqIDXQGAFxsLcJufSOaujh8x8TnR90HKOpbc+sclx2235OyEkvBI7zXeRqBc+UcU2DUduDBz8T/QeEerk5SohohoAHAAAegTgCgsQ6g0kEgEjQm8eXA804jhHCAEwihLhFCAIGLb4vRMlil4ikZlMFqohjmDZr0UoBNYQap9SykEEZCCNAyvqU4MJynh5EypFSkClMZAgJ7FoZY1rahEmagzRFvAGscQeMGmOgUlRsU0Sx5dlyO1jUPGTKeALiw/yhVG3OONPCEAwaj2s6Xc72bHVEz2aQVXVNlniu0qBa5rq1JsgtJ7xgIkRxWT1WZSW5muykiWkFpgxII1BSaz82oUZmEDfhLhO4ER6EL08eL+n6ezzcmX+p7Wi72br5MVScXhgDvE5xgZYOYEniLdVqtOoHAFpBBEggyCORCxNlODMknmVoH2eY57mVGOuxhaWngXZpHlaep4rHk49rt9GvGvT6/Z18oIkFwHeLRIIJAEggiTACSSk96JLZGYCSJEgcSNUw+q8khrAB957hHmGtknrlQA84qLicU1tnOAJ0H7x8mi56BLp03CS52bkGhrR5C59SUQogTlAE3MACTxMapiOY2k7PdiGWDoAIh0NNywhzATqMsQ6JDjfjyH/ALTqXjN/NkaOpDifQFahXpS0+Sg9wtZtpeDK4Tfkg7O4c0KDGPFQkC7gA4TJJgNJcBe1tF0LaoABJAnSbdL7+Saw1PwhPmmCIIBHAiR6LNmiHglAqI3s9g+EFn4HOZ7NIBT9Rrj8LgPNuYH0I+aQx4FGoofUGrWu5tcQf9rhH5k7VxAb8UxxDXEdSAY6pDHUE3RxLH/A5rvwuB+ScQAiq2QQFHpYe9xZS0E9i0Ja2NEEaCQwkSBRJiDQlJJQlACMXQ7ym9htma5s8JBE9Nei4n7QcYSaFMkEhrnuymRmMNtylr13GZZbtW7/AFlUAmGugDhm8bgOWdzz1W/HW7MOQ9QUld3jpt5lx8mt/wDJzU/KiMM1nfwsa3q4lx9gxSZXoo89jIvWJ+4wDq8yfZrfVansHg8mEDjrUc5/QeFv9M9VluDaTJGr3mPZjfYD1W2YHDCnTZTGjGNb6ABcnJr8Uvs6uNP5N/RIQRSguE7xaj1McxpiZd91oL3dWtkjqnGUvDDjmmZJAEzugDRHTpBohoDQNwAA9AkIRRql0ywt4Zi2T0aTCadg83xve4cAcjfRsE9SVKKJMBqlQa0QxoaODQAPZGUtEQgBshEWpcIQmIr6wOY+iRkUiu25ScqokaDfZTwFFyqaAkxoIBGEcI4SGAI0EEhjdXDtd8TWujTMAY8pQrUc2jnNI3tI9wQQeoTqCAIvdVRo9rvxsg/7mkD8qdrVS0Wa534csjn4iPZOoIAintFg+Iln/ca5g9XAA+qfBnRLTdaiHCHC3IkHoQZCAAiKZODI+GpUHIkPH5wXe6XDg3c50fhBP5o90xBlJJTJxRHxU3jmAHj8hLvyo2Vg4S3jFwQQeYIBCAFly4zbTsTM8VmlrZa4PmRdlNzwbDUtYR/KF1zyud2yxIbhHgx4i1oncSdRzyhy1xtqloyyJOXszrDCA5x/ecXHygAewCe7Hpuqmk0/FUc3pndb0BHoomNdFJwGpGUebiGj5rpNicLmxbOFMOf6DK33I9F31Wk2cErs0jo+y9gW0q7Xmpmp03BzG5fEYPhDjpa2msbl2IKZaU4F5tW69npTCn0OSgiQUFjqJGgkASJGggAkSNBMAoRQlIIAjVqRlNEKcmH0jKYmhptOdFKARUmQEtIEgoQhGggYEEaCACRoIJAEgjQQASCNEmAUIiEpJQAkhIcEsqLTxzHOLWHMW/EWgloP3S4eEO/hmeSYiNV7NYPhaWn/AOsuZ7NIB9Fwm17ZvmNRpLe7fmDgMuYVGeERmmDxMAXy27urgC8nvnZmzamBlpxuziSah/Ecv8IUbHYYO8JAyxEQIjhGkclcvT2Ra2tGP4jMXMGV3xSfCdwMfmj0XbfZ2BNR9pcGtaJEwCSSBrExfkrCps9SJ+C3CXZf9sxHRW2GwDcga5rSNwIBA4QN3RbXlbWjGMaTTLim5PNKgYWhl0Lo4FxcB5ZpI9YThxD2kywubuLHAnq10exK5jpJ0o1B/wDVae9xB4OY8EeYIlEkMs0EEEgAiQQQAEEEEwAgiQSACCJBMYaNEgkICMoIJgAIIIIACCCCQAQQQQASBRIJgBEUEEAUe1dQilTAJAdXpNcAYDmkmWu4g8Fbd2GjK0ANFgAIAHAAaBEgmARUCvqUEFSIoYKl09B5IIIYkPNTjUaCRYqUEEE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16" name="AutoShape 8" descr="data:image/jpeg;base64,/9j/4AAQSkZJRgABAQAAAQABAAD/2wCEAAkGBhQSEBQUEBQUFRQUFBUVFRYUFBcVFBcXFxQVGBUXFBUXGyYeFxkjGRgUHy8gIycpLCwsFR4xNTAqNSYrLCkBCQoKDgwOGg8PGiwcHCIsLCwsLCkpKSkpLCkpLCksKSwpKSksLCwsLCkpKSkpLCwpLCwpKSwpKSkpLCksKSkpKf/AABEIAMIBAwMBIgACEQEDEQH/xAAbAAAABwEAAAAAAAAAAAAAAAAAAQIDBAUHBv/EAEEQAAEDAgMFBgMFBwMDBQAAAAEAAhEDIQQSMQZBUWGBBRMicZGhMrHBB1JyotEUQmKCsuHwJJLCI3PSFRYzY6P/xAAZAQADAQEBAAAAAAAAAAAAAAAAAQIDBAX/xAAmEQADAAICAgICAQUAAAAAAAAAAQIDEQQSITFBUSJxQhMjMmGB/9oADAMBAAIRAxEAPwDcFzeN2yZTxjaJNPu8p7x5ddjxm8J3bgI/i5LpFkW23Zr6eMqEtIbWfNM/eMNLo6mFthmaemY5qqVtGuNdIkXB0RqL2U1woUg8Q4U2BwOoIaJHqpSyZqgIIIEpDAgiLghKADQQQQAEFxe0e2Zp4qkylUAYx8VxkJ0cJvF7T8O9dbgsY2rTbUpmWuEgwR7FXUOUm/kibVNpfA+ggqXaLaZuENIOY5/eE6WgDLPmbiyUy6ekVVKVtl0giJQzBSMNBCUEAAlcn2Xtu2tjXUg4d04AUjkcHF8CZ5fF7c11FcS1wBuQQPMiyy/YfsV5x5ktIwrnZyCYJIe0ZLX8Q3wtscy5psxyVSqUjVEFC7W7TbQovqGCWtJDS4NLiBMCU32B2wMTQbVgNJmW5g6IJHvE34rPq9dvg07LevksUEEFJQEEEEABBJqPDQSTAAJJO4DUrkqG3Adju7D6f7OQAHQ4HMQIuRrmtGkb1cw63oirU62degggoLAiJjVGCuS+0Ptl1GiymwgGsXNdYGWBsOFxb4hfkqiez0TddVs6tjwQC0gg3BBkHyKC4TZk404WmaLmin4g0ZGmwe4axe8lGtHi09bRmsu1vTO4qVIXI7ddkvxApFsDu3GCd+Yf2C7AM/zVVvbQMNG4zPmNFEPT8F2tz5JGHc8gF2+9ufmVIHX0UXsmoXMveDHSBCnKWUvQiR/hSgByRosoSGM43GNpU3VHmGsaXHpw5qF2FtDTxbXGnmBYQHBwuJmDbjB9Fzv2idsVKIZSZAZVY4PkB03aIvprqFyuzu0FXDvDKbhle9uYFrTIkDWJ0PuumMPaN/JzXm63r4NgREpN+PskOceS5zpMm2noObjKpLSJrPIkESJZccRcLRtkGFuBoBwIIaZBBBHidqCuW2+Y99WiWsccrXAkCR8dMjTr6LtKeLLr5XDzgb10ZK7Qkc2Oettk2Vj21FVxxdaXOMVqgEk2ykRHBaz3h/wf3Wbbd9nMpVwWlxNUVKrpIs4vaIEbv1Rx3qg5C3J2GwdVzsE0ucXeOoAXEkwHGLldDnCreyOzmYekKdPMWguPiufE4kgwOfsp4f8A5Cxt7ps2halIMnlPT9UThy9/0R5vP0VTtVi3U8FWcwlrsoAIsRmc1tuGqUrb0OnpbK7HbVAY0YYNddzWF4Nw50EQ06i4nqhs32P3dbEVGuM1Hy6byczj9Vmzca/OKmd+f72dxOkak8FpOyFRzqTXvkksMug38XvaF1ZcfSfBy48nevJSfajW8WHbyqH+n9FJ+y1vgxDuL2N9A4/8gnftHqF+FDGtJPeN3bsj5j2V5s04NwlEQQRTZNoM5RPmodf2upan+7suc4SMTiW02Oe8w1oLnHgAJKAf5ql2zrZcDWMQSGt3fvPaD7ErCVtpG9PSbOZxe2ZOPa9lZ37OC2Rkdlyx4wWxckzB5jgtBoV2va1zTLXAOBG8ESD6LBg6WjmZ9yVuODoFlJjPuMa3duaBuPJdPIhSlo58Fum9jO0jnfslfIC5xpuADRJuIMAciT0WV7J4F1bF0IaS1tRrnkAkNA8QzHdIBWp9pYh7aTy1snK6L78pjdxhcx9m+BfRZWNRpaXuaBpo0H9VOO+sMeSO1o7pBIa5KXMdIlzeFv8AN643b3DVK/cUmsn/AKskjXLYW4fEbTuC7MuG8qg70vxGYR8eVuhhoJG7X94/zclcPT2Z5FtaLag8NaGsYGtGjQIA6AQiUvKiUlik1iKAe2DHI8DxSy3mR6fUIEHcfUJDG8Lhwxsb954p5JvG6fRAE8PQ/wBkAKlFKQHHgfb9UnvOR9CmI4v7S8C+p3BY1zo7ySASBGR1zus1xvwK4TB0nPqs7trnEHRoJPxN4c49VsmPrtNN7SYzMe29plp9Vmn2eYjLjBO+m8ezT8wuzFeof+jjyxu1/s1kpJamRVJ0HWU4AeNvL6lcZ2FV2rBdEfDPuAVPoVmuAI528jvhQe08L48xFjEXm8cNyscFSLWAHW/uVT9EL2wjPD1XKbT7Pd89pe82a4W4FwMXXZwub7Y7TZTeRUeBcwOAm2m6yqN78CyaS8l1RpkAA35nVSGlMdn1c9NrpzTeeImykQoZaBKqtqcA+vhX06UZ3FkSYFntJv5BWblGxGKyQTx6Dfc7hZEvT2FLa0Y5T7Pe+r3VIZ3hxaALTkkmJ5NK1/sTA91h6TCIc1jQ7f4soze6zXZAkdoNc4EQarjO6WuF+pWpU6k6Lpz1vSObBOtsre2XAwyNDPsrDCwWNIEW+VlA7Qw57z8UAewurPC0srA06gLnfo3XthyofaddndPFQBwyOcWuGYENE3HnCnkKF2nQBpPBEjKR62SXsp+jOfs5wbKmJqd41rmspiA4AiZpwYO+xWphy5rZzsNlIvdTaGkwN+6d0q/a+B4vrHU7lplrtWzPFPWSP2rXhuWPi9rhJ7GHgIjQ68ZQ7VpE5XC8Wjz3qVgcNkbEzJngo+Cv5EgNVR25tHRoTTfULKjmEthpdlmQ1xAHEeyuJWRbbY3PjqkaBwZ0YyD+afVaYYV15IzW4nwS9je2AzFZq1XK0tIdnz+InS8WM3kxv4rSaWHpioXggucBvnTePX3WL4OgalanTH75Df8Ac5rR/wAltzcO0RbQQLmwtYcNB6LTkpbTM+M9poV3o4j1QQ7sc/U/qguQ6xZK4Kr9pDhVtTaac6Xzx5zE9I+a6DabaL9kY2Wl5eXRfKBEcBO/+6yzH4g1KjnhrGBxnK3MQJ1iTvN+q7OPiTW6Xg5M+Rp6lm00Max7WuaZDmhwjWCJFgnHPO4E+kfNZtsrtXW/aKVJ78zCW0spAAbYZcuUCCPD0K0pYZMbh6NseRWtiCTG4e/6JJaePpZOJn49JDQddM0agHWJ9fJZmhEdhg8g3gSJky7TQz8MjrA3a0PZXYVNlcOY0NNwbaiDbl0XUY2chIsbX6hU7SQZBurT8Gdey2oniIP+aHf/AJonwmqTA5jc17D14zx5pdweLeuYQPzfPzUGgp9MHUA+aUiY8ESDI4hGgBrGYxlJhfUOVo1OupgWHNZVtf2jSq4gvoue4OF5YQARa3EELutvD/oan4qf9bVlLHyXcjH5Wn6rt40rXY4+TT31ND2H2kpCnSwxzh5zQXAZZLi4NF504rsise2Qk4+kOFUR0pg/OVsSy5EpV4NcFNz5EOCi1GhwkxktE2kzY33cBv14J8HPcHwgnd8XX7uvnHDVjtX4R5/RYI2ZW9l4Ud5PI/RXPdKoYy48x8wr2E6JgbFIf5u8p0S2tPGfT6I4RqSxAnfHuPb+6rO1qhzAeKI3aG/AHkrZQe0sPPiEzYdL3TXsVeiL2WQHm8eHQmN4VsOSYwWFyibyQJB3J9zRF9NUMJWkJLLyCR8vRF3nEdd39kKT2uEscCNJDsw+ZRFh4+36JDFh6yPbjsoYfEucH5jUD6gBEZc77Amb3B4LUaoLZIAHX3IMBZZtk+pWxRdlMAUxa8ZbkHgc0yPddGB6o5863Je7EbKlz6WKLhlBccsHNLS5rSN0TJ6LRJVJs0zJhaLRuptnzIk+5KuGlZ5KdUaY5UzocQSUFmaHJfaTRnD03fdqx0c131AWa0XfEODj7w76rXdr8A6thKjWCXDK8Decpkgc4lZHiMK+kXZ2OaXND2hwLSbFuhvqxd/Hr8dHByJ/LZI7IrZMUx3CpRd6Og/0rb1kGy+z37Y5xbUDC0UyZEy0l1xG8fVasahcRlPhBMkakg/COUzJ5RzGXJabRtxk0mKLu80Jyg3I/ejUAzpOp6J5JCUuU6hFenmaRxCqXUCHZd9vdXKQaALs0XTT0S1sLDsytAO5OIIkhiH0/ukAzJsCD+LigK4kA2J9Dxynf80olIcUAUm3TC7A1MomCxx8g8SeiyNr4Lp3vHu1gHutvLi2ZOZsaRLvL+Ie/msl21qA4yqWxBqUtPKkPouzj1/H/pycif5f8LLYjsuqcXSq5Hd3mc7PHhgMLLnQHMIjVadnz6EgA3I/ejUA8AdfTiuZ2HcTgaYBIAe+TcE+Nxhp9JPTXTp8yxzV2r9GuGes/selM4miHC82k2R96Imbcr/JKbUnQHqCPmsTb2V+Cw2YydxHVWZPFN94dSAALklwEDebSPdcFtztBncxlGo11KMxyHV0xDvIQR58lrEPJWjK7WOdmggzojXD/Z7Vqv7wEu7oAX0Ged3ONY5Lte7ERqOZJ+anJHSteysd952KzJIrA6SfIGPWIRtYBoAPIQjUFhOcdwnqAP19lym3XaE4YCnVp2eM7RUaXEXAgT4gHRb9FcbU4nJgq7hr3ZaPN0NHzWPveHEh17A30uTHyK6uPj3+X0c2fJr8fs6nYfHOGJg1A1jmnPmc0C3wxm3z7ErR+6tqT5n9FhwIDgANQTblH6hbJ2CSMJQ7x0nu2SSb+ICBPG4Crkz57E8avHUerNDRYCTYCQC48JPr0KohgQ6oSRJc6SfMxadABoFZ45pOVzgA6Dzygmw1idJI4DgFGLFzI3os/wBmj4THKLen6JzPHxW57vXd1S6LIa2eA+ScAUmgQKCMBEkAy564D7SWf9Si/i17T0II/qK7urTJGscYg/MfRcttTs4azbPg5gZc3MR4YgGRA5cZK1xV1rZllntOjm/s0xEVSwmzqJabkHwOaLEaaFafT0AFgLADQDkuA2V2c7mvLi4uGaDENyne2N/EG9+YJ7umCnlap7QsSaWmSmpQTLSlgrE2HJQRBBABokT3gAkkADUkwB5lNUMbTfPdvY6NcrgfknphtDpCQ5qWUgpAMVWrMdo9mqtXE1Mrmm7CS4umbETzgA8LjjC1CrYE/UCeAk2ubdVT1cOZ8RBdYuI0kxMctw5ALSKc+jO5TXkh7IYB1Kg1jy4kEneG3P7sG41N730C6NrRMwJ4wJUXC0mlmUweI62UgAsH7zhPm4D5u+fmpp7ZUrSJIcjDk1TeCJBkcktIZRbd18uCfBjM5jemaSPQLLAQ7oSNb2MahaN9otWMKwferN9mP/ss1wzvD5lx9XuK7+P4g4OR5osuy+16lAkUqr2iZLQ8kX/hNvZa72bXc+jSc/4nU2OdHEtBPzWI0RLn83Afkb9SVuFFmVrW/daG+gAWfJ14NONvbHsyGZN5kReuQ7DnftDxOXB5fv1WDoJd/wAQsvpGXPPMD0aD83FbJ2v2XTxNPu6sxIILYDmkbwSOBI6rGMSAHQ2YNUxxyhxcJ/laAu3j0uujh5CfbY/QpZ6oaNTlaPN7o+gW2UaUxLYawxTG+wjMRp5cr77cVsfszRq06dZ7XFwJJv4HkOdlBaRfKAL6Xi8Fd2HLHPap6XwbYIcrb+SL2hR/e8hHVMUMKXXEWN1ZOaCIOiFOmGiAsNm3XyLQQRpFAhBBBICOWqPjKcsPr7qZCgY6n4un6qkJlf3A5i4MtMERvHO36qxwmJBhriM8E6ETB1HsSJtKj5U/haIdZwmIcNxBG8Eaa+54qmRJMASgEzRrnMWPEOuQR8LmzqDuIkSPoVIUGgSNBVW0/aDqOFe9hh3haCN2ZwE+kpyuz0Kn1Wyl+0PGuaykxps4vJ4HLlj+orlOx8a8YillN+8YPVwBHkQVE7R7TrVoz1XuAMgOOYehUWk57XBzX5S0yC0FpnkZsvUiHMdTy7tVfY24ooWdbLdvVjiqTH1Hua85SHOLhGU7j0Wg4nEBjC43jQDUk2a0cySB1Xn5MbxvR6GPIsi2Rca0PkT/APGWkiLFxHhk8QDmjm0qLl/z0Vg6jDDYAnxOgz4jd1zr+gChQpRVDmDb4/X5KfCiYWmc0xZTJSY0NVaZPwmDrpIP4hv9QeaIVdA6A4zAmZjgbTxTpKbqsDhBAIO4pDIPbPY1PEsDKuaA7MC0wQYjgRosk7Va1mIcymIYKtRoHBrc0C/Ra/Vq92Bq4DWTLgOvxR5z5lYti6+avPE1Herm/quvjt+Tl5CXgvtmNm6td7XhsUu9OZ5I/dIJAEzJEBauSuX2JdlwTJtLnu/OR9Ff0sU1xhpB8rj1Fllmp1X6NMMqZ39khIcE2artzernAezZ+iOo0mPFHGAP+QKxNiD2rje7pOdviB+I2b5XIWLuq+JvIOPWAPqVteNww7twMuDhBzHNM20NlzTuwGd60gAAyDcgySC0g67naHfyW+O+phljszo9nGgYWi0XikzTjlBPvKtmqow/ZwZAaG5RaC0SBycL+s+ammo0Q0kt4XLQeQcInylYvy9my8LROCNR2U4PxO8iZ+YlOOBmzo5FoP6FSUOo02yd5B8gR8yUnO/7rejj/wCKAHkETTa4jkgkAUKNjWaFSkRCYMqgFLwlEgydIQrYUzI3qRTZAAT2Sl5CqszNIkiRq0wRzB4prDvcBFQtzSQCIGcATIbuMajkdyfTWJw4e2HeYIsQRoWncQkUOqh22bOBq8iw/wD6NVqytBax7peWyDlyh0axuneRznTSu2tE4Kv+EH0e0/RXj/yX7Iyf4v8ARlA+I/hb83/2Ru0PkUYbqd3hH9aIleqjymXOzbv9fR/7nzDlpoqF1QtA8LAM0jV5gtA8gJP4281lOz1fLiqLgC4hwIaNSctgPMrWMO1waA85nAeI7id8cBOnKFw8j2v0d3H9P9jqj18OSZCflBcx0hMbAARlBzgBJIAGpNgPMpunXDgct+Bghp8nRccxKADKYrYhrbE33AXcfJouldy4/E6P4WWHVx8R6R5Jws90AVmPoGrTLfhzfeAJjXQGOh6jcuIxWx4c8kQ0mfhcQLmfhLTHqtBxNSLRM+ygd0tJpr0Z2kxHYPZQpUGMcQ6L3FhJJsN2quWsSKLLDyHyTwChstIGVDKlBGUhldXrTaN/ylQcTS8M2Ba5rwSJAyODtBfQEdVNLUMqozJdB2ZocNCJTmRMdmUw2k1jTPdwy4g2Agf7S2+9S4Umg22lAhkN4Wkek6eUIMqOmHN6tuOo1HuOadhcvj9twHEUWhwFs7iYP4QN3OVcY6t6ki8kwt0dUEpUHYXbbMUXSMlVomWO1HHnFrGdQrtgIBk5uEAA+RvBPopqXL0yppUtocQTH7a3fI5FrgfkgpKJCJGgkASJGiTAJJKUUkoAZxNAPbDvMEWII0LTuI4qLiy2pmo1QYe0gXs8R4spGjhrHC4tMTXKPXpBwhwkSD5EGQRwIKaEcVtNs9Tw2E/6eYl1ZhJcQTAbUAFgBFyuPBt/Mf6WLu9tsV/p3MeIOdhYdzhOg4OANxwuLTGftqa+c+oA+i78NNzt/ZwZpSrS+jQ9m+wqWajWa0gto0yZJymo5gu0cmyTul44FdYHLndmcUThqIDXQGAFxsLcJufSOaujh8x8TnR90HKOpbc+sclx2235OyEkvBI7zXeRqBc+UcU2DUduDBz8T/QeEerk5SohohoAHAAAegTgCgsQ6g0kEgEjQm8eXA804jhHCAEwihLhFCAIGLb4vRMlil4ikZlMFqohjmDZr0UoBNYQap9SykEEZCCNAyvqU4MJynh5EypFSkClMZAgJ7FoZY1rahEmagzRFvAGscQeMGmOgUlRsU0Sx5dlyO1jUPGTKeALiw/yhVG3OONPCEAwaj2s6Xc72bHVEz2aQVXVNlniu0qBa5rq1JsgtJ7xgIkRxWT1WZSW5muykiWkFpgxII1BSaz82oUZmEDfhLhO4ER6EL08eL+n6ezzcmX+p7Wi72br5MVScXhgDvE5xgZYOYEniLdVqtOoHAFpBBEggyCORCxNlODMknmVoH2eY57mVGOuxhaWngXZpHlaep4rHk49rt9GvGvT6/Z18oIkFwHeLRIIJAEggiTACSSk96JLZGYCSJEgcSNUw+q8khrAB957hHmGtknrlQA84qLicU1tnOAJ0H7x8mi56BLp03CS52bkGhrR5C59SUQogTlAE3MACTxMapiOY2k7PdiGWDoAIh0NNywhzATqMsQ6JDjfjyH/ALTqXjN/NkaOpDifQFahXpS0+Sg9wtZtpeDK4Tfkg7O4c0KDGPFQkC7gA4TJJgNJcBe1tF0LaoABJAnSbdL7+Saw1PwhPmmCIIBHAiR6LNmiHglAqI3s9g+EFn4HOZ7NIBT9Rrj8LgPNuYH0I+aQx4FGoofUGrWu5tcQf9rhH5k7VxAb8UxxDXEdSAY6pDHUE3RxLH/A5rvwuB+ScQAiq2QQFHpYe9xZS0E9i0Ja2NEEaCQwkSBRJiDQlJJQlACMXQ7ym9htma5s8JBE9Nei4n7QcYSaFMkEhrnuymRmMNtylr13GZZbtW7/AFlUAmGugDhm8bgOWdzz1W/HW7MOQ9QUld3jpt5lx8mt/wDJzU/KiMM1nfwsa3q4lx9gxSZXoo89jIvWJ+4wDq8yfZrfVansHg8mEDjrUc5/QeFv9M9VluDaTJGr3mPZjfYD1W2YHDCnTZTGjGNb6ABcnJr8Uvs6uNP5N/RIQRSguE7xaj1McxpiZd91oL3dWtkjqnGUvDDjmmZJAEzugDRHTpBohoDQNwAA9AkIRRql0ywt4Zi2T0aTCadg83xve4cAcjfRsE9SVKKJMBqlQa0QxoaODQAPZGUtEQgBshEWpcIQmIr6wOY+iRkUiu25ScqokaDfZTwFFyqaAkxoIBGEcI4SGAI0EEhjdXDtd8TWujTMAY8pQrUc2jnNI3tI9wQQeoTqCAIvdVRo9rvxsg/7mkD8qdrVS0Wa534csjn4iPZOoIAintFg+Iln/ca5g9XAA+qfBnRLTdaiHCHC3IkHoQZCAAiKZODI+GpUHIkPH5wXe6XDg3c50fhBP5o90xBlJJTJxRHxU3jmAHj8hLvyo2Vg4S3jFwQQeYIBCAFly4zbTsTM8VmlrZa4PmRdlNzwbDUtYR/KF1zyud2yxIbhHgx4i1oncSdRzyhy1xtqloyyJOXszrDCA5x/ecXHygAewCe7Hpuqmk0/FUc3pndb0BHoomNdFJwGpGUebiGj5rpNicLmxbOFMOf6DK33I9F31Wk2cErs0jo+y9gW0q7Xmpmp03BzG5fEYPhDjpa2msbl2IKZaU4F5tW69npTCn0OSgiQUFjqJGgkASJGggAkSNBMAoRQlIIAjVqRlNEKcmH0jKYmhptOdFKARUmQEtIEgoQhGggYEEaCACRoIJAEgjQQASCNEmAUIiEpJQAkhIcEsqLTxzHOLWHMW/EWgloP3S4eEO/hmeSYiNV7NYPhaWn/AOsuZ7NIB9Fwm17ZvmNRpLe7fmDgMuYVGeERmmDxMAXy27urgC8nvnZmzamBlpxuziSah/Ecv8IUbHYYO8JAyxEQIjhGkclcvT2Ra2tGP4jMXMGV3xSfCdwMfmj0XbfZ2BNR9pcGtaJEwCSSBrExfkrCps9SJ+C3CXZf9sxHRW2GwDcga5rSNwIBA4QN3RbXlbWjGMaTTLim5PNKgYWhl0Lo4FxcB5ZpI9YThxD2kywubuLHAnq10exK5jpJ0o1B/wDVae9xB4OY8EeYIlEkMs0EEEgAiQQQAEEEEwAgiQSACCJBMYaNEgkICMoIJgAIIIIACCCCQAQQQQASBRIJgBEUEEAUe1dQilTAJAdXpNcAYDmkmWu4g8Fbd2GjK0ANFgAIAHAAaBEgmARUCvqUEFSIoYKl09B5IIIYkPNTjUaCRYqUEEE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18" name="AutoShape 10" descr="data:image/jpeg;base64,/9j/4AAQSkZJRgABAQAAAQABAAD/2wCEAAkGBhQSEBQUEBQUFRQUFBUVFRYUFBcVFBcXFxQVGBUXFBUXGyYeFxkjGRgUHy8gIycpLCwsFR4xNTAqNSYrLCkBCQoKDgwOGg8PGiwcHCIsLCwsLCkpKSkpLCkpLCksKSwpKSksLCwsLCkpKSkpLCwpLCwpKSwpKSkpLCksKSkpKf/AABEIAMIBAwMBIgACEQEDEQH/xAAbAAAABwEAAAAAAAAAAAAAAAAAAQIDBAUHBv/EAEEQAAEDAgMFBgMFBwMDBQAAAAEAAhEDIQQSMQZBUWGBBRMicZGhMrHBB1JyotEUQmKCsuHwJJLCI3PSFRYzY6P/xAAZAQADAQEBAAAAAAAAAAAAAAAAAQIDBAX/xAAmEQADAAICAgICAQUAAAAAAAAAAQIDEQQSITFBUSJxQhMjMmGB/9oADAMBAAIRAxEAPwDcFzeN2yZTxjaJNPu8p7x5ddjxm8J3bgI/i5LpFkW23Zr6eMqEtIbWfNM/eMNLo6mFthmaemY5qqVtGuNdIkXB0RqL2U1woUg8Q4U2BwOoIaJHqpSyZqgIIIEpDAgiLghKADQQQQAEFxe0e2Zp4qkylUAYx8VxkJ0cJvF7T8O9dbgsY2rTbUpmWuEgwR7FXUOUm/kibVNpfA+ggqXaLaZuENIOY5/eE6WgDLPmbiyUy6ekVVKVtl0giJQzBSMNBCUEAAlcn2Xtu2tjXUg4d04AUjkcHF8CZ5fF7c11FcS1wBuQQPMiyy/YfsV5x5ktIwrnZyCYJIe0ZLX8Q3wtscy5psxyVSqUjVEFC7W7TbQovqGCWtJDS4NLiBMCU32B2wMTQbVgNJmW5g6IJHvE34rPq9dvg07LevksUEEFJQEEEEABBJqPDQSTAAJJO4DUrkqG3Adju7D6f7OQAHQ4HMQIuRrmtGkb1cw63oirU62degggoLAiJjVGCuS+0Ptl1GiymwgGsXNdYGWBsOFxb4hfkqiez0TddVs6tjwQC0gg3BBkHyKC4TZk404WmaLmin4g0ZGmwe4axe8lGtHi09bRmsu1vTO4qVIXI7ddkvxApFsDu3GCd+Yf2C7AM/zVVvbQMNG4zPmNFEPT8F2tz5JGHc8gF2+9ufmVIHX0UXsmoXMveDHSBCnKWUvQiR/hSgByRosoSGM43GNpU3VHmGsaXHpw5qF2FtDTxbXGnmBYQHBwuJmDbjB9Fzv2idsVKIZSZAZVY4PkB03aIvprqFyuzu0FXDvDKbhle9uYFrTIkDWJ0PuumMPaN/JzXm63r4NgREpN+PskOceS5zpMm2noObjKpLSJrPIkESJZccRcLRtkGFuBoBwIIaZBBBHidqCuW2+Y99WiWsccrXAkCR8dMjTr6LtKeLLr5XDzgb10ZK7Qkc2Oettk2Vj21FVxxdaXOMVqgEk2ykRHBaz3h/wf3Wbbd9nMpVwWlxNUVKrpIs4vaIEbv1Rx3qg5C3J2GwdVzsE0ucXeOoAXEkwHGLldDnCreyOzmYekKdPMWguPiufE4kgwOfsp4f8A5Cxt7ps2halIMnlPT9UThy9/0R5vP0VTtVi3U8FWcwlrsoAIsRmc1tuGqUrb0OnpbK7HbVAY0YYNddzWF4Nw50EQ06i4nqhs32P3dbEVGuM1Hy6byczj9Vmzca/OKmd+f72dxOkak8FpOyFRzqTXvkksMug38XvaF1ZcfSfBy48nevJSfajW8WHbyqH+n9FJ+y1vgxDuL2N9A4/8gnftHqF+FDGtJPeN3bsj5j2V5s04NwlEQQRTZNoM5RPmodf2upan+7suc4SMTiW02Oe8w1oLnHgAJKAf5ql2zrZcDWMQSGt3fvPaD7ErCVtpG9PSbOZxe2ZOPa9lZ37OC2Rkdlyx4wWxckzB5jgtBoV2va1zTLXAOBG8ESD6LBg6WjmZ9yVuODoFlJjPuMa3duaBuPJdPIhSlo58Fum9jO0jnfslfIC5xpuADRJuIMAciT0WV7J4F1bF0IaS1tRrnkAkNA8QzHdIBWp9pYh7aTy1snK6L78pjdxhcx9m+BfRZWNRpaXuaBpo0H9VOO+sMeSO1o7pBIa5KXMdIlzeFv8AN643b3DVK/cUmsn/AKskjXLYW4fEbTuC7MuG8qg70vxGYR8eVuhhoJG7X94/zclcPT2Z5FtaLag8NaGsYGtGjQIA6AQiUvKiUlik1iKAe2DHI8DxSy3mR6fUIEHcfUJDG8Lhwxsb954p5JvG6fRAE8PQ/wBkAKlFKQHHgfb9UnvOR9CmI4v7S8C+p3BY1zo7ySASBGR1zus1xvwK4TB0nPqs7trnEHRoJPxN4c49VsmPrtNN7SYzMe29plp9Vmn2eYjLjBO+m8ezT8wuzFeof+jjyxu1/s1kpJamRVJ0HWU4AeNvL6lcZ2FV2rBdEfDPuAVPoVmuAI528jvhQe08L48xFjEXm8cNyscFSLWAHW/uVT9EL2wjPD1XKbT7Pd89pe82a4W4FwMXXZwub7Y7TZTeRUeBcwOAm2m6yqN78CyaS8l1RpkAA35nVSGlMdn1c9NrpzTeeImykQoZaBKqtqcA+vhX06UZ3FkSYFntJv5BWblGxGKyQTx6Dfc7hZEvT2FLa0Y5T7Pe+r3VIZ3hxaALTkkmJ5NK1/sTA91h6TCIc1jQ7f4soze6zXZAkdoNc4EQarjO6WuF+pWpU6k6Lpz1vSObBOtsre2XAwyNDPsrDCwWNIEW+VlA7Qw57z8UAewurPC0srA06gLnfo3XthyofaddndPFQBwyOcWuGYENE3HnCnkKF2nQBpPBEjKR62SXsp+jOfs5wbKmJqd41rmspiA4AiZpwYO+xWphy5rZzsNlIvdTaGkwN+6d0q/a+B4vrHU7lplrtWzPFPWSP2rXhuWPi9rhJ7GHgIjQ68ZQ7VpE5XC8Wjz3qVgcNkbEzJngo+Cv5EgNVR25tHRoTTfULKjmEthpdlmQ1xAHEeyuJWRbbY3PjqkaBwZ0YyD+afVaYYV15IzW4nwS9je2AzFZq1XK0tIdnz+InS8WM3kxv4rSaWHpioXggucBvnTePX3WL4OgalanTH75Df8Ac5rR/wAltzcO0RbQQLmwtYcNB6LTkpbTM+M9poV3o4j1QQ7sc/U/qguQ6xZK4Kr9pDhVtTaac6Xzx5zE9I+a6DabaL9kY2Wl5eXRfKBEcBO/+6yzH4g1KjnhrGBxnK3MQJ1iTvN+q7OPiTW6Xg5M+Rp6lm00Max7WuaZDmhwjWCJFgnHPO4E+kfNZtsrtXW/aKVJ78zCW0spAAbYZcuUCCPD0K0pYZMbh6NseRWtiCTG4e/6JJaePpZOJn49JDQddM0agHWJ9fJZmhEdhg8g3gSJky7TQz8MjrA3a0PZXYVNlcOY0NNwbaiDbl0XUY2chIsbX6hU7SQZBurT8Gdey2oniIP+aHf/AJonwmqTA5jc17D14zx5pdweLeuYQPzfPzUGgp9MHUA+aUiY8ESDI4hGgBrGYxlJhfUOVo1OupgWHNZVtf2jSq4gvoue4OF5YQARa3EELutvD/oan4qf9bVlLHyXcjH5Wn6rt40rXY4+TT31ND2H2kpCnSwxzh5zQXAZZLi4NF504rsise2Qk4+kOFUR0pg/OVsSy5EpV4NcFNz5EOCi1GhwkxktE2kzY33cBv14J8HPcHwgnd8XX7uvnHDVjtX4R5/RYI2ZW9l4Ud5PI/RXPdKoYy48x8wr2E6JgbFIf5u8p0S2tPGfT6I4RqSxAnfHuPb+6rO1qhzAeKI3aG/AHkrZQe0sPPiEzYdL3TXsVeiL2WQHm8eHQmN4VsOSYwWFyibyQJB3J9zRF9NUMJWkJLLyCR8vRF3nEdd39kKT2uEscCNJDsw+ZRFh4+36JDFh6yPbjsoYfEucH5jUD6gBEZc77Amb3B4LUaoLZIAHX3IMBZZtk+pWxRdlMAUxa8ZbkHgc0yPddGB6o5863Je7EbKlz6WKLhlBccsHNLS5rSN0TJ6LRJVJs0zJhaLRuptnzIk+5KuGlZ5KdUaY5UzocQSUFmaHJfaTRnD03fdqx0c131AWa0XfEODj7w76rXdr8A6thKjWCXDK8Decpkgc4lZHiMK+kXZ2OaXND2hwLSbFuhvqxd/Hr8dHByJ/LZI7IrZMUx3CpRd6Og/0rb1kGy+z37Y5xbUDC0UyZEy0l1xG8fVasahcRlPhBMkakg/COUzJ5RzGXJabRtxk0mKLu80Jyg3I/ejUAzpOp6J5JCUuU6hFenmaRxCqXUCHZd9vdXKQaALs0XTT0S1sLDsytAO5OIIkhiH0/ukAzJsCD+LigK4kA2J9Dxynf80olIcUAUm3TC7A1MomCxx8g8SeiyNr4Lp3vHu1gHutvLi2ZOZsaRLvL+Ie/msl21qA4yqWxBqUtPKkPouzj1/H/pycif5f8LLYjsuqcXSq5Hd3mc7PHhgMLLnQHMIjVadnz6EgA3I/ejUA8AdfTiuZ2HcTgaYBIAe+TcE+Nxhp9JPTXTp8yxzV2r9GuGes/selM4miHC82k2R96Imbcr/JKbUnQHqCPmsTb2V+Cw2YydxHVWZPFN94dSAALklwEDebSPdcFtztBncxlGo11KMxyHV0xDvIQR58lrEPJWjK7WOdmggzojXD/Z7Vqv7wEu7oAX0Ged3ONY5Lte7ERqOZJ+anJHSteysd952KzJIrA6SfIGPWIRtYBoAPIQjUFhOcdwnqAP19lym3XaE4YCnVp2eM7RUaXEXAgT4gHRb9FcbU4nJgq7hr3ZaPN0NHzWPveHEh17A30uTHyK6uPj3+X0c2fJr8fs6nYfHOGJg1A1jmnPmc0C3wxm3z7ErR+6tqT5n9FhwIDgANQTblH6hbJ2CSMJQ7x0nu2SSb+ICBPG4Crkz57E8avHUerNDRYCTYCQC48JPr0KohgQ6oSRJc6SfMxadABoFZ45pOVzgA6Dzygmw1idJI4DgFGLFzI3os/wBmj4THKLen6JzPHxW57vXd1S6LIa2eA+ScAUmgQKCMBEkAy564D7SWf9Si/i17T0II/qK7urTJGscYg/MfRcttTs4azbPg5gZc3MR4YgGRA5cZK1xV1rZllntOjm/s0xEVSwmzqJabkHwOaLEaaFafT0AFgLADQDkuA2V2c7mvLi4uGaDENyne2N/EG9+YJ7umCnlap7QsSaWmSmpQTLSlgrE2HJQRBBABokT3gAkkADUkwB5lNUMbTfPdvY6NcrgfknphtDpCQ5qWUgpAMVWrMdo9mqtXE1Mrmm7CS4umbETzgA8LjjC1CrYE/UCeAk2ubdVT1cOZ8RBdYuI0kxMctw5ALSKc+jO5TXkh7IYB1Kg1jy4kEneG3P7sG41N730C6NrRMwJ4wJUXC0mlmUweI62UgAsH7zhPm4D5u+fmpp7ZUrSJIcjDk1TeCJBkcktIZRbd18uCfBjM5jemaSPQLLAQ7oSNb2MahaN9otWMKwferN9mP/ss1wzvD5lx9XuK7+P4g4OR5osuy+16lAkUqr2iZLQ8kX/hNvZa72bXc+jSc/4nU2OdHEtBPzWI0RLn83Afkb9SVuFFmVrW/daG+gAWfJ14NONvbHsyGZN5kReuQ7DnftDxOXB5fv1WDoJd/wAQsvpGXPPMD0aD83FbJ2v2XTxNPu6sxIILYDmkbwSOBI6rGMSAHQ2YNUxxyhxcJ/laAu3j0uujh5CfbY/QpZ6oaNTlaPN7o+gW2UaUxLYawxTG+wjMRp5cr77cVsfszRq06dZ7XFwJJv4HkOdlBaRfKAL6Xi8Fd2HLHPap6XwbYIcrb+SL2hR/e8hHVMUMKXXEWN1ZOaCIOiFOmGiAsNm3XyLQQRpFAhBBBICOWqPjKcsPr7qZCgY6n4un6qkJlf3A5i4MtMERvHO36qxwmJBhriM8E6ETB1HsSJtKj5U/haIdZwmIcNxBG8Eaa+54qmRJMASgEzRrnMWPEOuQR8LmzqDuIkSPoVIUGgSNBVW0/aDqOFe9hh3haCN2ZwE+kpyuz0Kn1Wyl+0PGuaykxps4vJ4HLlj+orlOx8a8YillN+8YPVwBHkQVE7R7TrVoz1XuAMgOOYehUWk57XBzX5S0yC0FpnkZsvUiHMdTy7tVfY24ooWdbLdvVjiqTH1Hua85SHOLhGU7j0Wg4nEBjC43jQDUk2a0cySB1Xn5MbxvR6GPIsi2Rca0PkT/APGWkiLFxHhk8QDmjm0qLl/z0Vg6jDDYAnxOgz4jd1zr+gChQpRVDmDb4/X5KfCiYWmc0xZTJSY0NVaZPwmDrpIP4hv9QeaIVdA6A4zAmZjgbTxTpKbqsDhBAIO4pDIPbPY1PEsDKuaA7MC0wQYjgRosk7Va1mIcymIYKtRoHBrc0C/Ra/Vq92Bq4DWTLgOvxR5z5lYti6+avPE1Herm/quvjt+Tl5CXgvtmNm6td7XhsUu9OZ5I/dIJAEzJEBauSuX2JdlwTJtLnu/OR9Ff0sU1xhpB8rj1Fllmp1X6NMMqZ39khIcE2artzernAezZ+iOo0mPFHGAP+QKxNiD2rje7pOdviB+I2b5XIWLuq+JvIOPWAPqVteNww7twMuDhBzHNM20NlzTuwGd60gAAyDcgySC0g67naHfyW+O+phljszo9nGgYWi0XikzTjlBPvKtmqow/ZwZAaG5RaC0SBycL+s+ammo0Q0kt4XLQeQcInylYvy9my8LROCNR2U4PxO8iZ+YlOOBmzo5FoP6FSUOo02yd5B8gR8yUnO/7rejj/wCKAHkETTa4jkgkAUKNjWaFSkRCYMqgFLwlEgydIQrYUzI3qRTZAAT2Sl5CqszNIkiRq0wRzB4prDvcBFQtzSQCIGcATIbuMajkdyfTWJw4e2HeYIsQRoWncQkUOqh22bOBq8iw/wD6NVqytBax7peWyDlyh0axuneRznTSu2tE4Kv+EH0e0/RXj/yX7Iyf4v8ARlA+I/hb83/2Ru0PkUYbqd3hH9aIleqjymXOzbv9fR/7nzDlpoqF1QtA8LAM0jV5gtA8gJP4281lOz1fLiqLgC4hwIaNSctgPMrWMO1waA85nAeI7id8cBOnKFw8j2v0d3H9P9jqj18OSZCflBcx0hMbAARlBzgBJIAGpNgPMpunXDgct+Bghp8nRccxKADKYrYhrbE33AXcfJouldy4/E6P4WWHVx8R6R5Jws90AVmPoGrTLfhzfeAJjXQGOh6jcuIxWx4c8kQ0mfhcQLmfhLTHqtBxNSLRM+ygd0tJpr0Z2kxHYPZQpUGMcQ6L3FhJJsN2quWsSKLLDyHyTwChstIGVDKlBGUhldXrTaN/ylQcTS8M2Ba5rwSJAyODtBfQEdVNLUMqozJdB2ZocNCJTmRMdmUw2k1jTPdwy4g2Agf7S2+9S4Umg22lAhkN4Wkek6eUIMqOmHN6tuOo1HuOadhcvj9twHEUWhwFs7iYP4QN3OVcY6t6ki8kwt0dUEpUHYXbbMUXSMlVomWO1HHnFrGdQrtgIBk5uEAA+RvBPopqXL0yppUtocQTH7a3fI5FrgfkgpKJCJGgkASJGiTAJJKUUkoAZxNAPbDvMEWII0LTuI4qLiy2pmo1QYe0gXs8R4spGjhrHC4tMTXKPXpBwhwkSD5EGQRwIKaEcVtNs9Tw2E/6eYl1ZhJcQTAbUAFgBFyuPBt/Mf6WLu9tsV/p3MeIOdhYdzhOg4OANxwuLTGftqa+c+oA+i78NNzt/ZwZpSrS+jQ9m+wqWajWa0gto0yZJymo5gu0cmyTul44FdYHLndmcUThqIDXQGAFxsLcJufSOaujh8x8TnR90HKOpbc+sclx2235OyEkvBI7zXeRqBc+UcU2DUduDBz8T/QeEerk5SohohoAHAAAegTgCgsQ6g0kEgEjQm8eXA804jhHCAEwihLhFCAIGLb4vRMlil4ikZlMFqohjmDZr0UoBNYQap9SykEEZCCNAyvqU4MJynh5EypFSkClMZAgJ7FoZY1rahEmagzRFvAGscQeMGmOgUlRsU0Sx5dlyO1jUPGTKeALiw/yhVG3OONPCEAwaj2s6Xc72bHVEz2aQVXVNlniu0qBa5rq1JsgtJ7xgIkRxWT1WZSW5muykiWkFpgxII1BSaz82oUZmEDfhLhO4ER6EL08eL+n6ezzcmX+p7Wi72br5MVScXhgDvE5xgZYOYEniLdVqtOoHAFpBBEggyCORCxNlODMknmVoH2eY57mVGOuxhaWngXZpHlaep4rHk49rt9GvGvT6/Z18oIkFwHeLRIIJAEggiTACSSk96JLZGYCSJEgcSNUw+q8khrAB957hHmGtknrlQA84qLicU1tnOAJ0H7x8mi56BLp03CS52bkGhrR5C59SUQogTlAE3MACTxMapiOY2k7PdiGWDoAIh0NNywhzATqMsQ6JDjfjyH/ALTqXjN/NkaOpDifQFahXpS0+Sg9wtZtpeDK4Tfkg7O4c0KDGPFQkC7gA4TJJgNJcBe1tF0LaoABJAnSbdL7+Saw1PwhPmmCIIBHAiR6LNmiHglAqI3s9g+EFn4HOZ7NIBT9Rrj8LgPNuYH0I+aQx4FGoofUGrWu5tcQf9rhH5k7VxAb8UxxDXEdSAY6pDHUE3RxLH/A5rvwuB+ScQAiq2QQFHpYe9xZS0E9i0Ja2NEEaCQwkSBRJiDQlJJQlACMXQ7ym9htma5s8JBE9Nei4n7QcYSaFMkEhrnuymRmMNtylr13GZZbtW7/AFlUAmGugDhm8bgOWdzz1W/HW7MOQ9QUld3jpt5lx8mt/wDJzU/KiMM1nfwsa3q4lx9gxSZXoo89jIvWJ+4wDq8yfZrfVansHg8mEDjrUc5/QeFv9M9VluDaTJGr3mPZjfYD1W2YHDCnTZTGjGNb6ABcnJr8Uvs6uNP5N/RIQRSguE7xaj1McxpiZd91oL3dWtkjqnGUvDDjmmZJAEzugDRHTpBohoDQNwAA9AkIRRql0ywt4Zi2T0aTCadg83xve4cAcjfRsE9SVKKJMBqlQa0QxoaODQAPZGUtEQgBshEWpcIQmIr6wOY+iRkUiu25ScqokaDfZTwFFyqaAkxoIBGEcI4SGAI0EEhjdXDtd8TWujTMAY8pQrUc2jnNI3tI9wQQeoTqCAIvdVRo9rvxsg/7mkD8qdrVS0Wa534csjn4iPZOoIAintFg+Iln/ca5g9XAA+qfBnRLTdaiHCHC3IkHoQZCAAiKZODI+GpUHIkPH5wXe6XDg3c50fhBP5o90xBlJJTJxRHxU3jmAHj8hLvyo2Vg4S3jFwQQeYIBCAFly4zbTsTM8VmlrZa4PmRdlNzwbDUtYR/KF1zyud2yxIbhHgx4i1oncSdRzyhy1xtqloyyJOXszrDCA5x/ecXHygAewCe7Hpuqmk0/FUc3pndb0BHoomNdFJwGpGUebiGj5rpNicLmxbOFMOf6DK33I9F31Wk2cErs0jo+y9gW0q7Xmpmp03BzG5fEYPhDjpa2msbl2IKZaU4F5tW69npTCn0OSgiQUFjqJGgkASJGggAkSNBMAoRQlIIAjVqRlNEKcmH0jKYmhptOdFKARUmQEtIEgoQhGggYEEaCACRoIJAEgjQQASCNEmAUIiEpJQAkhIcEsqLTxzHOLWHMW/EWgloP3S4eEO/hmeSYiNV7NYPhaWn/AOsuZ7NIB9Fwm17ZvmNRpLe7fmDgMuYVGeERmmDxMAXy27urgC8nvnZmzamBlpxuziSah/Ecv8IUbHYYO8JAyxEQIjhGkclcvT2Ra2tGP4jMXMGV3xSfCdwMfmj0XbfZ2BNR9pcGtaJEwCSSBrExfkrCps9SJ+C3CXZf9sxHRW2GwDcga5rSNwIBA4QN3RbXlbWjGMaTTLim5PNKgYWhl0Lo4FxcB5ZpI9YThxD2kywubuLHAnq10exK5jpJ0o1B/wDVae9xB4OY8EeYIlEkMs0EEEgAiQQQAEEEEwAgiQSACCJBMYaNEgkICMoIJgAIIIIACCCCQAQQQQASBRIJgBEUEEAUe1dQilTAJAdXpNcAYDmkmWu4g8Fbd2GjK0ANFgAIAHAAaBEgmARUCvqUEFSIoYKl09B5IIIYkPNTjUaCRYqUEEE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20" name="AutoShape 12" descr="data:image/jpeg;base64,/9j/4AAQSkZJRgABAQAAAQABAAD/2wCEAAkGBhQSEBQUEBQUFRQUFBUVFRYUFBcVFBcXFxQVGBUXFBUXGyYeFxkjGRgUHy8gIycpLCwsFR4xNTAqNSYrLCkBCQoKDgwOGg8PGiwcHCIsLCwsLCkpKSkpLCkpLCksKSwpKSksLCwsLCkpKSkpLCwpLCwpKSwpKSkpLCksKSkpKf/AABEIAMIBAwMBIgACEQEDEQH/xAAbAAAABwEAAAAAAAAAAAAAAAAAAQIDBAUHBv/EAEEQAAEDAgMFBgMFBwMDBQAAAAEAAhEDIQQSMQZBUWGBBRMicZGhMrHBB1JyotEUQmKCsuHwJJLCI3PSFRYzY6P/xAAZAQADAQEBAAAAAAAAAAAAAAAAAQIDBAX/xAAmEQADAAICAgICAQUAAAAAAAAAAQIDEQQSITFBUSJxQhMjMmGB/9oADAMBAAIRAxEAPwDcFzeN2yZTxjaJNPu8p7x5ddjxm8J3bgI/i5LpFkW23Zr6eMqEtIbWfNM/eMNLo6mFthmaemY5qqVtGuNdIkXB0RqL2U1woUg8Q4U2BwOoIaJHqpSyZqgIIIEpDAgiLghKADQQQQAEFxe0e2Zp4qkylUAYx8VxkJ0cJvF7T8O9dbgsY2rTbUpmWuEgwR7FXUOUm/kibVNpfA+ggqXaLaZuENIOY5/eE6WgDLPmbiyUy6ekVVKVtl0giJQzBSMNBCUEAAlcn2Xtu2tjXUg4d04AUjkcHF8CZ5fF7c11FcS1wBuQQPMiyy/YfsV5x5ktIwrnZyCYJIe0ZLX8Q3wtscy5psxyVSqUjVEFC7W7TbQovqGCWtJDS4NLiBMCU32B2wMTQbVgNJmW5g6IJHvE34rPq9dvg07LevksUEEFJQEEEEABBJqPDQSTAAJJO4DUrkqG3Adju7D6f7OQAHQ4HMQIuRrmtGkb1cw63oirU62degggoLAiJjVGCuS+0Ptl1GiymwgGsXNdYGWBsOFxb4hfkqiez0TddVs6tjwQC0gg3BBkHyKC4TZk404WmaLmin4g0ZGmwe4axe8lGtHi09bRmsu1vTO4qVIXI7ddkvxApFsDu3GCd+Yf2C7AM/zVVvbQMNG4zPmNFEPT8F2tz5JGHc8gF2+9ufmVIHX0UXsmoXMveDHSBCnKWUvQiR/hSgByRosoSGM43GNpU3VHmGsaXHpw5qF2FtDTxbXGnmBYQHBwuJmDbjB9Fzv2idsVKIZSZAZVY4PkB03aIvprqFyuzu0FXDvDKbhle9uYFrTIkDWJ0PuumMPaN/JzXm63r4NgREpN+PskOceS5zpMm2noObjKpLSJrPIkESJZccRcLRtkGFuBoBwIIaZBBBHidqCuW2+Y99WiWsccrXAkCR8dMjTr6LtKeLLr5XDzgb10ZK7Qkc2Oettk2Vj21FVxxdaXOMVqgEk2ykRHBaz3h/wf3Wbbd9nMpVwWlxNUVKrpIs4vaIEbv1Rx3qg5C3J2GwdVzsE0ucXeOoAXEkwHGLldDnCreyOzmYekKdPMWguPiufE4kgwOfsp4f8A5Cxt7ps2halIMnlPT9UThy9/0R5vP0VTtVi3U8FWcwlrsoAIsRmc1tuGqUrb0OnpbK7HbVAY0YYNddzWF4Nw50EQ06i4nqhs32P3dbEVGuM1Hy6byczj9Vmzca/OKmd+f72dxOkak8FpOyFRzqTXvkksMug38XvaF1ZcfSfBy48nevJSfajW8WHbyqH+n9FJ+y1vgxDuL2N9A4/8gnftHqF+FDGtJPeN3bsj5j2V5s04NwlEQQRTZNoM5RPmodf2upan+7suc4SMTiW02Oe8w1oLnHgAJKAf5ql2zrZcDWMQSGt3fvPaD7ErCVtpG9PSbOZxe2ZOPa9lZ37OC2Rkdlyx4wWxckzB5jgtBoV2va1zTLXAOBG8ESD6LBg6WjmZ9yVuODoFlJjPuMa3duaBuPJdPIhSlo58Fum9jO0jnfslfIC5xpuADRJuIMAciT0WV7J4F1bF0IaS1tRrnkAkNA8QzHdIBWp9pYh7aTy1snK6L78pjdxhcx9m+BfRZWNRpaXuaBpo0H9VOO+sMeSO1o7pBIa5KXMdIlzeFv8AN643b3DVK/cUmsn/AKskjXLYW4fEbTuC7MuG8qg70vxGYR8eVuhhoJG7X94/zclcPT2Z5FtaLag8NaGsYGtGjQIA6AQiUvKiUlik1iKAe2DHI8DxSy3mR6fUIEHcfUJDG8Lhwxsb954p5JvG6fRAE8PQ/wBkAKlFKQHHgfb9UnvOR9CmI4v7S8C+p3BY1zo7ySASBGR1zus1xvwK4TB0nPqs7trnEHRoJPxN4c49VsmPrtNN7SYzMe29plp9Vmn2eYjLjBO+m8ezT8wuzFeof+jjyxu1/s1kpJamRVJ0HWU4AeNvL6lcZ2FV2rBdEfDPuAVPoVmuAI528jvhQe08L48xFjEXm8cNyscFSLWAHW/uVT9EL2wjPD1XKbT7Pd89pe82a4W4FwMXXZwub7Y7TZTeRUeBcwOAm2m6yqN78CyaS8l1RpkAA35nVSGlMdn1c9NrpzTeeImykQoZaBKqtqcA+vhX06UZ3FkSYFntJv5BWblGxGKyQTx6Dfc7hZEvT2FLa0Y5T7Pe+r3VIZ3hxaALTkkmJ5NK1/sTA91h6TCIc1jQ7f4soze6zXZAkdoNc4EQarjO6WuF+pWpU6k6Lpz1vSObBOtsre2XAwyNDPsrDCwWNIEW+VlA7Qw57z8UAewurPC0srA06gLnfo3XthyofaddndPFQBwyOcWuGYENE3HnCnkKF2nQBpPBEjKR62SXsp+jOfs5wbKmJqd41rmspiA4AiZpwYO+xWphy5rZzsNlIvdTaGkwN+6d0q/a+B4vrHU7lplrtWzPFPWSP2rXhuWPi9rhJ7GHgIjQ68ZQ7VpE5XC8Wjz3qVgcNkbEzJngo+Cv5EgNVR25tHRoTTfULKjmEthpdlmQ1xAHEeyuJWRbbY3PjqkaBwZ0YyD+afVaYYV15IzW4nwS9je2AzFZq1XK0tIdnz+InS8WM3kxv4rSaWHpioXggucBvnTePX3WL4OgalanTH75Df8Ac5rR/wAltzcO0RbQQLmwtYcNB6LTkpbTM+M9poV3o4j1QQ7sc/U/qguQ6xZK4Kr9pDhVtTaac6Xzx5zE9I+a6DabaL9kY2Wl5eXRfKBEcBO/+6yzH4g1KjnhrGBxnK3MQJ1iTvN+q7OPiTW6Xg5M+Rp6lm00Max7WuaZDmhwjWCJFgnHPO4E+kfNZtsrtXW/aKVJ78zCW0spAAbYZcuUCCPD0K0pYZMbh6NseRWtiCTG4e/6JJaePpZOJn49JDQddM0agHWJ9fJZmhEdhg8g3gSJky7TQz8MjrA3a0PZXYVNlcOY0NNwbaiDbl0XUY2chIsbX6hU7SQZBurT8Gdey2oniIP+aHf/AJonwmqTA5jc17D14zx5pdweLeuYQPzfPzUGgp9MHUA+aUiY8ESDI4hGgBrGYxlJhfUOVo1OupgWHNZVtf2jSq4gvoue4OF5YQARa3EELutvD/oan4qf9bVlLHyXcjH5Wn6rt40rXY4+TT31ND2H2kpCnSwxzh5zQXAZZLi4NF504rsise2Qk4+kOFUR0pg/OVsSy5EpV4NcFNz5EOCi1GhwkxktE2kzY33cBv14J8HPcHwgnd8XX7uvnHDVjtX4R5/RYI2ZW9l4Ud5PI/RXPdKoYy48x8wr2E6JgbFIf5u8p0S2tPGfT6I4RqSxAnfHuPb+6rO1qhzAeKI3aG/AHkrZQe0sPPiEzYdL3TXsVeiL2WQHm8eHQmN4VsOSYwWFyibyQJB3J9zRF9NUMJWkJLLyCR8vRF3nEdd39kKT2uEscCNJDsw+ZRFh4+36JDFh6yPbjsoYfEucH5jUD6gBEZc77Amb3B4LUaoLZIAHX3IMBZZtk+pWxRdlMAUxa8ZbkHgc0yPddGB6o5863Je7EbKlz6WKLhlBccsHNLS5rSN0TJ6LRJVJs0zJhaLRuptnzIk+5KuGlZ5KdUaY5UzocQSUFmaHJfaTRnD03fdqx0c131AWa0XfEODj7w76rXdr8A6thKjWCXDK8Decpkgc4lZHiMK+kXZ2OaXND2hwLSbFuhvqxd/Hr8dHByJ/LZI7IrZMUx3CpRd6Og/0rb1kGy+z37Y5xbUDC0UyZEy0l1xG8fVasahcRlPhBMkakg/COUzJ5RzGXJabRtxk0mKLu80Jyg3I/ejUAzpOp6J5JCUuU6hFenmaRxCqXUCHZd9vdXKQaALs0XTT0S1sLDsytAO5OIIkhiH0/ukAzJsCD+LigK4kA2J9Dxynf80olIcUAUm3TC7A1MomCxx8g8SeiyNr4Lp3vHu1gHutvLi2ZOZsaRLvL+Ie/msl21qA4yqWxBqUtPKkPouzj1/H/pycif5f8LLYjsuqcXSq5Hd3mc7PHhgMLLnQHMIjVadnz6EgA3I/ejUA8AdfTiuZ2HcTgaYBIAe+TcE+Nxhp9JPTXTp8yxzV2r9GuGes/selM4miHC82k2R96Imbcr/JKbUnQHqCPmsTb2V+Cw2YydxHVWZPFN94dSAALklwEDebSPdcFtztBncxlGo11KMxyHV0xDvIQR58lrEPJWjK7WOdmggzojXD/Z7Vqv7wEu7oAX0Ged3ONY5Lte7ERqOZJ+anJHSteysd952KzJIrA6SfIGPWIRtYBoAPIQjUFhOcdwnqAP19lym3XaE4YCnVp2eM7RUaXEXAgT4gHRb9FcbU4nJgq7hr3ZaPN0NHzWPveHEh17A30uTHyK6uPj3+X0c2fJr8fs6nYfHOGJg1A1jmnPmc0C3wxm3z7ErR+6tqT5n9FhwIDgANQTblH6hbJ2CSMJQ7x0nu2SSb+ICBPG4Crkz57E8avHUerNDRYCTYCQC48JPr0KohgQ6oSRJc6SfMxadABoFZ45pOVzgA6Dzygmw1idJI4DgFGLFzI3os/wBmj4THKLen6JzPHxW57vXd1S6LIa2eA+ScAUmgQKCMBEkAy564D7SWf9Si/i17T0II/qK7urTJGscYg/MfRcttTs4azbPg5gZc3MR4YgGRA5cZK1xV1rZllntOjm/s0xEVSwmzqJabkHwOaLEaaFafT0AFgLADQDkuA2V2c7mvLi4uGaDENyne2N/EG9+YJ7umCnlap7QsSaWmSmpQTLSlgrE2HJQRBBABokT3gAkkADUkwB5lNUMbTfPdvY6NcrgfknphtDpCQ5qWUgpAMVWrMdo9mqtXE1Mrmm7CS4umbETzgA8LjjC1CrYE/UCeAk2ubdVT1cOZ8RBdYuI0kxMctw5ALSKc+jO5TXkh7IYB1Kg1jy4kEneG3P7sG41N730C6NrRMwJ4wJUXC0mlmUweI62UgAsH7zhPm4D5u+fmpp7ZUrSJIcjDk1TeCJBkcktIZRbd18uCfBjM5jemaSPQLLAQ7oSNb2MahaN9otWMKwferN9mP/ss1wzvD5lx9XuK7+P4g4OR5osuy+16lAkUqr2iZLQ8kX/hNvZa72bXc+jSc/4nU2OdHEtBPzWI0RLn83Afkb9SVuFFmVrW/daG+gAWfJ14NONvbHsyGZN5kReuQ7DnftDxOXB5fv1WDoJd/wAQsvpGXPPMD0aD83FbJ2v2XTxNPu6sxIILYDmkbwSOBI6rGMSAHQ2YNUxxyhxcJ/laAu3j0uujh5CfbY/QpZ6oaNTlaPN7o+gW2UaUxLYawxTG+wjMRp5cr77cVsfszRq06dZ7XFwJJv4HkOdlBaRfKAL6Xi8Fd2HLHPap6XwbYIcrb+SL2hR/e8hHVMUMKXXEWN1ZOaCIOiFOmGiAsNm3XyLQQRpFAhBBBICOWqPjKcsPr7qZCgY6n4un6qkJlf3A5i4MtMERvHO36qxwmJBhriM8E6ETB1HsSJtKj5U/haIdZwmIcNxBG8Eaa+54qmRJMASgEzRrnMWPEOuQR8LmzqDuIkSPoVIUGgSNBVW0/aDqOFe9hh3haCN2ZwE+kpyuz0Kn1Wyl+0PGuaykxps4vJ4HLlj+orlOx8a8YillN+8YPVwBHkQVE7R7TrVoz1XuAMgOOYehUWk57XBzX5S0yC0FpnkZsvUiHMdTy7tVfY24ooWdbLdvVjiqTH1Hua85SHOLhGU7j0Wg4nEBjC43jQDUk2a0cySB1Xn5MbxvR6GPIsi2Rca0PkT/APGWkiLFxHhk8QDmjm0qLl/z0Vg6jDDYAnxOgz4jd1zr+gChQpRVDmDb4/X5KfCiYWmc0xZTJSY0NVaZPwmDrpIP4hv9QeaIVdA6A4zAmZjgbTxTpKbqsDhBAIO4pDIPbPY1PEsDKuaA7MC0wQYjgRosk7Va1mIcymIYKtRoHBrc0C/Ra/Vq92Bq4DWTLgOvxR5z5lYti6+avPE1Herm/quvjt+Tl5CXgvtmNm6td7XhsUu9OZ5I/dIJAEzJEBauSuX2JdlwTJtLnu/OR9Ff0sU1xhpB8rj1Fllmp1X6NMMqZ39khIcE2artzernAezZ+iOo0mPFHGAP+QKxNiD2rje7pOdviB+I2b5XIWLuq+JvIOPWAPqVteNww7twMuDhBzHNM20NlzTuwGd60gAAyDcgySC0g67naHfyW+O+phljszo9nGgYWi0XikzTjlBPvKtmqow/ZwZAaG5RaC0SBycL+s+ammo0Q0kt4XLQeQcInylYvy9my8LROCNR2U4PxO8iZ+YlOOBmzo5FoP6FSUOo02yd5B8gR8yUnO/7rejj/wCKAHkETTa4jkgkAUKNjWaFSkRCYMqgFLwlEgydIQrYUzI3qRTZAAT2Sl5CqszNIkiRq0wRzB4prDvcBFQtzSQCIGcATIbuMajkdyfTWJw4e2HeYIsQRoWncQkUOqh22bOBq8iw/wD6NVqytBax7peWyDlyh0axuneRznTSu2tE4Kv+EH0e0/RXj/yX7Iyf4v8ARlA+I/hb83/2Ru0PkUYbqd3hH9aIleqjymXOzbv9fR/7nzDlpoqF1QtA8LAM0jV5gtA8gJP4281lOz1fLiqLgC4hwIaNSctgPMrWMO1waA85nAeI7id8cBOnKFw8j2v0d3H9P9jqj18OSZCflBcx0hMbAARlBzgBJIAGpNgPMpunXDgct+Bghp8nRccxKADKYrYhrbE33AXcfJouldy4/E6P4WWHVx8R6R5Jws90AVmPoGrTLfhzfeAJjXQGOh6jcuIxWx4c8kQ0mfhcQLmfhLTHqtBxNSLRM+ygd0tJpr0Z2kxHYPZQpUGMcQ6L3FhJJsN2quWsSKLLDyHyTwChstIGVDKlBGUhldXrTaN/ylQcTS8M2Ba5rwSJAyODtBfQEdVNLUMqozJdB2ZocNCJTmRMdmUw2k1jTPdwy4g2Agf7S2+9S4Umg22lAhkN4Wkek6eUIMqOmHN6tuOo1HuOadhcvj9twHEUWhwFs7iYP4QN3OVcY6t6ki8kwt0dUEpUHYXbbMUXSMlVomWO1HHnFrGdQrtgIBk5uEAA+RvBPopqXL0yppUtocQTH7a3fI5FrgfkgpKJCJGgkASJGiTAJJKUUkoAZxNAPbDvMEWII0LTuI4qLiy2pmo1QYe0gXs8R4spGjhrHC4tMTXKPXpBwhwkSD5EGQRwIKaEcVtNs9Tw2E/6eYl1ZhJcQTAbUAFgBFyuPBt/Mf6WLu9tsV/p3MeIOdhYdzhOg4OANxwuLTGftqa+c+oA+i78NNzt/ZwZpSrS+jQ9m+wqWajWa0gto0yZJymo5gu0cmyTul44FdYHLndmcUThqIDXQGAFxsLcJufSOaujh8x8TnR90HKOpbc+sclx2235OyEkvBI7zXeRqBc+UcU2DUduDBz8T/QeEerk5SohohoAHAAAegTgCgsQ6g0kEgEjQm8eXA804jhHCAEwihLhFCAIGLb4vRMlil4ikZlMFqohjmDZr0UoBNYQap9SykEEZCCNAyvqU4MJynh5EypFSkClMZAgJ7FoZY1rahEmagzRFvAGscQeMGmOgUlRsU0Sx5dlyO1jUPGTKeALiw/yhVG3OONPCEAwaj2s6Xc72bHVEz2aQVXVNlniu0qBa5rq1JsgtJ7xgIkRxWT1WZSW5muykiWkFpgxII1BSaz82oUZmEDfhLhO4ER6EL08eL+n6ezzcmX+p7Wi72br5MVScXhgDvE5xgZYOYEniLdVqtOoHAFpBBEggyCORCxNlODMknmVoH2eY57mVGOuxhaWngXZpHlaep4rHk49rt9GvGvT6/Z18oIkFwHeLRIIJAEggiTACSSk96JLZGYCSJEgcSNUw+q8khrAB957hHmGtknrlQA84qLicU1tnOAJ0H7x8mi56BLp03CS52bkGhrR5C59SUQogTlAE3MACTxMapiOY2k7PdiGWDoAIh0NNywhzATqMsQ6JDjfjyH/ALTqXjN/NkaOpDifQFahXpS0+Sg9wtZtpeDK4Tfkg7O4c0KDGPFQkC7gA4TJJgNJcBe1tF0LaoABJAnSbdL7+Saw1PwhPmmCIIBHAiR6LNmiHglAqI3s9g+EFn4HOZ7NIBT9Rrj8LgPNuYH0I+aQx4FGoofUGrWu5tcQf9rhH5k7VxAb8UxxDXEdSAY6pDHUE3RxLH/A5rvwuB+ScQAiq2QQFHpYe9xZS0E9i0Ja2NEEaCQwkSBRJiDQlJJQlACMXQ7ym9htma5s8JBE9Nei4n7QcYSaFMkEhrnuymRmMNtylr13GZZbtW7/AFlUAmGugDhm8bgOWdzz1W/HW7MOQ9QUld3jpt5lx8mt/wDJzU/KiMM1nfwsa3q4lx9gxSZXoo89jIvWJ+4wDq8yfZrfVansHg8mEDjrUc5/QeFv9M9VluDaTJGr3mPZjfYD1W2YHDCnTZTGjGNb6ABcnJr8Uvs6uNP5N/RIQRSguE7xaj1McxpiZd91oL3dWtkjqnGUvDDjmmZJAEzugDRHTpBohoDQNwAA9AkIRRql0ywt4Zi2T0aTCadg83xve4cAcjfRsE9SVKKJMBqlQa0QxoaODQAPZGUtEQgBshEWpcIQmIr6wOY+iRkUiu25ScqokaDfZTwFFyqaAkxoIBGEcI4SGAI0EEhjdXDtd8TWujTMAY8pQrUc2jnNI3tI9wQQeoTqCAIvdVRo9rvxsg/7mkD8qdrVS0Wa534csjn4iPZOoIAintFg+Iln/ca5g9XAA+qfBnRLTdaiHCHC3IkHoQZCAAiKZODI+GpUHIkPH5wXe6XDg3c50fhBP5o90xBlJJTJxRHxU3jmAHj8hLvyo2Vg4S3jFwQQeYIBCAFly4zbTsTM8VmlrZa4PmRdlNzwbDUtYR/KF1zyud2yxIbhHgx4i1oncSdRzyhy1xtqloyyJOXszrDCA5x/ecXHygAewCe7Hpuqmk0/FUc3pndb0BHoomNdFJwGpGUebiGj5rpNicLmxbOFMOf6DK33I9F31Wk2cErs0jo+y9gW0q7Xmpmp03BzG5fEYPhDjpa2msbl2IKZaU4F5tW69npTCn0OSgiQUFjqJGgkASJGggAkSNBMAoRQlIIAjVqRlNEKcmH0jKYmhptOdFKARUmQEtIEgoQhGggYEEaCACRoIJAEgjQQASCNEmAUIiEpJQAkhIcEsqLTxzHOLWHMW/EWgloP3S4eEO/hmeSYiNV7NYPhaWn/AOsuZ7NIB9Fwm17ZvmNRpLe7fmDgMuYVGeERmmDxMAXy27urgC8nvnZmzamBlpxuziSah/Ecv8IUbHYYO8JAyxEQIjhGkclcvT2Ra2tGP4jMXMGV3xSfCdwMfmj0XbfZ2BNR9pcGtaJEwCSSBrExfkrCps9SJ+C3CXZf9sxHRW2GwDcga5rSNwIBA4QN3RbXlbWjGMaTTLim5PNKgYWhl0Lo4FxcB5ZpI9YThxD2kywubuLHAnq10exK5jpJ0o1B/wDVae9xB4OY8EeYIlEkMs0EEEgAiQQQAEEEEwAgiQSACCJBMYaNEgkICMoIJgAIIIIACCCCQAQQQQASBRIJgBEUEEAUe1dQilTAJAdXpNcAYDmkmWu4g8Fbd2GjK0ANFgAIAHAAaBEgmARUCvqUEFSIoYKl09B5IIIYkPNTjUaCRYqUEEE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22" name="AutoShape 14" descr="data:image/jpeg;base64,/9j/4AAQSkZJRgABAQAAAQABAAD/2wCEAAkGBhQSEBQUEBQUFRQUFBUVFRYUFBcVFBcXFxQVGBUXFBUXGyYeFxkjGRgUHy8gIycpLCwsFR4xNTAqNSYrLCkBCQoKDgwOGg8PGiwcHCIsLCwsLCkpKSkpLCkpLCksKSwpKSksLCwsLCkpKSkpLCwpLCwpKSwpKSkpLCksKSkpKf/AABEIAMIBAwMBIgACEQEDEQH/xAAbAAAABwEAAAAAAAAAAAAAAAAAAQIDBAUHBv/EAEEQAAEDAgMFBgMFBwMDBQAAAAEAAhEDIQQSMQZBUWGBBRMicZGhMrHBB1JyotEUQmKCsuHwJJLCI3PSFRYzY6P/xAAZAQADAQEBAAAAAAAAAAAAAAAAAQIDBAX/xAAmEQADAAICAgICAQUAAAAAAAAAAQIDEQQSITFBUSJxQhMjMmGB/9oADAMBAAIRAxEAPwDcFzeN2yZTxjaJNPu8p7x5ddjxm8J3bgI/i5LpFkW23Zr6eMqEtIbWfNM/eMNLo6mFthmaemY5qqVtGuNdIkXB0RqL2U1woUg8Q4U2BwOoIaJHqpSyZqgIIIEpDAgiLghKADQQQQAEFxe0e2Zp4qkylUAYx8VxkJ0cJvF7T8O9dbgsY2rTbUpmWuEgwR7FXUOUm/kibVNpfA+ggqXaLaZuENIOY5/eE6WgDLPmbiyUy6ekVVKVtl0giJQzBSMNBCUEAAlcn2Xtu2tjXUg4d04AUjkcHF8CZ5fF7c11FcS1wBuQQPMiyy/YfsV5x5ktIwrnZyCYJIe0ZLX8Q3wtscy5psxyVSqUjVEFC7W7TbQovqGCWtJDS4NLiBMCU32B2wMTQbVgNJmW5g6IJHvE34rPq9dvg07LevksUEEFJQEEEEABBJqPDQSTAAJJO4DUrkqG3Adju7D6f7OQAHQ4HMQIuRrmtGkb1cw63oirU62degggoLAiJjVGCuS+0Ptl1GiymwgGsXNdYGWBsOFxb4hfkqiez0TddVs6tjwQC0gg3BBkHyKC4TZk404WmaLmin4g0ZGmwe4axe8lGtHi09bRmsu1vTO4qVIXI7ddkvxApFsDu3GCd+Yf2C7AM/zVVvbQMNG4zPmNFEPT8F2tz5JGHc8gF2+9ufmVIHX0UXsmoXMveDHSBCnKWUvQiR/hSgByRosoSGM43GNpU3VHmGsaXHpw5qF2FtDTxbXGnmBYQHBwuJmDbjB9Fzv2idsVKIZSZAZVY4PkB03aIvprqFyuzu0FXDvDKbhle9uYFrTIkDWJ0PuumMPaN/JzXm63r4NgREpN+PskOceS5zpMm2noObjKpLSJrPIkESJZccRcLRtkGFuBoBwIIaZBBBHidqCuW2+Y99WiWsccrXAkCR8dMjTr6LtKeLLr5XDzgb10ZK7Qkc2Oettk2Vj21FVxxdaXOMVqgEk2ykRHBaz3h/wf3Wbbd9nMpVwWlxNUVKrpIs4vaIEbv1Rx3qg5C3J2GwdVzsE0ucXeOoAXEkwHGLldDnCreyOzmYekKdPMWguPiufE4kgwOfsp4f8A5Cxt7ps2halIMnlPT9UThy9/0R5vP0VTtVi3U8FWcwlrsoAIsRmc1tuGqUrb0OnpbK7HbVAY0YYNddzWF4Nw50EQ06i4nqhs32P3dbEVGuM1Hy6byczj9Vmzca/OKmd+f72dxOkak8FpOyFRzqTXvkksMug38XvaF1ZcfSfBy48nevJSfajW8WHbyqH+n9FJ+y1vgxDuL2N9A4/8gnftHqF+FDGtJPeN3bsj5j2V5s04NwlEQQRTZNoM5RPmodf2upan+7suc4SMTiW02Oe8w1oLnHgAJKAf5ql2zrZcDWMQSGt3fvPaD7ErCVtpG9PSbOZxe2ZOPa9lZ37OC2Rkdlyx4wWxckzB5jgtBoV2va1zTLXAOBG8ESD6LBg6WjmZ9yVuODoFlJjPuMa3duaBuPJdPIhSlo58Fum9jO0jnfslfIC5xpuADRJuIMAciT0WV7J4F1bF0IaS1tRrnkAkNA8QzHdIBWp9pYh7aTy1snK6L78pjdxhcx9m+BfRZWNRpaXuaBpo0H9VOO+sMeSO1o7pBIa5KXMdIlzeFv8AN643b3DVK/cUmsn/AKskjXLYW4fEbTuC7MuG8qg70vxGYR8eVuhhoJG7X94/zclcPT2Z5FtaLag8NaGsYGtGjQIA6AQiUvKiUlik1iKAe2DHI8DxSy3mR6fUIEHcfUJDG8Lhwxsb954p5JvG6fRAE8PQ/wBkAKlFKQHHgfb9UnvOR9CmI4v7S8C+p3BY1zo7ySASBGR1zus1xvwK4TB0nPqs7trnEHRoJPxN4c49VsmPrtNN7SYzMe29plp9Vmn2eYjLjBO+m8ezT8wuzFeof+jjyxu1/s1kpJamRVJ0HWU4AeNvL6lcZ2FV2rBdEfDPuAVPoVmuAI528jvhQe08L48xFjEXm8cNyscFSLWAHW/uVT9EL2wjPD1XKbT7Pd89pe82a4W4FwMXXZwub7Y7TZTeRUeBcwOAm2m6yqN78CyaS8l1RpkAA35nVSGlMdn1c9NrpzTeeImykQoZaBKqtqcA+vhX06UZ3FkSYFntJv5BWblGxGKyQTx6Dfc7hZEvT2FLa0Y5T7Pe+r3VIZ3hxaALTkkmJ5NK1/sTA91h6TCIc1jQ7f4soze6zXZAkdoNc4EQarjO6WuF+pWpU6k6Lpz1vSObBOtsre2XAwyNDPsrDCwWNIEW+VlA7Qw57z8UAewurPC0srA06gLnfo3XthyofaddndPFQBwyOcWuGYENE3HnCnkKF2nQBpPBEjKR62SXsp+jOfs5wbKmJqd41rmspiA4AiZpwYO+xWphy5rZzsNlIvdTaGkwN+6d0q/a+B4vrHU7lplrtWzPFPWSP2rXhuWPi9rhJ7GHgIjQ68ZQ7VpE5XC8Wjz3qVgcNkbEzJngo+Cv5EgNVR25tHRoTTfULKjmEthpdlmQ1xAHEeyuJWRbbY3PjqkaBwZ0YyD+afVaYYV15IzW4nwS9je2AzFZq1XK0tIdnz+InS8WM3kxv4rSaWHpioXggucBvnTePX3WL4OgalanTH75Df8Ac5rR/wAltzcO0RbQQLmwtYcNB6LTkpbTM+M9poV3o4j1QQ7sc/U/qguQ6xZK4Kr9pDhVtTaac6Xzx5zE9I+a6DabaL9kY2Wl5eXRfKBEcBO/+6yzH4g1KjnhrGBxnK3MQJ1iTvN+q7OPiTW6Xg5M+Rp6lm00Max7WuaZDmhwjWCJFgnHPO4E+kfNZtsrtXW/aKVJ78zCW0spAAbYZcuUCCPD0K0pYZMbh6NseRWtiCTG4e/6JJaePpZOJn49JDQddM0agHWJ9fJZmhEdhg8g3gSJky7TQz8MjrA3a0PZXYVNlcOY0NNwbaiDbl0XUY2chIsbX6hU7SQZBurT8Gdey2oniIP+aHf/AJonwmqTA5jc17D14zx5pdweLeuYQPzfPzUGgp9MHUA+aUiY8ESDI4hGgBrGYxlJhfUOVo1OupgWHNZVtf2jSq4gvoue4OF5YQARa3EELutvD/oan4qf9bVlLHyXcjH5Wn6rt40rXY4+TT31ND2H2kpCnSwxzh5zQXAZZLi4NF504rsise2Qk4+kOFUR0pg/OVsSy5EpV4NcFNz5EOCi1GhwkxktE2kzY33cBv14J8HPcHwgnd8XX7uvnHDVjtX4R5/RYI2ZW9l4Ud5PI/RXPdKoYy48x8wr2E6JgbFIf5u8p0S2tPGfT6I4RqSxAnfHuPb+6rO1qhzAeKI3aG/AHkrZQe0sPPiEzYdL3TXsVeiL2WQHm8eHQmN4VsOSYwWFyibyQJB3J9zRF9NUMJWkJLLyCR8vRF3nEdd39kKT2uEscCNJDsw+ZRFh4+36JDFh6yPbjsoYfEucH5jUD6gBEZc77Amb3B4LUaoLZIAHX3IMBZZtk+pWxRdlMAUxa8ZbkHgc0yPddGB6o5863Je7EbKlz6WKLhlBccsHNLS5rSN0TJ6LRJVJs0zJhaLRuptnzIk+5KuGlZ5KdUaY5UzocQSUFmaHJfaTRnD03fdqx0c131AWa0XfEODj7w76rXdr8A6thKjWCXDK8Decpkgc4lZHiMK+kXZ2OaXND2hwLSbFuhvqxd/Hr8dHByJ/LZI7IrZMUx3CpRd6Og/0rb1kGy+z37Y5xbUDC0UyZEy0l1xG8fVasahcRlPhBMkakg/COUzJ5RzGXJabRtxk0mKLu80Jyg3I/ejUAzpOp6J5JCUuU6hFenmaRxCqXUCHZd9vdXKQaALs0XTT0S1sLDsytAO5OIIkhiH0/ukAzJsCD+LigK4kA2J9Dxynf80olIcUAUm3TC7A1MomCxx8g8SeiyNr4Lp3vHu1gHutvLi2ZOZsaRLvL+Ie/msl21qA4yqWxBqUtPKkPouzj1/H/pycif5f8LLYjsuqcXSq5Hd3mc7PHhgMLLnQHMIjVadnz6EgA3I/ejUA8AdfTiuZ2HcTgaYBIAe+TcE+Nxhp9JPTXTp8yxzV2r9GuGes/selM4miHC82k2R96Imbcr/JKbUnQHqCPmsTb2V+Cw2YydxHVWZPFN94dSAALklwEDebSPdcFtztBncxlGo11KMxyHV0xDvIQR58lrEPJWjK7WOdmggzojXD/Z7Vqv7wEu7oAX0Ged3ONY5Lte7ERqOZJ+anJHSteysd952KzJIrA6SfIGPWIRtYBoAPIQjUFhOcdwnqAP19lym3XaE4YCnVp2eM7RUaXEXAgT4gHRb9FcbU4nJgq7hr3ZaPN0NHzWPveHEh17A30uTHyK6uPj3+X0c2fJr8fs6nYfHOGJg1A1jmnPmc0C3wxm3z7ErR+6tqT5n9FhwIDgANQTblH6hbJ2CSMJQ7x0nu2SSb+ICBPG4Crkz57E8avHUerNDRYCTYCQC48JPr0KohgQ6oSRJc6SfMxadABoFZ45pOVzgA6Dzygmw1idJI4DgFGLFzI3os/wBmj4THKLen6JzPHxW57vXd1S6LIa2eA+ScAUmgQKCMBEkAy564D7SWf9Si/i17T0II/qK7urTJGscYg/MfRcttTs4azbPg5gZc3MR4YgGRA5cZK1xV1rZllntOjm/s0xEVSwmzqJabkHwOaLEaaFafT0AFgLADQDkuA2V2c7mvLi4uGaDENyne2N/EG9+YJ7umCnlap7QsSaWmSmpQTLSlgrE2HJQRBBABokT3gAkkADUkwB5lNUMbTfPdvY6NcrgfknphtDpCQ5qWUgpAMVWrMdo9mqtXE1Mrmm7CS4umbETzgA8LjjC1CrYE/UCeAk2ubdVT1cOZ8RBdYuI0kxMctw5ALSKc+jO5TXkh7IYB1Kg1jy4kEneG3P7sG41N730C6NrRMwJ4wJUXC0mlmUweI62UgAsH7zhPm4D5u+fmpp7ZUrSJIcjDk1TeCJBkcktIZRbd18uCfBjM5jemaSPQLLAQ7oSNb2MahaN9otWMKwferN9mP/ss1wzvD5lx9XuK7+P4g4OR5osuy+16lAkUqr2iZLQ8kX/hNvZa72bXc+jSc/4nU2OdHEtBPzWI0RLn83Afkb9SVuFFmVrW/daG+gAWfJ14NONvbHsyGZN5kReuQ7DnftDxOXB5fv1WDoJd/wAQsvpGXPPMD0aD83FbJ2v2XTxNPu6sxIILYDmkbwSOBI6rGMSAHQ2YNUxxyhxcJ/laAu3j0uujh5CfbY/QpZ6oaNTlaPN7o+gW2UaUxLYawxTG+wjMRp5cr77cVsfszRq06dZ7XFwJJv4HkOdlBaRfKAL6Xi8Fd2HLHPap6XwbYIcrb+SL2hR/e8hHVMUMKXXEWN1ZOaCIOiFOmGiAsNm3XyLQQRpFAhBBBICOWqPjKcsPr7qZCgY6n4un6qkJlf3A5i4MtMERvHO36qxwmJBhriM8E6ETB1HsSJtKj5U/haIdZwmIcNxBG8Eaa+54qmRJMASgEzRrnMWPEOuQR8LmzqDuIkSPoVIUGgSNBVW0/aDqOFe9hh3haCN2ZwE+kpyuz0Kn1Wyl+0PGuaykxps4vJ4HLlj+orlOx8a8YillN+8YPVwBHkQVE7R7TrVoz1XuAMgOOYehUWk57XBzX5S0yC0FpnkZsvUiHMdTy7tVfY24ooWdbLdvVjiqTH1Hua85SHOLhGU7j0Wg4nEBjC43jQDUk2a0cySB1Xn5MbxvR6GPIsi2Rca0PkT/APGWkiLFxHhk8QDmjm0qLl/z0Vg6jDDYAnxOgz4jd1zr+gChQpRVDmDb4/X5KfCiYWmc0xZTJSY0NVaZPwmDrpIP4hv9QeaIVdA6A4zAmZjgbTxTpKbqsDhBAIO4pDIPbPY1PEsDKuaA7MC0wQYjgRosk7Va1mIcymIYKtRoHBrc0C/Ra/Vq92Bq4DWTLgOvxR5z5lYti6+avPE1Herm/quvjt+Tl5CXgvtmNm6td7XhsUu9OZ5I/dIJAEzJEBauSuX2JdlwTJtLnu/OR9Ff0sU1xhpB8rj1Fllmp1X6NMMqZ39khIcE2artzernAezZ+iOo0mPFHGAP+QKxNiD2rje7pOdviB+I2b5XIWLuq+JvIOPWAPqVteNww7twMuDhBzHNM20NlzTuwGd60gAAyDcgySC0g67naHfyW+O+phljszo9nGgYWi0XikzTjlBPvKtmqow/ZwZAaG5RaC0SBycL+s+ammo0Q0kt4XLQeQcInylYvy9my8LROCNR2U4PxO8iZ+YlOOBmzo5FoP6FSUOo02yd5B8gR8yUnO/7rejj/wCKAHkETTa4jkgkAUKNjWaFSkRCYMqgFLwlEgydIQrYUzI3qRTZAAT2Sl5CqszNIkiRq0wRzB4prDvcBFQtzSQCIGcATIbuMajkdyfTWJw4e2HeYIsQRoWncQkUOqh22bOBq8iw/wD6NVqytBax7peWyDlyh0axuneRznTSu2tE4Kv+EH0e0/RXj/yX7Iyf4v8ARlA+I/hb83/2Ru0PkUYbqd3hH9aIleqjymXOzbv9fR/7nzDlpoqF1QtA8LAM0jV5gtA8gJP4281lOz1fLiqLgC4hwIaNSctgPMrWMO1waA85nAeI7id8cBOnKFw8j2v0d3H9P9jqj18OSZCflBcx0hMbAARlBzgBJIAGpNgPMpunXDgct+Bghp8nRccxKADKYrYhrbE33AXcfJouldy4/E6P4WWHVx8R6R5Jws90AVmPoGrTLfhzfeAJjXQGOh6jcuIxWx4c8kQ0mfhcQLmfhLTHqtBxNSLRM+ygd0tJpr0Z2kxHYPZQpUGMcQ6L3FhJJsN2quWsSKLLDyHyTwChstIGVDKlBGUhldXrTaN/ylQcTS8M2Ba5rwSJAyODtBfQEdVNLUMqozJdB2ZocNCJTmRMdmUw2k1jTPdwy4g2Agf7S2+9S4Umg22lAhkN4Wkek6eUIMqOmHN6tuOo1HuOadhcvj9twHEUWhwFs7iYP4QN3OVcY6t6ki8kwt0dUEpUHYXbbMUXSMlVomWO1HHnFrGdQrtgIBk5uEAA+RvBPopqXL0yppUtocQTH7a3fI5FrgfkgpKJCJGgkASJGiTAJJKUUkoAZxNAPbDvMEWII0LTuI4qLiy2pmo1QYe0gXs8R4spGjhrHC4tMTXKPXpBwhwkSD5EGQRwIKaEcVtNs9Tw2E/6eYl1ZhJcQTAbUAFgBFyuPBt/Mf6WLu9tsV/p3MeIOdhYdzhOg4OANxwuLTGftqa+c+oA+i78NNzt/ZwZpSrS+jQ9m+wqWajWa0gto0yZJymo5gu0cmyTul44FdYHLndmcUThqIDXQGAFxsLcJufSOaujh8x8TnR90HKOpbc+sclx2235OyEkvBI7zXeRqBc+UcU2DUduDBz8T/QeEerk5SohohoAHAAAegTgCgsQ6g0kEgEjQm8eXA804jhHCAEwihLhFCAIGLb4vRMlil4ikZlMFqohjmDZr0UoBNYQap9SykEEZCCNAyvqU4MJynh5EypFSkClMZAgJ7FoZY1rahEmagzRFvAGscQeMGmOgUlRsU0Sx5dlyO1jUPGTKeALiw/yhVG3OONPCEAwaj2s6Xc72bHVEz2aQVXVNlniu0qBa5rq1JsgtJ7xgIkRxWT1WZSW5muykiWkFpgxII1BSaz82oUZmEDfhLhO4ER6EL08eL+n6ezzcmX+p7Wi72br5MVScXhgDvE5xgZYOYEniLdVqtOoHAFpBBEggyCORCxNlODMknmVoH2eY57mVGOuxhaWngXZpHlaep4rHk49rt9GvGvT6/Z18oIkFwHeLRIIJAEggiTACSSk96JLZGYCSJEgcSNUw+q8khrAB957hHmGtknrlQA84qLicU1tnOAJ0H7x8mi56BLp03CS52bkGhrR5C59SUQogTlAE3MACTxMapiOY2k7PdiGWDoAIh0NNywhzATqMsQ6JDjfjyH/ALTqXjN/NkaOpDifQFahXpS0+Sg9wtZtpeDK4Tfkg7O4c0KDGPFQkC7gA4TJJgNJcBe1tF0LaoABJAnSbdL7+Saw1PwhPmmCIIBHAiR6LNmiHglAqI3s9g+EFn4HOZ7NIBT9Rrj8LgPNuYH0I+aQx4FGoofUGrWu5tcQf9rhH5k7VxAb8UxxDXEdSAY6pDHUE3RxLH/A5rvwuB+ScQAiq2QQFHpYe9xZS0E9i0Ja2NEEaCQwkSBRJiDQlJJQlACMXQ7ym9htma5s8JBE9Nei4n7QcYSaFMkEhrnuymRmMNtylr13GZZbtW7/AFlUAmGugDhm8bgOWdzz1W/HW7MOQ9QUld3jpt5lx8mt/wDJzU/KiMM1nfwsa3q4lx9gxSZXoo89jIvWJ+4wDq8yfZrfVansHg8mEDjrUc5/QeFv9M9VluDaTJGr3mPZjfYD1W2YHDCnTZTGjGNb6ABcnJr8Uvs6uNP5N/RIQRSguE7xaj1McxpiZd91oL3dWtkjqnGUvDDjmmZJAEzugDRHTpBohoDQNwAA9AkIRRql0ywt4Zi2T0aTCadg83xve4cAcjfRsE9SVKKJMBqlQa0QxoaODQAPZGUtEQgBshEWpcIQmIr6wOY+iRkUiu25ScqokaDfZTwFFyqaAkxoIBGEcI4SGAI0EEhjdXDtd8TWujTMAY8pQrUc2jnNI3tI9wQQeoTqCAIvdVRo9rvxsg/7mkD8qdrVS0Wa534csjn4iPZOoIAintFg+Iln/ca5g9XAA+qfBnRLTdaiHCHC3IkHoQZCAAiKZODI+GpUHIkPH5wXe6XDg3c50fhBP5o90xBlJJTJxRHxU3jmAHj8hLvyo2Vg4S3jFwQQeYIBCAFly4zbTsTM8VmlrZa4PmRdlNzwbDUtYR/KF1zyud2yxIbhHgx4i1oncSdRzyhy1xtqloyyJOXszrDCA5x/ecXHygAewCe7Hpuqmk0/FUc3pndb0BHoomNdFJwGpGUebiGj5rpNicLmxbOFMOf6DK33I9F31Wk2cErs0jo+y9gW0q7Xmpmp03BzG5fEYPhDjpa2msbl2IKZaU4F5tW69npTCn0OSgiQUFjqJGgkASJGggAkSNBMAoRQlIIAjVqRlNEKcmH0jKYmhptOdFKARUmQEtIEgoQhGggYEEaCACRoIJAEgjQQASCNEmAUIiEpJQAkhIcEsqLTxzHOLWHMW/EWgloP3S4eEO/hmeSYiNV7NYPhaWn/AOsuZ7NIB9Fwm17ZvmNRpLe7fmDgMuYVGeERmmDxMAXy27urgC8nvnZmzamBlpxuziSah/Ecv8IUbHYYO8JAyxEQIjhGkclcvT2Ra2tGP4jMXMGV3xSfCdwMfmj0XbfZ2BNR9pcGtaJEwCSSBrExfkrCps9SJ+C3CXZf9sxHRW2GwDcga5rSNwIBA4QN3RbXlbWjGMaTTLim5PNKgYWhl0Lo4FxcB5ZpI9YThxD2kywubuLHAnq10exK5jpJ0o1B/wDVae9xB4OY8EeYIlEkMs0EEEgAiQQQAEEEEwAgiQSACCJBMYaNEgkICMoIJgAIIIIACCCCQAQQQQASBRIJgBEUEEAUe1dQilTAJAdXpNcAYDmkmWu4g8Fbd2GjK0ANFgAIAHAAaBEgmARUCvqUEFSIoYKl09B5IIIYkPNTjUaCRYqUEEE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 name="Title 1"/>
          <p:cNvSpPr>
            <a:spLocks noGrp="1"/>
          </p:cNvSpPr>
          <p:nvPr>
            <p:ph type="title"/>
          </p:nvPr>
        </p:nvSpPr>
        <p:spPr>
          <a:xfrm>
            <a:off x="323528" y="0"/>
            <a:ext cx="8140747" cy="1066800"/>
          </a:xfrm>
        </p:spPr>
        <p:txBody>
          <a:bodyPr/>
          <a:lstStyle/>
          <a:p>
            <a:r>
              <a:rPr lang="en-US" sz="2400" b="1" dirty="0">
                <a:latin typeface="Calibri" panose="020F0502020204030204" pitchFamily="34" charset="0"/>
                <a:cs typeface="Calibri" panose="020F0502020204030204" pitchFamily="34" charset="0"/>
              </a:rPr>
              <a:t>Logical Consistency of Large Language Models in Fact-checking </a:t>
            </a:r>
            <a:br>
              <a:rPr lang="en-US" sz="2400" b="1" dirty="0">
                <a:latin typeface="Calibri" panose="020F0502020204030204" pitchFamily="34" charset="0"/>
                <a:cs typeface="Calibri" panose="020F0502020204030204" pitchFamily="34" charset="0"/>
              </a:rPr>
            </a:br>
            <a:r>
              <a:rPr lang="en-US" sz="1600" b="1" dirty="0">
                <a:solidFill>
                  <a:srgbClr val="CC6600"/>
                </a:solidFill>
                <a:latin typeface="Calibri" panose="020F0502020204030204" pitchFamily="34" charset="0"/>
                <a:cs typeface="Calibri" panose="020F0502020204030204" pitchFamily="34" charset="0"/>
              </a:rPr>
              <a:t>[ICLR 2025]</a:t>
            </a:r>
          </a:p>
        </p:txBody>
      </p:sp>
      <p:sp>
        <p:nvSpPr>
          <p:cNvPr id="38" name="Rectangle 37">
            <a:extLst>
              <a:ext uri="{FF2B5EF4-FFF2-40B4-BE49-F238E27FC236}">
                <a16:creationId xmlns:a16="http://schemas.microsoft.com/office/drawing/2014/main" id="{C2B1C45C-29FB-A369-F10A-56C9FC3712D1}"/>
              </a:ext>
            </a:extLst>
          </p:cNvPr>
          <p:cNvSpPr/>
          <p:nvPr/>
        </p:nvSpPr>
        <p:spPr>
          <a:xfrm>
            <a:off x="71406" y="4500570"/>
            <a:ext cx="9001188" cy="646331"/>
          </a:xfrm>
          <a:prstGeom prst="rect">
            <a:avLst/>
          </a:prstGeom>
        </p:spPr>
        <p:txBody>
          <a:bodyPr wrap="square">
            <a:spAutoFit/>
          </a:bodyPr>
          <a:lstStyle/>
          <a:p>
            <a:pPr>
              <a:buFont typeface="Arial" pitchFamily="34" charset="0"/>
              <a:buChar char="•"/>
            </a:pPr>
            <a:r>
              <a:rPr lang="en-US" sz="1800" dirty="0">
                <a:solidFill>
                  <a:schemeClr val="tx1"/>
                </a:solidFill>
                <a:latin typeface="Calibri" panose="020F0502020204030204" pitchFamily="34" charset="0"/>
                <a:cs typeface="Calibri" panose="020F0502020204030204" pitchFamily="34" charset="0"/>
              </a:rPr>
              <a:t> What is their consistency over logically equivalent changes in the input query? </a:t>
            </a:r>
          </a:p>
          <a:p>
            <a:pPr>
              <a:buFont typeface="Arial" pitchFamily="34" charset="0"/>
              <a:buChar char="•"/>
            </a:pPr>
            <a:r>
              <a:rPr lang="en-US" sz="1800" dirty="0">
                <a:solidFill>
                  <a:schemeClr val="tx1"/>
                </a:solidFill>
                <a:latin typeface="Calibri" panose="020F0502020204030204" pitchFamily="34" charset="0"/>
                <a:cs typeface="Calibri" panose="020F0502020204030204" pitchFamily="34" charset="0"/>
              </a:rPr>
              <a:t> How to improve an LLM's consistency under logically equivalent perturbation in input query?</a:t>
            </a:r>
            <a:endParaRPr lang="en-SG" sz="1800" dirty="0">
              <a:solidFill>
                <a:schemeClr val="tx1"/>
              </a:solidFill>
              <a:latin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3"/>
          <a:srcRect/>
          <a:stretch>
            <a:fillRect/>
          </a:stretch>
        </p:blipFill>
        <p:spPr bwMode="auto">
          <a:xfrm>
            <a:off x="571472" y="1214422"/>
            <a:ext cx="8072494" cy="3109437"/>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1100667" y="5214950"/>
            <a:ext cx="6971795" cy="1571636"/>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B3CF9A5E-5A9E-4801-C1F2-4CF038327ADE}"/>
              </a:ext>
            </a:extLst>
          </p:cNvPr>
          <p:cNvSpPr txBox="1">
            <a:spLocks/>
          </p:cNvSpPr>
          <p:nvPr/>
        </p:nvSpPr>
        <p:spPr>
          <a:xfrm>
            <a:off x="7615266" y="6421461"/>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92</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extLst>
      <p:ext uri="{BB962C8B-B14F-4D97-AF65-F5344CB8AC3E}">
        <p14:creationId xmlns:p14="http://schemas.microsoft.com/office/powerpoint/2010/main" val="2536699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2401" y="101505"/>
            <a:ext cx="7238999"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COT-RAG (EMNLP 2025): Background</a:t>
            </a:r>
            <a:r>
              <a:rPr lang="zh-CN" altLang="en-US" sz="2800" b="1" dirty="0">
                <a:latin typeface="微软雅黑" panose="020B0503020204020204" pitchFamily="34" charset="-122"/>
                <a:ea typeface="微软雅黑" panose="020B0503020204020204" pitchFamily="34" charset="-122"/>
              </a:rPr>
              <a:t> </a:t>
            </a:r>
          </a:p>
        </p:txBody>
      </p:sp>
      <p:pic>
        <p:nvPicPr>
          <p:cNvPr id="6" name="图片 5"/>
          <p:cNvPicPr>
            <a:picLocks noChangeAspect="1"/>
          </p:cNvPicPr>
          <p:nvPr/>
        </p:nvPicPr>
        <p:blipFill>
          <a:blip r:embed="rId3"/>
          <a:stretch>
            <a:fillRect/>
          </a:stretch>
        </p:blipFill>
        <p:spPr>
          <a:xfrm>
            <a:off x="448151" y="1041401"/>
            <a:ext cx="7865745" cy="5073015"/>
          </a:xfrm>
          <a:prstGeom prst="rect">
            <a:avLst/>
          </a:prstGeom>
        </p:spPr>
      </p:pic>
      <p:sp>
        <p:nvSpPr>
          <p:cNvPr id="2" name="文本框 6">
            <a:extLst>
              <a:ext uri="{FF2B5EF4-FFF2-40B4-BE49-F238E27FC236}">
                <a16:creationId xmlns:a16="http://schemas.microsoft.com/office/drawing/2014/main" id="{CC3BB38E-5B3E-B0FA-F007-93FD62AB8CA5}"/>
              </a:ext>
            </a:extLst>
          </p:cNvPr>
          <p:cNvSpPr txBox="1"/>
          <p:nvPr/>
        </p:nvSpPr>
        <p:spPr>
          <a:xfrm>
            <a:off x="193072" y="6114415"/>
            <a:ext cx="8375904" cy="6463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b="0" i="1" dirty="0">
                <a:solidFill>
                  <a:srgbClr val="191B1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0" i="1" dirty="0">
                <a:solidFill>
                  <a:srgbClr val="191B1F"/>
                </a:solidFill>
                <a:latin typeface="Times New Roman" panose="02020603050405020304" pitchFamily="18" charset="0"/>
                <a:ea typeface="-apple-system"/>
                <a:cs typeface="Times New Roman" panose="02020603050405020304" pitchFamily="18" charset="0"/>
              </a:rPr>
              <a:t>Chain-of-Thought Prompting Elicits Reasoning in Large Language Models》 by Google in</a:t>
            </a:r>
            <a:r>
              <a:rPr lang="en-US" altLang="zh-CN" i="1" dirty="0">
                <a:solidFill>
                  <a:srgbClr val="191B1F"/>
                </a:solidFill>
                <a:latin typeface="Times New Roman" panose="02020603050405020304" pitchFamily="18" charset="0"/>
                <a:ea typeface="-apple-system"/>
                <a:cs typeface="Times New Roman" panose="02020603050405020304" pitchFamily="18" charset="0"/>
              </a:rPr>
              <a:t> </a:t>
            </a:r>
            <a:r>
              <a:rPr lang="en-US" altLang="zh-CN" i="1" dirty="0" err="1">
                <a:solidFill>
                  <a:srgbClr val="191B1F"/>
                </a:solidFill>
                <a:latin typeface="Times New Roman" panose="02020603050405020304" pitchFamily="18" charset="0"/>
                <a:ea typeface="-apple-system"/>
                <a:cs typeface="Times New Roman" panose="02020603050405020304" pitchFamily="18" charset="0"/>
              </a:rPr>
              <a:t>NeurIPS</a:t>
            </a:r>
            <a:r>
              <a:rPr lang="en-US" altLang="zh-CN" i="1" dirty="0">
                <a:solidFill>
                  <a:srgbClr val="191B1F"/>
                </a:solidFill>
                <a:latin typeface="Times New Roman" panose="02020603050405020304" pitchFamily="18" charset="0"/>
                <a:ea typeface="-apple-system"/>
                <a:cs typeface="Times New Roman" panose="02020603050405020304" pitchFamily="18" charset="0"/>
              </a:rPr>
              <a:t> </a:t>
            </a:r>
            <a:r>
              <a:rPr lang="en-US" altLang="zh-CN" b="0" i="1" dirty="0">
                <a:solidFill>
                  <a:srgbClr val="191B1F"/>
                </a:solidFill>
                <a:latin typeface="Times New Roman" panose="02020603050405020304" pitchFamily="18" charset="0"/>
                <a:ea typeface="-apple-system"/>
                <a:cs typeface="Times New Roman" panose="02020603050405020304" pitchFamily="18" charset="0"/>
              </a:rPr>
              <a:t> 2022</a:t>
            </a:r>
          </a:p>
        </p:txBody>
      </p:sp>
      <p:sp>
        <p:nvSpPr>
          <p:cNvPr id="4" name="Google Shape;213;p10">
            <a:extLst>
              <a:ext uri="{FF2B5EF4-FFF2-40B4-BE49-F238E27FC236}">
                <a16:creationId xmlns:a16="http://schemas.microsoft.com/office/drawing/2014/main" id="{C331EF67-2E88-620D-558A-3E7C36E2D2AE}"/>
              </a:ext>
            </a:extLst>
          </p:cNvPr>
          <p:cNvSpPr txBox="1">
            <a:spLocks/>
          </p:cNvSpPr>
          <p:nvPr/>
        </p:nvSpPr>
        <p:spPr>
          <a:xfrm>
            <a:off x="7540276" y="6437580"/>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93</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0"/>
            <a:ext cx="9143999" cy="954107"/>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Motivation 1 </a:t>
            </a:r>
            <a:r>
              <a:rPr lang="zh-CN" altLang="en-US" sz="2800" b="1" dirty="0">
                <a:latin typeface="微软雅黑" panose="020B0503020204020204" pitchFamily="34" charset="-122"/>
                <a:ea typeface="微软雅黑" panose="020B0503020204020204" pitchFamily="34" charset="-122"/>
              </a:rPr>
              <a:t>：</a:t>
            </a:r>
            <a:r>
              <a:rPr lang="en-US" altLang="zh-CN" b="1" dirty="0"/>
              <a:t> </a:t>
            </a:r>
            <a:r>
              <a:rPr lang="en-US" altLang="zh-CN" sz="2800" b="1" dirty="0">
                <a:latin typeface="微软雅黑" panose="020B0503020204020204" pitchFamily="34" charset="-122"/>
                <a:ea typeface="微软雅黑" panose="020B0503020204020204" pitchFamily="34" charset="-122"/>
              </a:rPr>
              <a:t>The low reliability of relying solely on LLMs to generate reasoning chains</a:t>
            </a:r>
            <a:endParaRPr lang="zh-CN" altLang="en-US" sz="2800" b="1" dirty="0">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3"/>
          <a:srcRect/>
          <a:stretch>
            <a:fillRect/>
          </a:stretch>
        </p:blipFill>
        <p:spPr bwMode="auto">
          <a:xfrm>
            <a:off x="22225" y="1066800"/>
            <a:ext cx="9121775" cy="5662613"/>
          </a:xfrm>
          <a:prstGeom prst="rect">
            <a:avLst/>
          </a:prstGeom>
          <a:noFill/>
          <a:ln w="9525">
            <a:noFill/>
            <a:miter lim="800000"/>
            <a:headEnd/>
            <a:tailEnd/>
          </a:ln>
          <a:effectLst/>
        </p:spPr>
      </p:pic>
      <p:sp>
        <p:nvSpPr>
          <p:cNvPr id="2" name="Google Shape;213;p10">
            <a:extLst>
              <a:ext uri="{FF2B5EF4-FFF2-40B4-BE49-F238E27FC236}">
                <a16:creationId xmlns:a16="http://schemas.microsoft.com/office/drawing/2014/main" id="{BB1DB34A-3231-7C4E-53AD-80C88E5A6F5F}"/>
              </a:ext>
            </a:extLst>
          </p:cNvPr>
          <p:cNvSpPr txBox="1">
            <a:spLocks/>
          </p:cNvSpPr>
          <p:nvPr/>
        </p:nvSpPr>
        <p:spPr>
          <a:xfrm>
            <a:off x="7696200" y="6459396"/>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94</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57200" y="1447800"/>
            <a:ext cx="8183880" cy="3139440"/>
          </a:xfrm>
          <a:prstGeom prst="rect">
            <a:avLst/>
          </a:prstGeom>
        </p:spPr>
      </p:pic>
      <p:sp>
        <p:nvSpPr>
          <p:cNvPr id="5" name="文本框 4"/>
          <p:cNvSpPr txBox="1"/>
          <p:nvPr/>
        </p:nvSpPr>
        <p:spPr>
          <a:xfrm>
            <a:off x="228600" y="4365010"/>
            <a:ext cx="8915400" cy="2492990"/>
          </a:xfrm>
          <a:prstGeom prst="rect">
            <a:avLst/>
          </a:prstGeom>
          <a:noFill/>
        </p:spPr>
        <p:txBody>
          <a:bodyPr wrap="square" rtlCol="0">
            <a:spAutoFit/>
          </a:bodyPr>
          <a:lstStyle/>
          <a:p>
            <a:pPr indent="0">
              <a:buFont typeface="Wingdings" panose="05000000000000000000" charset="0"/>
              <a:buNone/>
            </a:pPr>
            <a:endParaRPr lang="zh-CN" altLang="en-US" sz="19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ü"/>
            </a:pPr>
            <a:r>
              <a:rPr lang="en-US" altLang="zh-CN" sz="2000" dirty="0">
                <a:latin typeface="Arial" panose="020B0604020202020204" pitchFamily="34" charset="0"/>
                <a:cs typeface="Arial" panose="020B0604020202020204" pitchFamily="34" charset="0"/>
              </a:rPr>
              <a:t>The above Table demonstrates the poor performance of natural-language reasoning methods (</a:t>
            </a:r>
            <a:r>
              <a:rPr lang="en-US" altLang="zh-CN" sz="2000" dirty="0" err="1">
                <a:latin typeface="Arial" panose="020B0604020202020204" pitchFamily="34" charset="0"/>
                <a:cs typeface="Arial" panose="020B0604020202020204" pitchFamily="34" charset="0"/>
              </a:rPr>
              <a:t>CoT</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LtM</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ea typeface="微软雅黑" panose="020B0503020204020204" pitchFamily="34" charset="-122"/>
              <a:cs typeface="Arial" panose="020B0604020202020204" pitchFamily="34" charset="0"/>
              <a:sym typeface="+mn-ea"/>
            </a:endParaRPr>
          </a:p>
          <a:p>
            <a:pPr marL="342900" indent="-342900">
              <a:buFont typeface="Wingdings" panose="05000000000000000000" charset="0"/>
              <a:buChar char="ü"/>
            </a:pPr>
            <a:r>
              <a:rPr lang="en-US" altLang="zh-CN" sz="2000" dirty="0">
                <a:latin typeface="Arial" panose="020B0604020202020204" pitchFamily="34" charset="0"/>
                <a:cs typeface="Arial" panose="020B0604020202020204" pitchFamily="34" charset="0"/>
              </a:rPr>
              <a:t>Prior work[2,3] establishes the superior performance of code over natural language prompts.</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Wingdings" panose="05000000000000000000" charset="0"/>
              <a:buChar char="ü"/>
            </a:pPr>
            <a:endParaRPr lang="zh-CN" altLang="en-US" sz="19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ü"/>
            </a:pPr>
            <a:endParaRPr lang="zh-CN" altLang="en-US" sz="1900" dirty="0">
              <a:latin typeface="微软雅黑" panose="020B0503020204020204" pitchFamily="34" charset="-122"/>
              <a:ea typeface="微软雅黑" panose="020B0503020204020204" pitchFamily="34" charset="-122"/>
              <a:cs typeface="微软雅黑" panose="020B0503020204020204" pitchFamily="34" charset="-122"/>
            </a:endParaRPr>
          </a:p>
          <a:p>
            <a:pPr indent="0">
              <a:buFont typeface="Wingdings" panose="05000000000000000000" charset="0"/>
              <a:buNone/>
            </a:pPr>
            <a:endParaRPr lang="zh-CN" altLang="en-US" sz="19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479822" y="6010910"/>
            <a:ext cx="7978378" cy="745490"/>
          </a:xfrm>
          <a:prstGeom prst="rect">
            <a:avLst/>
          </a:prstGeom>
        </p:spPr>
        <p:txBody>
          <a:bodyPr wrap="square">
            <a:noAutofit/>
          </a:bodyPr>
          <a:lstStyle/>
          <a:p>
            <a:pPr marL="0" indent="0"/>
            <a:r>
              <a:rPr lang="en-US" altLang="zh-CN" sz="1400"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sym typeface="+mn-ea"/>
              </a:rPr>
              <a:t>[1] Faithful Chain-of-Thought Reasoning. </a:t>
            </a:r>
            <a:r>
              <a:rPr lang="en-US" altLang="zh-CN" sz="1400" b="1" i="1"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sym typeface="+mn-ea"/>
              </a:rPr>
              <a:t>IJCNLP-AACL 2023</a:t>
            </a:r>
            <a:endParaRPr lang="en-US" altLang="zh-CN" sz="1400" b="0"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en-US" altLang="zh-CN" sz="1400" b="0"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rPr>
              <a:t>[2] PAL: Program-aided Language Models. </a:t>
            </a:r>
            <a:r>
              <a:rPr lang="en-US" altLang="zh-CN" sz="1400" b="1" i="1"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rPr>
              <a:t>ICML 2023 </a:t>
            </a:r>
          </a:p>
          <a:p>
            <a:pPr marL="0" indent="0"/>
            <a:r>
              <a:rPr lang="en-US" altLang="zh-CN" sz="1400"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rPr>
              <a:t>[3] </a:t>
            </a:r>
            <a:r>
              <a:rPr lang="en-US" altLang="zh-CN" sz="1400" dirty="0" err="1">
                <a:solidFill>
                  <a:srgbClr val="191B1F"/>
                </a:solidFill>
                <a:latin typeface="微软雅黑" panose="020B0503020204020204" pitchFamily="34" charset="-122"/>
                <a:ea typeface="微软雅黑" panose="020B0503020204020204" pitchFamily="34" charset="-122"/>
                <a:cs typeface="微软雅黑" panose="020B0503020204020204" pitchFamily="34" charset="-122"/>
              </a:rPr>
              <a:t>AdaPlanner</a:t>
            </a:r>
            <a:r>
              <a:rPr lang="en-US" altLang="zh-CN" sz="1400"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rPr>
              <a:t>: Adaptive Planning from Feedback with Language Models. </a:t>
            </a:r>
            <a:r>
              <a:rPr lang="en-US" altLang="zh-CN" sz="1400" b="1" i="1" dirty="0" err="1">
                <a:solidFill>
                  <a:srgbClr val="191B1F"/>
                </a:solidFill>
                <a:latin typeface="微软雅黑" panose="020B0503020204020204" pitchFamily="34" charset="-122"/>
                <a:ea typeface="微软雅黑" panose="020B0503020204020204" pitchFamily="34" charset="-122"/>
                <a:cs typeface="微软雅黑" panose="020B0503020204020204" pitchFamily="34" charset="-122"/>
                <a:sym typeface="+mn-ea"/>
              </a:rPr>
              <a:t>NeurIPS</a:t>
            </a:r>
            <a:r>
              <a:rPr lang="en-US" altLang="zh-CN" sz="1400" b="1" i="1"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sym typeface="+mn-ea"/>
              </a:rPr>
              <a:t>  2023</a:t>
            </a:r>
            <a:endParaRPr lang="en-US" altLang="zh-CN" sz="1400" dirty="0">
              <a:solidFill>
                <a:srgbClr val="191B1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a:extLst>
              <a:ext uri="{FF2B5EF4-FFF2-40B4-BE49-F238E27FC236}">
                <a16:creationId xmlns:a16="http://schemas.microsoft.com/office/drawing/2014/main" id="{AD186947-EEE3-8EC8-3429-75C29445D963}"/>
              </a:ext>
            </a:extLst>
          </p:cNvPr>
          <p:cNvSpPr txBox="1"/>
          <p:nvPr/>
        </p:nvSpPr>
        <p:spPr>
          <a:xfrm>
            <a:off x="76201" y="0"/>
            <a:ext cx="9143999" cy="1384995"/>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Motivation 2 </a:t>
            </a:r>
            <a:r>
              <a:rPr lang="zh-CN" altLang="en-US" sz="2800" b="1" dirty="0">
                <a:latin typeface="微软雅黑" panose="020B0503020204020204" pitchFamily="34" charset="-122"/>
                <a:ea typeface="微软雅黑" panose="020B0503020204020204" pitchFamily="34" charset="-122"/>
              </a:rPr>
              <a:t>：</a:t>
            </a:r>
            <a:r>
              <a:rPr lang="en-US" altLang="zh-CN" b="1" dirty="0"/>
              <a:t> </a:t>
            </a:r>
            <a:r>
              <a:rPr lang="en-US" altLang="zh-CN" sz="2800" b="1" dirty="0">
                <a:latin typeface="微软雅黑" panose="020B0503020204020204" pitchFamily="34" charset="-122"/>
                <a:ea typeface="微软雅黑" panose="020B0503020204020204" pitchFamily="34" charset="-122"/>
              </a:rPr>
              <a:t>The poorer reasoning performance from natural language prompts compared with code prompts</a:t>
            </a:r>
            <a:endParaRPr lang="zh-CN" altLang="en-US" sz="2800" b="1" dirty="0">
              <a:latin typeface="微软雅黑" panose="020B0503020204020204" pitchFamily="34" charset="-122"/>
              <a:ea typeface="微软雅黑" panose="020B0503020204020204" pitchFamily="34" charset="-122"/>
            </a:endParaRPr>
          </a:p>
        </p:txBody>
      </p:sp>
      <p:sp>
        <p:nvSpPr>
          <p:cNvPr id="8" name="Google Shape;213;p10">
            <a:extLst>
              <a:ext uri="{FF2B5EF4-FFF2-40B4-BE49-F238E27FC236}">
                <a16:creationId xmlns:a16="http://schemas.microsoft.com/office/drawing/2014/main" id="{685A47E0-7C5E-2B4B-80D6-3B8AC684A6D0}"/>
              </a:ext>
            </a:extLst>
          </p:cNvPr>
          <p:cNvSpPr txBox="1">
            <a:spLocks/>
          </p:cNvSpPr>
          <p:nvPr/>
        </p:nvSpPr>
        <p:spPr>
          <a:xfrm>
            <a:off x="7612380" y="64420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95</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200" y="101506"/>
            <a:ext cx="8839200" cy="1200329"/>
          </a:xfrm>
          <a:prstGeom prst="rect">
            <a:avLst/>
          </a:prstGeom>
          <a:noFill/>
        </p:spPr>
        <p:txBody>
          <a:bodyPr wrap="square" rtlCol="0">
            <a:spAutoFit/>
          </a:bodyPr>
          <a:lstStyle/>
          <a:p>
            <a:r>
              <a:rPr lang="en-US" altLang="zh-CN" sz="2400" b="1" dirty="0" err="1">
                <a:solidFill>
                  <a:schemeClr val="tx1"/>
                </a:solidFill>
                <a:latin typeface="微软雅黑" panose="020B0503020204020204" pitchFamily="34" charset="-122"/>
                <a:ea typeface="微软雅黑" panose="020B0503020204020204" pitchFamily="34" charset="-122"/>
                <a:sym typeface="+mn-ea"/>
              </a:rPr>
              <a:t>CoT</a:t>
            </a:r>
            <a:r>
              <a:rPr lang="en-US" altLang="zh-CN" sz="2400" b="1" dirty="0">
                <a:solidFill>
                  <a:schemeClr val="tx1"/>
                </a:solidFill>
                <a:latin typeface="微软雅黑" panose="020B0503020204020204" pitchFamily="34" charset="-122"/>
                <a:ea typeface="微软雅黑" panose="020B0503020204020204" pitchFamily="34" charset="-122"/>
                <a:sym typeface="+mn-ea"/>
              </a:rPr>
              <a:t>-RAG: </a:t>
            </a:r>
            <a:r>
              <a:rPr lang="en-US" altLang="zh-CN" sz="2400" b="1" dirty="0">
                <a:latin typeface="微软雅黑" panose="020B0503020204020204" pitchFamily="34" charset="-122"/>
                <a:ea typeface="微软雅黑" panose="020B0503020204020204" pitchFamily="34" charset="-122"/>
              </a:rPr>
              <a:t>A reasoning framework integrating Chain-of-Thought (</a:t>
            </a:r>
            <a:r>
              <a:rPr lang="en-US" altLang="zh-CN" sz="2400" b="1" dirty="0" err="1">
                <a:latin typeface="微软雅黑" panose="020B0503020204020204" pitchFamily="34" charset="-122"/>
                <a:ea typeface="微软雅黑" panose="020B0503020204020204" pitchFamily="34" charset="-122"/>
              </a:rPr>
              <a:t>CoT</a:t>
            </a:r>
            <a:r>
              <a:rPr lang="en-US" altLang="zh-CN" sz="2400" b="1" dirty="0">
                <a:latin typeface="微软雅黑" panose="020B0503020204020204" pitchFamily="34" charset="-122"/>
                <a:ea typeface="微软雅黑" panose="020B0503020204020204" pitchFamily="34" charset="-122"/>
              </a:rPr>
              <a:t>) and Retrieval-Augmented Generation (RAG)</a:t>
            </a:r>
            <a:endParaRPr lang="zh-CN" altLang="en-US" sz="2400" b="1" dirty="0">
              <a:latin typeface="微软雅黑" panose="020B0503020204020204" pitchFamily="34" charset="-122"/>
              <a:ea typeface="微软雅黑" panose="020B0503020204020204" pitchFamily="34" charset="-122"/>
              <a:sym typeface="+mn-ea"/>
            </a:endParaRPr>
          </a:p>
        </p:txBody>
      </p:sp>
      <p:sp>
        <p:nvSpPr>
          <p:cNvPr id="5" name="副标题 2"/>
          <p:cNvSpPr txBox="1"/>
          <p:nvPr/>
        </p:nvSpPr>
        <p:spPr>
          <a:xfrm>
            <a:off x="1119774" y="3384725"/>
            <a:ext cx="7816399" cy="818117"/>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C4EFE763-B6FB-8A86-5EE5-8640CC15CA97}"/>
              </a:ext>
            </a:extLst>
          </p:cNvPr>
          <p:cNvPicPr>
            <a:picLocks noChangeAspect="1"/>
          </p:cNvPicPr>
          <p:nvPr/>
        </p:nvPicPr>
        <p:blipFill>
          <a:blip r:embed="rId3"/>
          <a:stretch>
            <a:fillRect/>
          </a:stretch>
        </p:blipFill>
        <p:spPr>
          <a:xfrm>
            <a:off x="1295400" y="1282878"/>
            <a:ext cx="6629400" cy="5315246"/>
          </a:xfrm>
          <a:prstGeom prst="rect">
            <a:avLst/>
          </a:prstGeom>
        </p:spPr>
      </p:pic>
      <p:sp>
        <p:nvSpPr>
          <p:cNvPr id="2" name="Google Shape;213;p10">
            <a:extLst>
              <a:ext uri="{FF2B5EF4-FFF2-40B4-BE49-F238E27FC236}">
                <a16:creationId xmlns:a16="http://schemas.microsoft.com/office/drawing/2014/main" id="{74A52236-F5AF-F2A1-9EA1-A61561D9A234}"/>
              </a:ext>
            </a:extLst>
          </p:cNvPr>
          <p:cNvSpPr txBox="1">
            <a:spLocks/>
          </p:cNvSpPr>
          <p:nvPr/>
        </p:nvSpPr>
        <p:spPr>
          <a:xfrm>
            <a:off x="7401787" y="64928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96</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01505"/>
            <a:ext cx="8377518"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Knowledge Graph-driven </a:t>
            </a:r>
            <a:r>
              <a:rPr lang="en-US" altLang="zh-CN" sz="2800" b="1" dirty="0" err="1">
                <a:latin typeface="微软雅黑" panose="020B0503020204020204" pitchFamily="34" charset="-122"/>
                <a:ea typeface="微软雅黑" panose="020B0503020204020204" pitchFamily="34" charset="-122"/>
              </a:rPr>
              <a:t>CoT</a:t>
            </a:r>
            <a:r>
              <a:rPr lang="en-US" altLang="zh-CN" sz="2800" b="1" dirty="0">
                <a:latin typeface="微软雅黑" panose="020B0503020204020204" pitchFamily="34" charset="-122"/>
                <a:ea typeface="微软雅黑" panose="020B0503020204020204" pitchFamily="34" charset="-122"/>
              </a:rPr>
              <a:t> Generation </a:t>
            </a:r>
          </a:p>
        </p:txBody>
      </p:sp>
      <p:sp>
        <p:nvSpPr>
          <p:cNvPr id="5" name="副标题 2"/>
          <p:cNvSpPr txBox="1"/>
          <p:nvPr/>
        </p:nvSpPr>
        <p:spPr>
          <a:xfrm>
            <a:off x="1119774" y="3384725"/>
            <a:ext cx="7816399" cy="818117"/>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stretch>
            <a:fillRect/>
          </a:stretch>
        </p:blipFill>
        <p:spPr>
          <a:xfrm>
            <a:off x="156686" y="704851"/>
            <a:ext cx="8944928" cy="4403725"/>
          </a:xfrm>
          <a:prstGeom prst="rect">
            <a:avLst/>
          </a:prstGeom>
        </p:spPr>
      </p:pic>
      <p:sp>
        <p:nvSpPr>
          <p:cNvPr id="14" name="文本框 13"/>
          <p:cNvSpPr txBox="1"/>
          <p:nvPr/>
        </p:nvSpPr>
        <p:spPr>
          <a:xfrm>
            <a:off x="466249" y="5288915"/>
            <a:ext cx="7241858" cy="1416685"/>
          </a:xfrm>
          <a:prstGeom prst="rect">
            <a:avLst/>
          </a:prstGeom>
          <a:noFill/>
        </p:spPr>
        <p:txBody>
          <a:bodyPr wrap="square" rtlCol="0">
            <a:noAutofit/>
          </a:bodyPr>
          <a:lstStyle/>
          <a:p>
            <a:pPr indent="0">
              <a:buFont typeface="Wingdings" panose="05000000000000000000" charset="0"/>
              <a:buNone/>
            </a:pPr>
            <a:r>
              <a:rPr lang="en-US" altLang="zh-CN" b="1" dirty="0"/>
              <a:t>Key Innovations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Structuring LLM reasoning with expert-defined, coarse-grained decision trees</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Decomposing trees into fine-grained knowledge graphs to model complex relationships</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 name="Google Shape;213;p10">
            <a:extLst>
              <a:ext uri="{FF2B5EF4-FFF2-40B4-BE49-F238E27FC236}">
                <a16:creationId xmlns:a16="http://schemas.microsoft.com/office/drawing/2014/main" id="{38026AA5-C6A4-D7FA-9502-C9558EBC4C47}"/>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97</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01505"/>
            <a:ext cx="8377518"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Learnable Knowledge Case-aware RAG </a:t>
            </a:r>
            <a:endParaRPr lang="en-US" altLang="zh-CN" sz="2800" b="1" dirty="0">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790724" y="1905000"/>
            <a:ext cx="3288030" cy="2228215"/>
          </a:xfrm>
          <a:prstGeom prst="rect">
            <a:avLst/>
          </a:prstGeom>
          <a:noFill/>
        </p:spPr>
        <p:txBody>
          <a:bodyPr wrap="square" rtlCol="0">
            <a:noAutofit/>
          </a:bodyPr>
          <a:lstStyle/>
          <a:p>
            <a:pPr indent="0">
              <a:buFont typeface="Wingdings" panose="05000000000000000000" charset="0"/>
              <a:buNone/>
            </a:pPr>
            <a:r>
              <a:rPr lang="en-US" altLang="zh-CN" b="1" dirty="0"/>
              <a:t>Key Innovations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Extracting sub-descriptions from user queries by retrieving relevant sub-cases from the knowledge graph</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Updating the decision tree dynamically based on user input to optimize the knowledge graph</a:t>
            </a:r>
          </a:p>
          <a:p>
            <a:pPr lvl="1"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endParaRPr>
          </a:p>
          <a:p>
            <a:pPr lvl="1"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DD4E6C9D-F861-AD0C-ECBA-059245EF7281}"/>
              </a:ext>
            </a:extLst>
          </p:cNvPr>
          <p:cNvPicPr>
            <a:picLocks noChangeAspect="1"/>
          </p:cNvPicPr>
          <p:nvPr/>
        </p:nvPicPr>
        <p:blipFill>
          <a:blip r:embed="rId3"/>
          <a:stretch>
            <a:fillRect/>
          </a:stretch>
        </p:blipFill>
        <p:spPr>
          <a:xfrm>
            <a:off x="156754" y="1308401"/>
            <a:ext cx="5301500" cy="4241199"/>
          </a:xfrm>
          <a:prstGeom prst="rect">
            <a:avLst/>
          </a:prstGeom>
        </p:spPr>
      </p:pic>
      <p:sp>
        <p:nvSpPr>
          <p:cNvPr id="2" name="Google Shape;213;p10">
            <a:extLst>
              <a:ext uri="{FF2B5EF4-FFF2-40B4-BE49-F238E27FC236}">
                <a16:creationId xmlns:a16="http://schemas.microsoft.com/office/drawing/2014/main" id="{C127E81F-8EB2-FD52-CEA4-CE829BE4B3C1}"/>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98</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01505"/>
            <a:ext cx="8377518" cy="52197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Pseudo-Program Prompting Execution </a:t>
            </a:r>
          </a:p>
        </p:txBody>
      </p:sp>
      <p:sp>
        <p:nvSpPr>
          <p:cNvPr id="5" name="副标题 2"/>
          <p:cNvSpPr txBox="1"/>
          <p:nvPr/>
        </p:nvSpPr>
        <p:spPr>
          <a:xfrm>
            <a:off x="1119774" y="3384725"/>
            <a:ext cx="7816399" cy="818117"/>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56686" y="1097915"/>
            <a:ext cx="5089208" cy="4662805"/>
          </a:xfrm>
          <a:prstGeom prst="rect">
            <a:avLst/>
          </a:prstGeom>
        </p:spPr>
      </p:pic>
      <p:sp>
        <p:nvSpPr>
          <p:cNvPr id="14" name="文本框 13"/>
          <p:cNvSpPr txBox="1"/>
          <p:nvPr/>
        </p:nvSpPr>
        <p:spPr>
          <a:xfrm>
            <a:off x="5413248" y="2430146"/>
            <a:ext cx="3639312" cy="2727071"/>
          </a:xfrm>
          <a:prstGeom prst="rect">
            <a:avLst/>
          </a:prstGeom>
          <a:noFill/>
        </p:spPr>
        <p:txBody>
          <a:bodyPr wrap="square" rtlCol="0">
            <a:noAutofit/>
          </a:bodyPr>
          <a:lstStyle/>
          <a:p>
            <a:pPr indent="0">
              <a:buFont typeface="Wingdings" panose="05000000000000000000" charset="0"/>
              <a:buNone/>
            </a:pPr>
            <a:r>
              <a:rPr lang="en-US" altLang="zh-CN" b="1" dirty="0"/>
              <a:t>Key Innovations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indent="0">
              <a:buFont typeface="Wingdings" panose="05000000000000000000" charset="0"/>
              <a:buNone/>
            </a:pP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Replaces natural language with structured pseudo-code prompts to boost the logicality of LLM-generated reasoning chains</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Leverages the clear structure and broad applicability of pseudo-program</a:t>
            </a:r>
          </a:p>
          <a:p>
            <a:pPr lvl="1"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endParaRPr>
          </a:p>
          <a:p>
            <a:pPr lvl="1"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endParaRPr>
          </a:p>
        </p:txBody>
      </p:sp>
      <p:sp>
        <p:nvSpPr>
          <p:cNvPr id="4" name="Google Shape;213;p10">
            <a:extLst>
              <a:ext uri="{FF2B5EF4-FFF2-40B4-BE49-F238E27FC236}">
                <a16:creationId xmlns:a16="http://schemas.microsoft.com/office/drawing/2014/main" id="{2F0EF103-88BA-344B-062A-CEC15640B520}"/>
              </a:ext>
            </a:extLst>
          </p:cNvPr>
          <p:cNvSpPr txBox="1">
            <a:spLocks/>
          </p:cNvSpPr>
          <p:nvPr/>
        </p:nvSpPr>
        <p:spPr>
          <a:xfrm>
            <a:off x="6629400" y="6416675"/>
            <a:ext cx="20574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fld id="{00000000-1234-1234-1234-123412341234}" type="slidenum">
              <a:rPr kumimoji="0" lang="en-US" sz="2177" b="0" i="0" u="none" strike="noStrike" kern="1200" cap="none" spc="0" normalizeH="0" baseline="0" noProof="0" smtClean="0">
                <a:ln>
                  <a:noFill/>
                </a:ln>
                <a:solidFill>
                  <a:srgbClr val="808080"/>
                </a:solidFill>
                <a:effectLst/>
                <a:uLnTx/>
                <a:uFillTx/>
                <a:latin typeface="+mn-lt"/>
                <a:ea typeface="+mn-ea"/>
                <a:cs typeface="+mn-cs"/>
              </a:rPr>
              <a:pPr marL="0" marR="0" lvl="0" indent="0" algn="ctr" defTabSz="914400" rtl="0" eaLnBrk="1" fontAlgn="auto" latinLnBrk="0" hangingPunct="1">
                <a:lnSpc>
                  <a:spcPct val="93000"/>
                </a:lnSpc>
                <a:spcBef>
                  <a:spcPts val="0"/>
                </a:spcBef>
                <a:spcAft>
                  <a:spcPts val="0"/>
                </a:spcAft>
                <a:buClrTx/>
                <a:buSzTx/>
                <a:buFontTx/>
                <a:buNone/>
                <a:tabLst/>
                <a:defRPr/>
              </a:pPr>
              <a:t>99</a:t>
            </a:fld>
            <a:endParaRPr kumimoji="0" lang="en-US" sz="2177" b="0" i="0" u="none" strike="noStrike" kern="1200" cap="none" spc="0" normalizeH="0" baseline="0" noProof="0" dirty="0">
              <a:ln>
                <a:noFill/>
              </a:ln>
              <a:solidFill>
                <a:srgbClr val="808080"/>
              </a:solidFill>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27092</TotalTime>
  <Words>11424</Words>
  <Application>Microsoft Macintosh PowerPoint</Application>
  <PresentationFormat>On-screen Show (4:3)</PresentationFormat>
  <Paragraphs>1527</Paragraphs>
  <Slides>186</Slides>
  <Notes>103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186</vt:i4>
      </vt:variant>
    </vt:vector>
  </HeadingPairs>
  <TitlesOfParts>
    <vt:vector size="205" baseType="lpstr">
      <vt:lpstr>Calibri Bold</vt:lpstr>
      <vt:lpstr>Microsoft YaHei</vt:lpstr>
      <vt:lpstr>Microsoft YaHei</vt:lpstr>
      <vt:lpstr>NimbusRomNo9L-Medi</vt:lpstr>
      <vt:lpstr>NimbusRomNo9L-Regu</vt:lpstr>
      <vt:lpstr>Noto Sans SC</vt:lpstr>
      <vt:lpstr>Noto Sans Symbols</vt:lpstr>
      <vt:lpstr>quote-cjk-patch</vt:lpstr>
      <vt:lpstr>rival-sans</vt:lpstr>
      <vt:lpstr>Arial</vt:lpstr>
      <vt:lpstr>Calibri</vt:lpstr>
      <vt:lpstr>Courier New</vt:lpstr>
      <vt:lpstr>Helvetica</vt:lpstr>
      <vt:lpstr>Helvetica Neue Medium</vt:lpstr>
      <vt:lpstr>Lucida Grande</vt:lpstr>
      <vt:lpstr>Source Code Pro</vt:lpstr>
      <vt:lpstr>Times New Roman</vt:lpstr>
      <vt:lpstr>Wingdings</vt:lpstr>
      <vt:lpstr>Office Theme</vt:lpstr>
      <vt:lpstr>PowerPoint Presentation</vt:lpstr>
      <vt:lpstr>Outlines</vt:lpstr>
      <vt:lpstr>1. Introduction</vt:lpstr>
      <vt:lpstr>Large Language Models</vt:lpstr>
      <vt:lpstr>PowerPoint Presentation</vt:lpstr>
      <vt:lpstr>PowerPoint Presentation</vt:lpstr>
      <vt:lpstr>PowerPoint Presentation</vt:lpstr>
      <vt:lpstr>AI Agents</vt:lpstr>
      <vt:lpstr>Graph</vt:lpstr>
      <vt:lpstr>Text-attributed Graphs</vt:lpstr>
      <vt:lpstr>Graph Foundation Models</vt:lpstr>
      <vt:lpstr>Goal: Train one graph foundation model for all classification tasks</vt:lpstr>
      <vt:lpstr>Retrieval-Augmented Generation</vt:lpstr>
      <vt:lpstr>Microsoft GraphRAG</vt:lpstr>
      <vt:lpstr>Knowledge Graphs</vt:lpstr>
      <vt:lpstr>2. LLMs for Graphs</vt:lpstr>
      <vt:lpstr>A Survey on LLM-based Generative Graph Analytics </vt:lpstr>
      <vt:lpstr>Graph Structure Understanding </vt:lpstr>
      <vt:lpstr>PowerPoint Presentation</vt:lpstr>
      <vt:lpstr>Graph Structure Understanding Methods</vt:lpstr>
      <vt:lpstr>Graph Pattern Comprehension</vt:lpstr>
      <vt:lpstr>Graph Pattern Comprehension</vt:lpstr>
      <vt:lpstr>LLM on Graph Computational Problems</vt:lpstr>
      <vt:lpstr>LLM on Graph Computational Problems</vt:lpstr>
      <vt:lpstr>Graph Learning</vt:lpstr>
      <vt:lpstr>Graph Learning</vt:lpstr>
      <vt:lpstr>Graph Learning</vt:lpstr>
      <vt:lpstr>LLM-powered GraphQL Generator</vt:lpstr>
      <vt:lpstr>LLM-powered GraphQL Generator</vt:lpstr>
      <vt:lpstr>LLM-powered GraphQL Generator</vt:lpstr>
      <vt:lpstr>LLM-powered GraphQL Generator</vt:lpstr>
      <vt:lpstr>ComGPT: Detecting Local Community Structure with LLMs</vt:lpstr>
      <vt:lpstr>WalkLM</vt:lpstr>
      <vt:lpstr>Path-LLM</vt:lpstr>
      <vt:lpstr>Path-LLM Framework</vt:lpstr>
      <vt:lpstr>L2SP Selection</vt:lpstr>
      <vt:lpstr>Experiments</vt:lpstr>
      <vt:lpstr>Case Study: Keyword Search</vt:lpstr>
      <vt:lpstr>Information Diffusion Cascade</vt:lpstr>
      <vt:lpstr>Motivation</vt:lpstr>
      <vt:lpstr>Method</vt:lpstr>
      <vt:lpstr>Key Interaction Evaluation</vt:lpstr>
      <vt:lpstr>Experiments</vt:lpstr>
      <vt:lpstr>Experiments</vt:lpstr>
      <vt:lpstr>UniGraph: Graph Foundation Model for Text-Attributed Graphs</vt:lpstr>
      <vt:lpstr>UniGraph: Graph Foundation Model for Text-Attributed Graphs</vt:lpstr>
      <vt:lpstr>UniGraph: Graph Foundation Model for Text-Attributed Graphs</vt:lpstr>
      <vt:lpstr>Graph Foundational Model for All Classification Tasks</vt:lpstr>
      <vt:lpstr>3. Graphs for LLMs</vt:lpstr>
      <vt:lpstr>From RAG to GraphRAG</vt:lpstr>
      <vt:lpstr>From RAG to GraphRAG</vt:lpstr>
      <vt:lpstr>GraphRAG Surveys</vt:lpstr>
      <vt:lpstr>From Local to Global: A GraphRAG Approach to Query-Focused Summarization</vt:lpstr>
      <vt:lpstr>PowerPoint Presentation</vt:lpstr>
      <vt:lpstr>ArchRAG: Attributed Community-based Hierarchical Retrieval-Augmented Generation [AAAI’26]</vt:lpstr>
      <vt:lpstr>ArchRAG: Attributed Community-based Hierarchical Retrieval-Augmented Generation [AAAI’26]</vt:lpstr>
      <vt:lpstr>In-depth Analysis of Graph-based RAG in a Unified Framework [VLDB’25]</vt:lpstr>
      <vt:lpstr>RAG vs GraphRAG: When Does Graph Help?</vt:lpstr>
      <vt:lpstr>AriGraph: Learning Knowledge Graph World Models with Episodic Memory for LLM Agents [IJCAI’25]</vt:lpstr>
      <vt:lpstr>AriGraph: Learning Knowledge Graph World Models with Episodic Memory for LLM Agents [IJCAI’25]</vt:lpstr>
      <vt:lpstr>Benchmarking Agentic Workflow Generation [ICLR 2025]</vt:lpstr>
      <vt:lpstr>Benchmarking Agentic Workflow Generation [ICLR 2025]</vt:lpstr>
      <vt:lpstr>Benchmarking Agentic Workflow Generation [ICLR 2025]</vt:lpstr>
      <vt:lpstr>GraphRouter: A Graph-based Router for LLM Selections [ICLR 2025]</vt:lpstr>
      <vt:lpstr>GraphRouter: A Graph-based Router for LLM Selections [ICLR 2025]</vt:lpstr>
      <vt:lpstr>4. KGs for LLMs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KGs in Synthesizing with LLMs</vt:lpstr>
      <vt:lpstr>PowerPoint Presentation</vt:lpstr>
      <vt:lpstr>PowerPoint Presentation</vt:lpstr>
      <vt:lpstr>PowerPoint Presentation</vt:lpstr>
      <vt:lpstr>PowerPoint Presentation</vt:lpstr>
      <vt:lpstr>KGs as Background Knowledge</vt:lpstr>
      <vt:lpstr>KGs as Background Knowledge</vt:lpstr>
      <vt:lpstr>KGs as Background Knowledge</vt:lpstr>
      <vt:lpstr>KGs as Background Knowledge </vt:lpstr>
      <vt:lpstr>KGs as Background Knowledge </vt:lpstr>
      <vt:lpstr>KGs as Reasoning Guidelines</vt:lpstr>
      <vt:lpstr>KGs as Reasoning Guidelines</vt:lpstr>
      <vt:lpstr>KGs as Reasoning Guidelines</vt:lpstr>
      <vt:lpstr>KGs as Refiners and Validators</vt:lpstr>
      <vt:lpstr>Takeaways</vt:lpstr>
      <vt:lpstr>KG for LLM: Domain-specific Applications</vt:lpstr>
      <vt:lpstr>Logical Consistency of Large Language Models in Fact-checking  [ICLR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KG-RAG4SM </vt:lpstr>
      <vt:lpstr>KG-RAG4SM </vt:lpstr>
      <vt:lpstr>KG-RAG4SM </vt:lpstr>
      <vt:lpstr>KG-RAG4SM </vt:lpstr>
      <vt:lpstr>CE-RAG4EM </vt:lpstr>
      <vt:lpstr>CE-RAG4EM </vt:lpstr>
      <vt:lpstr>CE-RAG4EM </vt:lpstr>
      <vt:lpstr>CE-RAG4EM </vt:lpstr>
      <vt:lpstr>4. KGs for LLMs</vt:lpstr>
      <vt:lpstr>5. LLMs for Knowledge Graphs</vt:lpstr>
      <vt:lpstr>Unifying LLMs and Knowledge Graphs</vt:lpstr>
      <vt:lpstr>Knowledge Graph Large Language Model (KG-LLM) for Link Prediction [ACML’24]</vt:lpstr>
      <vt:lpstr>LambdaKG: A Library for Pre-trained Language Model-Based Knowledge Graph Embeddings</vt:lpstr>
      <vt:lpstr>Extract, Define, Canonicalize: An LLM-based Framework for Knowledge Graph Construction [EMNLP’24]</vt:lpstr>
      <vt:lpstr>PowerPoint Presentation</vt:lpstr>
      <vt:lpstr>Extract, Define, Canonicalize: An LLM-based Framework for Knowledge Graph Construction [EMNLP’24]</vt:lpstr>
      <vt:lpstr>LGC-CR: Few-shot Knowledge Graph Completion via LocalGlobal Contrastive Learning and LLM-Guided Refinement  [CIKM’25]</vt:lpstr>
      <vt:lpstr>LGC-CR: Few-shot Knowledge Graph Completion via LocalGlobal Contrastive Learning and LLM-Guided Refinement  [CIKM’25]</vt:lpstr>
      <vt:lpstr>LGC-CR: Few-shot Knowledge Graph Completion via LocalGlobal Contrastive Learning and LLM-Guided Refinement  [CIKM’25]</vt:lpstr>
      <vt:lpstr>LGC-CR: Few-shot Knowledge Graph Completion via LocalGlobal Contrastive Learning and LLM-Guided Refinement  [CIKM’25]</vt:lpstr>
      <vt:lpstr>LGC-CR: Few-shot Knowledge Graph Completion via LocalGlobal Contrastive Learning and LLM-Guided Refinement  [CIKM’25]</vt:lpstr>
      <vt:lpstr>6. Graphs for AI Agents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Graphs for AI Agents</vt:lpstr>
      <vt:lpstr>7. AI Agents for Graphs</vt:lpstr>
      <vt:lpstr>MA-GTS: A Multi-Agent Framework for Graph Problems (EMNLP 2025)</vt:lpstr>
      <vt:lpstr>MA-GTS: A Multi-Agent Framework for Graph Problems (EMNLP 2025)</vt:lpstr>
      <vt:lpstr>MA-GTS: A Multi-Agent Framework for Graph Problems (EMNLP 2025)</vt:lpstr>
      <vt:lpstr>MA-GTS: A Multi-Agent Framework for Graph Problems (EMNLP 2025)</vt:lpstr>
      <vt:lpstr>GDS Agent for Graph Algorithmic Reasoning</vt:lpstr>
      <vt:lpstr>GDS Agent for Graph Algorithmic Reasoning</vt:lpstr>
      <vt:lpstr>GDS Agent for Graph Algorithmic Reasoning</vt:lpstr>
      <vt:lpstr>GDS Agent for Graph Algorithmic Reasoning</vt:lpstr>
      <vt:lpstr>UrbanKGent: A Unified Large Language Model Agent Framework for Urban Knowledge Graph Construction</vt:lpstr>
      <vt:lpstr>UrbanKGent: A Unified Large Language Model Agent Framework for Urban Knowledge Graph Construction</vt:lpstr>
      <vt:lpstr>UrbanKGent: A Unified Large Language Model Agent Framework for Urban Knowledge Graph Construction</vt:lpstr>
      <vt:lpstr>CS-Agent: LLM-based Community Search via Dual-agent Collaboration</vt:lpstr>
      <vt:lpstr>CS-Agent: LLM-based Community Search via Dual-agent Collaboration</vt:lpstr>
      <vt:lpstr>8. Future Directions</vt:lpstr>
      <vt:lpstr>Explainability, Responsibility, and Reliability</vt:lpstr>
      <vt:lpstr>Explainability, Responsibility, and Reliability</vt:lpstr>
      <vt:lpstr>Explainability, Responsibility, and Reliability</vt:lpstr>
      <vt:lpstr>Security and Privacy</vt:lpstr>
      <vt:lpstr>Knowledge Graph-based Agentic Memory</vt:lpstr>
      <vt:lpstr>AI Agents with Graph DB &amp; Analytics</vt:lpstr>
      <vt:lpstr>Domain-specific Applications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arijit</dc:creator>
  <cp:keywords/>
  <dc:description/>
  <cp:lastModifiedBy>LONGXU SUN</cp:lastModifiedBy>
  <cp:revision>2844</cp:revision>
  <cp:lastPrinted>2018-10-08T06:38:38Z</cp:lastPrinted>
  <dcterms:created xsi:type="dcterms:W3CDTF">2006-08-16T00:00:00Z</dcterms:created>
  <dcterms:modified xsi:type="dcterms:W3CDTF">2026-06-10T07:18:52Z</dcterms:modified>
  <cp:category/>
</cp:coreProperties>
</file>